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jpg" ContentType="image/jpeg"/>
  <Default Extension="emf" ContentType="image/x-emf"/>
  <Default Extension="rels" ContentType="application/vnd.openxmlformats-package.relationships+xml"/>
  <Default Extension="gif" ContentType="image/gif"/>
  <Default Extension="bin" ContentType="application/vnd.openxmlformats-officedocument.presentationml.printerSettings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4" r:id="rId19"/>
    <p:sldId id="287" r:id="rId20"/>
    <p:sldId id="288" r:id="rId21"/>
    <p:sldId id="289" r:id="rId22"/>
    <p:sldId id="290" r:id="rId23"/>
    <p:sldId id="291" r:id="rId24"/>
    <p:sldId id="292" r:id="rId25"/>
    <p:sldId id="281" r:id="rId26"/>
    <p:sldId id="273" r:id="rId27"/>
    <p:sldId id="293" r:id="rId28"/>
    <p:sldId id="294" r:id="rId29"/>
    <p:sldId id="278" r:id="rId30"/>
    <p:sldId id="277" r:id="rId31"/>
    <p:sldId id="279" r:id="rId32"/>
    <p:sldId id="280" r:id="rId33"/>
    <p:sldId id="282" r:id="rId34"/>
    <p:sldId id="283" r:id="rId35"/>
    <p:sldId id="284" r:id="rId36"/>
    <p:sldId id="285" r:id="rId37"/>
    <p:sldId id="286" r:id="rId3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8994" autoAdjust="0"/>
  </p:normalViewPr>
  <p:slideViewPr>
    <p:cSldViewPr snapToGrid="0" snapToObjects="1">
      <p:cViewPr>
        <p:scale>
          <a:sx n="150" d="100"/>
          <a:sy n="150" d="100"/>
        </p:scale>
        <p:origin x="48" y="-600"/>
      </p:cViewPr>
      <p:guideLst>
        <p:guide orient="horz" pos="2156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notesMaster" Target="notesMasters/notesMaster1.xml"/><Relationship Id="rId40" Type="http://schemas.openxmlformats.org/officeDocument/2006/relationships/printerSettings" Target="printerSettings/printerSettings1.bin"/><Relationship Id="rId41" Type="http://schemas.openxmlformats.org/officeDocument/2006/relationships/presProps" Target="presProps.xml"/><Relationship Id="rId42" Type="http://schemas.openxmlformats.org/officeDocument/2006/relationships/viewProps" Target="viewProps.xml"/><Relationship Id="rId43" Type="http://schemas.openxmlformats.org/officeDocument/2006/relationships/theme" Target="theme/theme1.xml"/><Relationship Id="rId4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3FB922-F127-5E47-9B2E-CA730A74DCAB}" type="datetimeFigureOut">
              <a:rPr lang="en-US" smtClean="0"/>
              <a:t>13/3/14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E1A22D-B0DA-7946-9107-1C35E13A88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0084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958037"/>
            <a:ext cx="7772400" cy="815815"/>
          </a:xfrm>
          <a:prstGeom prst="rect">
            <a:avLst/>
          </a:prstGeom>
        </p:spPr>
        <p:txBody>
          <a:bodyPr/>
          <a:lstStyle>
            <a:lvl1pPr>
              <a:defRPr>
                <a:latin typeface="Franklin Gothic Medium"/>
                <a:cs typeface="Franklin Gothic Medium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685800" y="682560"/>
            <a:ext cx="64323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ENGG</a:t>
            </a:r>
            <a:r>
              <a:rPr lang="en-US" sz="2400" b="1" baseline="0" dirty="0" smtClean="0"/>
              <a:t> 2040C: </a:t>
            </a:r>
            <a:r>
              <a:rPr lang="en-US" sz="2400" baseline="0" dirty="0" smtClean="0"/>
              <a:t>Probability Models and Applications</a:t>
            </a:r>
            <a:endParaRPr lang="en-US" sz="2400" dirty="0"/>
          </a:p>
        </p:txBody>
      </p:sp>
      <p:sp>
        <p:nvSpPr>
          <p:cNvPr id="8" name="TextBox 7"/>
          <p:cNvSpPr txBox="1"/>
          <p:nvPr userDrawn="1"/>
        </p:nvSpPr>
        <p:spPr>
          <a:xfrm>
            <a:off x="6119098" y="5887585"/>
            <a:ext cx="23391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Andrej Bogdanov</a:t>
            </a:r>
            <a:endParaRPr lang="en-US" sz="2400" dirty="0"/>
          </a:p>
        </p:txBody>
      </p:sp>
      <p:sp>
        <p:nvSpPr>
          <p:cNvPr id="9" name="TextBox 8"/>
          <p:cNvSpPr txBox="1"/>
          <p:nvPr userDrawn="1"/>
        </p:nvSpPr>
        <p:spPr>
          <a:xfrm>
            <a:off x="685800" y="1094160"/>
            <a:ext cx="166584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aseline="0" dirty="0" smtClean="0"/>
              <a:t>Spring 2014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6271741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06642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3200">
                <a:latin typeface="Franklin Gothic Medium"/>
                <a:cs typeface="Franklin Gothic Medium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44160"/>
            <a:ext cx="8229600" cy="5140800"/>
          </a:xfrm>
          <a:prstGeom prst="rect">
            <a:avLst/>
          </a:prstGeom>
        </p:spPr>
        <p:txBody>
          <a:bodyPr/>
          <a:lstStyle>
            <a:lvl1pPr>
              <a:defRPr>
                <a:latin typeface="Franklin Gothic Medium"/>
                <a:cs typeface="Franklin Gothic Medium"/>
              </a:defRPr>
            </a:lvl1pPr>
            <a:lvl2pPr>
              <a:defRPr>
                <a:latin typeface="Franklin Gothic Medium"/>
                <a:cs typeface="Franklin Gothic Medium"/>
              </a:defRPr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457200" y="881280"/>
            <a:ext cx="8229600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456495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06642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3200">
                <a:latin typeface="Franklin Gothic Medium"/>
                <a:cs typeface="Franklin Gothic Medium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457200" y="881280"/>
            <a:ext cx="8229600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531583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382494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4" r:id="rId3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4" Type="http://schemas.openxmlformats.org/officeDocument/2006/relationships/image" Target="../media/image4.emf"/><Relationship Id="rId5" Type="http://schemas.openxmlformats.org/officeDocument/2006/relationships/image" Target="../media/image5.emf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em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e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4" Type="http://schemas.openxmlformats.org/officeDocument/2006/relationships/image" Target="../media/image6.emf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emf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emf"/><Relationship Id="rId3" Type="http://schemas.openxmlformats.org/officeDocument/2006/relationships/image" Target="../media/image7.e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4" Type="http://schemas.openxmlformats.org/officeDocument/2006/relationships/image" Target="../media/image6.emf"/><Relationship Id="rId5" Type="http://schemas.openxmlformats.org/officeDocument/2006/relationships/image" Target="../media/image7.emf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emf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8.emf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1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9.jp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emf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8.emf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10.gif"/><Relationship Id="rId3" Type="http://schemas.openxmlformats.org/officeDocument/2006/relationships/image" Target="../media/image11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11.jpeg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11.jpeg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12.emf"/><Relationship Id="rId3" Type="http://schemas.openxmlformats.org/officeDocument/2006/relationships/image" Target="../media/image13.emf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11.jpeg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11.jpeg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11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824687"/>
            <a:ext cx="7772400" cy="1455213"/>
          </a:xfrm>
        </p:spPr>
        <p:txBody>
          <a:bodyPr/>
          <a:lstStyle/>
          <a:p>
            <a:r>
              <a:rPr lang="en-US" dirty="0" smtClean="0"/>
              <a:t>5. Continuous Random Variables</a:t>
            </a:r>
            <a:endParaRPr lang="en-US" sz="3600" i="1" dirty="0"/>
          </a:p>
        </p:txBody>
      </p:sp>
    </p:spTree>
    <p:extLst>
      <p:ext uri="{BB962C8B-B14F-4D97-AF65-F5344CB8AC3E}">
        <p14:creationId xmlns:p14="http://schemas.microsoft.com/office/powerpoint/2010/main" val="42939832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Cumulative distribution function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57200" y="1274433"/>
            <a:ext cx="8229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Franklin Gothic Medium"/>
                <a:cs typeface="Franklin Gothic Medium"/>
              </a:rPr>
              <a:t>The probability mass function doesn’t make much sense because </a:t>
            </a:r>
            <a:r>
              <a:rPr lang="en-US" sz="2800" i="1" dirty="0" smtClean="0">
                <a:latin typeface="Garamond"/>
                <a:cs typeface="Garamond"/>
              </a:rPr>
              <a:t>P</a:t>
            </a:r>
            <a:r>
              <a:rPr lang="en-US" sz="2800" dirty="0" smtClean="0">
                <a:latin typeface="Garamond"/>
                <a:cs typeface="Garamond"/>
              </a:rPr>
              <a:t>(</a:t>
            </a:r>
            <a:r>
              <a:rPr lang="en-US" sz="2800" i="1" dirty="0" smtClean="0">
                <a:latin typeface="Garamond"/>
                <a:cs typeface="Garamond"/>
              </a:rPr>
              <a:t>X</a:t>
            </a:r>
            <a:r>
              <a:rPr lang="en-US" sz="2800" dirty="0" smtClean="0">
                <a:latin typeface="Garamond"/>
                <a:cs typeface="Garamond"/>
              </a:rPr>
              <a:t> = </a:t>
            </a:r>
            <a:r>
              <a:rPr lang="en-US" sz="2800" i="1" dirty="0" smtClean="0">
                <a:latin typeface="Garamond"/>
                <a:cs typeface="Garamond"/>
              </a:rPr>
              <a:t>x</a:t>
            </a:r>
            <a:r>
              <a:rPr lang="en-US" sz="2800" dirty="0" smtClean="0">
                <a:latin typeface="Garamond"/>
                <a:cs typeface="Garamond"/>
              </a:rPr>
              <a:t>) = 0</a:t>
            </a:r>
            <a:r>
              <a:rPr lang="en-US" sz="2800" dirty="0" smtClean="0">
                <a:latin typeface="Franklin Gothic Medium"/>
                <a:cs typeface="Franklin Gothic Medium"/>
              </a:rPr>
              <a:t> for all </a:t>
            </a:r>
            <a:r>
              <a:rPr lang="en-US" sz="2800" i="1" dirty="0" smtClean="0">
                <a:latin typeface="Garamond"/>
                <a:cs typeface="Garamond"/>
              </a:rPr>
              <a:t>x.</a:t>
            </a:r>
            <a:endParaRPr lang="en-US" sz="2800" i="1" dirty="0">
              <a:solidFill>
                <a:srgbClr val="FF9933"/>
              </a:solidFill>
              <a:latin typeface="Garamond"/>
              <a:cs typeface="Garamond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57200" y="2684133"/>
            <a:ext cx="8229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Franklin Gothic Medium"/>
                <a:cs typeface="Franklin Gothic Medium"/>
              </a:rPr>
              <a:t>Instead, we can describe </a:t>
            </a:r>
            <a:r>
              <a:rPr lang="en-US" sz="2800" i="1" dirty="0">
                <a:latin typeface="Garamond"/>
                <a:cs typeface="Garamond"/>
              </a:rPr>
              <a:t>X</a:t>
            </a:r>
            <a:r>
              <a:rPr lang="en-US" sz="2800" dirty="0" smtClean="0">
                <a:latin typeface="Franklin Gothic Medium"/>
                <a:cs typeface="Franklin Gothic Medium"/>
              </a:rPr>
              <a:t> by its </a:t>
            </a:r>
            <a:r>
              <a:rPr lang="en-US" sz="2800" dirty="0" smtClean="0">
                <a:solidFill>
                  <a:srgbClr val="FF9933"/>
                </a:solidFill>
                <a:latin typeface="Franklin Gothic Medium"/>
                <a:cs typeface="Franklin Gothic Medium"/>
              </a:rPr>
              <a:t>cumulative distribution function (</a:t>
            </a:r>
            <a:r>
              <a:rPr lang="en-US" sz="2800" dirty="0" err="1" smtClean="0">
                <a:solidFill>
                  <a:srgbClr val="FF9933"/>
                </a:solidFill>
                <a:latin typeface="Franklin Gothic Medium"/>
                <a:cs typeface="Franklin Gothic Medium"/>
              </a:rPr>
              <a:t>c.d.f</a:t>
            </a:r>
            <a:r>
              <a:rPr lang="en-US" sz="2800" dirty="0" smtClean="0">
                <a:solidFill>
                  <a:srgbClr val="FF9933"/>
                </a:solidFill>
                <a:latin typeface="Franklin Gothic Medium"/>
                <a:cs typeface="Franklin Gothic Medium"/>
              </a:rPr>
              <a:t>.)</a:t>
            </a:r>
            <a:r>
              <a:rPr lang="en-US" sz="2800" dirty="0" smtClean="0">
                <a:latin typeface="Franklin Gothic Medium"/>
                <a:cs typeface="Franklin Gothic Medium"/>
              </a:rPr>
              <a:t> </a:t>
            </a:r>
            <a:r>
              <a:rPr lang="en-US" sz="2800" i="1" dirty="0" smtClean="0">
                <a:latin typeface="Garamond"/>
                <a:cs typeface="Garamond"/>
              </a:rPr>
              <a:t>F</a:t>
            </a:r>
            <a:r>
              <a:rPr lang="en-US" sz="2800" dirty="0" smtClean="0">
                <a:latin typeface="Franklin Gothic Medium"/>
                <a:cs typeface="Franklin Gothic Medium"/>
              </a:rPr>
              <a:t>:</a:t>
            </a:r>
            <a:endParaRPr lang="en-US" sz="2800" i="1" dirty="0">
              <a:solidFill>
                <a:srgbClr val="FF9933"/>
              </a:solidFill>
              <a:latin typeface="Garamond"/>
              <a:cs typeface="Garamond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181350" y="3827898"/>
            <a:ext cx="2787864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i="1" dirty="0" smtClean="0">
                <a:latin typeface="Garamond"/>
                <a:cs typeface="Garamond"/>
              </a:rPr>
              <a:t>F</a:t>
            </a:r>
            <a:r>
              <a:rPr lang="en-US" sz="3200" dirty="0" smtClean="0">
                <a:latin typeface="Garamond"/>
                <a:cs typeface="Garamond"/>
              </a:rPr>
              <a:t>(</a:t>
            </a:r>
            <a:r>
              <a:rPr lang="en-US" sz="3200" i="1" dirty="0" smtClean="0">
                <a:latin typeface="Garamond"/>
                <a:cs typeface="Garamond"/>
              </a:rPr>
              <a:t>x</a:t>
            </a:r>
            <a:r>
              <a:rPr lang="en-US" sz="3200" dirty="0" smtClean="0">
                <a:latin typeface="Garamond"/>
                <a:cs typeface="Garamond"/>
              </a:rPr>
              <a:t>) = </a:t>
            </a:r>
            <a:r>
              <a:rPr lang="en-US" sz="3200" i="1" dirty="0" smtClean="0">
                <a:latin typeface="Garamond"/>
                <a:cs typeface="Garamond"/>
              </a:rPr>
              <a:t>P</a:t>
            </a:r>
            <a:r>
              <a:rPr lang="en-US" sz="3200" dirty="0" smtClean="0">
                <a:latin typeface="Garamond"/>
                <a:cs typeface="Garamond"/>
              </a:rPr>
              <a:t>(</a:t>
            </a:r>
            <a:r>
              <a:rPr lang="en-US" sz="3200" i="1" dirty="0" smtClean="0">
                <a:latin typeface="Garamond"/>
                <a:cs typeface="Garamond"/>
              </a:rPr>
              <a:t>X</a:t>
            </a:r>
            <a:r>
              <a:rPr lang="en-US" sz="3200" dirty="0" smtClean="0">
                <a:latin typeface="Garamond"/>
                <a:cs typeface="Garamond"/>
              </a:rPr>
              <a:t> ≤ </a:t>
            </a:r>
            <a:r>
              <a:rPr lang="en-US" sz="3200" i="1" dirty="0" smtClean="0">
                <a:latin typeface="Garamond"/>
                <a:cs typeface="Garamond"/>
              </a:rPr>
              <a:t>x</a:t>
            </a:r>
            <a:r>
              <a:rPr lang="en-US" sz="3200" dirty="0" smtClean="0">
                <a:latin typeface="Garamond"/>
                <a:cs typeface="Garamond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2007123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Cumulative distribution functions</a:t>
            </a:r>
            <a:endParaRPr lang="en-US" dirty="0"/>
          </a:p>
        </p:txBody>
      </p:sp>
      <p:pic>
        <p:nvPicPr>
          <p:cNvPr id="4" name="Picture 3" descr="uniform4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649" y="907705"/>
            <a:ext cx="3765366" cy="2844800"/>
          </a:xfrm>
          <a:prstGeom prst="rect">
            <a:avLst/>
          </a:prstGeom>
        </p:spPr>
      </p:pic>
      <p:pic>
        <p:nvPicPr>
          <p:cNvPr id="5" name="Picture 4" descr="uniform10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649" y="3873154"/>
            <a:ext cx="3765822" cy="2845145"/>
          </a:xfrm>
          <a:prstGeom prst="rect">
            <a:avLst/>
          </a:prstGeom>
        </p:spPr>
      </p:pic>
      <p:pic>
        <p:nvPicPr>
          <p:cNvPr id="7" name="Picture 6" descr="uniform4cdf.pdf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05772" y="907705"/>
            <a:ext cx="3765365" cy="2844800"/>
          </a:xfrm>
          <a:prstGeom prst="rect">
            <a:avLst/>
          </a:prstGeom>
        </p:spPr>
      </p:pic>
      <p:pic>
        <p:nvPicPr>
          <p:cNvPr id="8" name="Picture 7" descr="uniform10cdf.pdf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05772" y="3873153"/>
            <a:ext cx="3765821" cy="2845145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1587500" y="3516748"/>
            <a:ext cx="239918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i="1" dirty="0" smtClean="0">
                <a:latin typeface="Garamond"/>
                <a:cs typeface="Garamond"/>
              </a:rPr>
              <a:t>f</a:t>
            </a:r>
            <a:r>
              <a:rPr lang="en-US" sz="2800" dirty="0" smtClean="0">
                <a:latin typeface="Garamond"/>
                <a:cs typeface="Garamond"/>
              </a:rPr>
              <a:t>(</a:t>
            </a:r>
            <a:r>
              <a:rPr lang="en-US" sz="2800" i="1" dirty="0" smtClean="0">
                <a:latin typeface="Garamond"/>
                <a:cs typeface="Garamond"/>
              </a:rPr>
              <a:t>x</a:t>
            </a:r>
            <a:r>
              <a:rPr lang="en-US" sz="2800" dirty="0" smtClean="0">
                <a:latin typeface="Garamond"/>
                <a:cs typeface="Garamond"/>
              </a:rPr>
              <a:t>) = </a:t>
            </a:r>
            <a:r>
              <a:rPr lang="en-US" sz="2800" i="1" dirty="0" smtClean="0">
                <a:latin typeface="Garamond"/>
                <a:cs typeface="Garamond"/>
              </a:rPr>
              <a:t>P</a:t>
            </a:r>
            <a:r>
              <a:rPr lang="en-US" sz="2800" dirty="0" smtClean="0">
                <a:latin typeface="Garamond"/>
                <a:cs typeface="Garamond"/>
              </a:rPr>
              <a:t>(</a:t>
            </a:r>
            <a:r>
              <a:rPr lang="en-US" sz="2800" i="1" dirty="0" smtClean="0">
                <a:latin typeface="Garamond"/>
                <a:cs typeface="Garamond"/>
              </a:rPr>
              <a:t>X</a:t>
            </a:r>
            <a:r>
              <a:rPr lang="en-US" sz="2800" dirty="0" smtClean="0">
                <a:latin typeface="Garamond"/>
                <a:cs typeface="Garamond"/>
              </a:rPr>
              <a:t> = </a:t>
            </a:r>
            <a:r>
              <a:rPr lang="en-US" sz="2800" i="1" dirty="0" smtClean="0">
                <a:latin typeface="Garamond"/>
                <a:cs typeface="Garamond"/>
              </a:rPr>
              <a:t>x</a:t>
            </a:r>
            <a:r>
              <a:rPr lang="en-US" sz="2800" dirty="0" smtClean="0">
                <a:latin typeface="Garamond"/>
                <a:cs typeface="Garamond"/>
              </a:rPr>
              <a:t>)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226050" y="3516748"/>
            <a:ext cx="248122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i="1" dirty="0" smtClean="0">
                <a:latin typeface="Garamond"/>
                <a:cs typeface="Garamond"/>
              </a:rPr>
              <a:t>F</a:t>
            </a:r>
            <a:r>
              <a:rPr lang="en-US" sz="2800" dirty="0" smtClean="0">
                <a:latin typeface="Garamond"/>
                <a:cs typeface="Garamond"/>
              </a:rPr>
              <a:t>(</a:t>
            </a:r>
            <a:r>
              <a:rPr lang="en-US" sz="2800" i="1" dirty="0" smtClean="0">
                <a:latin typeface="Garamond"/>
                <a:cs typeface="Garamond"/>
              </a:rPr>
              <a:t>x</a:t>
            </a:r>
            <a:r>
              <a:rPr lang="en-US" sz="2800" dirty="0" smtClean="0">
                <a:latin typeface="Garamond"/>
                <a:cs typeface="Garamond"/>
              </a:rPr>
              <a:t>) = </a:t>
            </a:r>
            <a:r>
              <a:rPr lang="en-US" sz="2800" i="1" dirty="0" smtClean="0">
                <a:latin typeface="Garamond"/>
                <a:cs typeface="Garamond"/>
              </a:rPr>
              <a:t>P</a:t>
            </a:r>
            <a:r>
              <a:rPr lang="en-US" sz="2800" dirty="0" smtClean="0">
                <a:latin typeface="Garamond"/>
                <a:cs typeface="Garamond"/>
              </a:rPr>
              <a:t>(</a:t>
            </a:r>
            <a:r>
              <a:rPr lang="en-US" sz="2800" i="1" dirty="0" smtClean="0">
                <a:latin typeface="Garamond"/>
                <a:cs typeface="Garamond"/>
              </a:rPr>
              <a:t>X</a:t>
            </a:r>
            <a:r>
              <a:rPr lang="en-US" sz="2800" dirty="0" smtClean="0">
                <a:latin typeface="Garamond"/>
                <a:cs typeface="Garamond"/>
              </a:rPr>
              <a:t> ≤ </a:t>
            </a:r>
            <a:r>
              <a:rPr lang="en-US" sz="2800" i="1" dirty="0" smtClean="0">
                <a:latin typeface="Garamond"/>
                <a:cs typeface="Garamond"/>
              </a:rPr>
              <a:t>x</a:t>
            </a:r>
            <a:r>
              <a:rPr lang="en-US" sz="2800" dirty="0" smtClean="0">
                <a:latin typeface="Garamond"/>
                <a:cs typeface="Garamond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4596553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4705350" y="2637482"/>
            <a:ext cx="4203700" cy="3446165"/>
            <a:chOff x="4705350" y="2637482"/>
            <a:chExt cx="4203700" cy="3446165"/>
          </a:xfrm>
        </p:grpSpPr>
        <p:pic>
          <p:nvPicPr>
            <p:cNvPr id="4" name="Picture 3" descr="uniformcdf.pdf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05350" y="2843829"/>
              <a:ext cx="4203700" cy="3175970"/>
            </a:xfrm>
            <a:prstGeom prst="rect">
              <a:avLst/>
            </a:prstGeom>
          </p:spPr>
        </p:pic>
        <p:sp>
          <p:nvSpPr>
            <p:cNvPr id="24" name="TextBox 23"/>
            <p:cNvSpPr txBox="1"/>
            <p:nvPr/>
          </p:nvSpPr>
          <p:spPr>
            <a:xfrm>
              <a:off x="4806950" y="2637482"/>
              <a:ext cx="71059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i="1" dirty="0" smtClean="0">
                  <a:latin typeface="Garamond"/>
                  <a:cs typeface="Garamond"/>
                </a:rPr>
                <a:t>F</a:t>
              </a:r>
              <a:r>
                <a:rPr lang="en-US" sz="2400" dirty="0" smtClean="0">
                  <a:latin typeface="Garamond"/>
                  <a:cs typeface="Garamond"/>
                </a:rPr>
                <a:t>(</a:t>
              </a:r>
              <a:r>
                <a:rPr lang="en-US" sz="2400" i="1" dirty="0" smtClean="0">
                  <a:latin typeface="Garamond"/>
                  <a:cs typeface="Garamond"/>
                </a:rPr>
                <a:t>x</a:t>
              </a:r>
              <a:r>
                <a:rPr lang="en-US" sz="2400" dirty="0" smtClean="0">
                  <a:latin typeface="Garamond"/>
                  <a:cs typeface="Garamond"/>
                </a:rPr>
                <a:t>)</a:t>
              </a: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6870700" y="5621982"/>
              <a:ext cx="36770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i="1" dirty="0" smtClean="0">
                  <a:latin typeface="Garamond"/>
                  <a:cs typeface="Garamond"/>
                </a:rPr>
                <a:t>x</a:t>
              </a:r>
              <a:endParaRPr lang="en-US" sz="2400" dirty="0" smtClean="0">
                <a:latin typeface="Garamond"/>
                <a:cs typeface="Garamond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Uniform random variable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1242683"/>
            <a:ext cx="8128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Franklin Gothic Medium"/>
                <a:cs typeface="Franklin Gothic Medium"/>
              </a:rPr>
              <a:t>If </a:t>
            </a:r>
            <a:r>
              <a:rPr lang="en-US" sz="2800" i="1" dirty="0" smtClean="0">
                <a:latin typeface="Garamond"/>
                <a:cs typeface="Garamond"/>
              </a:rPr>
              <a:t>X</a:t>
            </a:r>
            <a:r>
              <a:rPr lang="en-US" sz="2800" dirty="0" smtClean="0">
                <a:latin typeface="Franklin Gothic Medium"/>
                <a:cs typeface="Franklin Gothic Medium"/>
              </a:rPr>
              <a:t> is uniform over </a:t>
            </a:r>
            <a:r>
              <a:rPr lang="en-US" sz="2800" dirty="0" smtClean="0">
                <a:latin typeface="Garamond"/>
                <a:cs typeface="Garamond"/>
              </a:rPr>
              <a:t>[0, 60)</a:t>
            </a:r>
            <a:r>
              <a:rPr lang="en-US" sz="2800" dirty="0" smtClean="0">
                <a:latin typeface="Franklin Gothic Medium"/>
                <a:cs typeface="Franklin Gothic Medium"/>
              </a:rPr>
              <a:t> then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57200" y="4253241"/>
            <a:ext cx="179691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i="1" dirty="0" smtClean="0">
                <a:latin typeface="Garamond"/>
                <a:cs typeface="Garamond"/>
              </a:rPr>
              <a:t>P</a:t>
            </a:r>
            <a:r>
              <a:rPr lang="en-US" sz="2800" dirty="0" smtClean="0">
                <a:latin typeface="Garamond"/>
                <a:cs typeface="Garamond"/>
              </a:rPr>
              <a:t>(</a:t>
            </a:r>
            <a:r>
              <a:rPr lang="en-US" sz="2800" i="1" dirty="0" smtClean="0">
                <a:latin typeface="Garamond"/>
                <a:cs typeface="Garamond"/>
              </a:rPr>
              <a:t>X</a:t>
            </a:r>
            <a:r>
              <a:rPr lang="en-US" sz="2800" dirty="0" smtClean="0">
                <a:latin typeface="Garamond"/>
                <a:cs typeface="Garamond"/>
              </a:rPr>
              <a:t> ≤ </a:t>
            </a:r>
            <a:r>
              <a:rPr lang="en-US" sz="2800" i="1" dirty="0" smtClean="0">
                <a:latin typeface="Garamond"/>
                <a:cs typeface="Garamond"/>
              </a:rPr>
              <a:t>x</a:t>
            </a:r>
            <a:r>
              <a:rPr lang="en-US" sz="2800" dirty="0" smtClean="0">
                <a:latin typeface="Garamond"/>
                <a:cs typeface="Garamond"/>
              </a:rPr>
              <a:t>) =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1314450" y="1887319"/>
            <a:ext cx="6467217" cy="870813"/>
            <a:chOff x="1314450" y="1887319"/>
            <a:chExt cx="6467217" cy="870813"/>
          </a:xfrm>
        </p:grpSpPr>
        <p:cxnSp>
          <p:nvCxnSpPr>
            <p:cNvPr id="8" name="Straight Connector 7"/>
            <p:cNvCxnSpPr/>
            <p:nvPr/>
          </p:nvCxnSpPr>
          <p:spPr>
            <a:xfrm>
              <a:off x="1468114" y="2324100"/>
              <a:ext cx="6096000" cy="0"/>
            </a:xfrm>
            <a:prstGeom prst="line">
              <a:avLst/>
            </a:prstGeom>
            <a:ln w="12700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Box 8"/>
            <p:cNvSpPr txBox="1"/>
            <p:nvPr/>
          </p:nvSpPr>
          <p:spPr>
            <a:xfrm>
              <a:off x="1314450" y="2296467"/>
              <a:ext cx="32893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>
                  <a:latin typeface="Garamond"/>
                  <a:cs typeface="Garamond"/>
                </a:rPr>
                <a:t>0</a:t>
              </a: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7308461" y="2283767"/>
              <a:ext cx="47320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400" dirty="0" smtClean="0">
                  <a:latin typeface="Garamond"/>
                  <a:cs typeface="Garamond"/>
                </a:rPr>
                <a:t>60</a:t>
              </a: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1518914" y="1998017"/>
              <a:ext cx="2145036" cy="285750"/>
            </a:xfrm>
            <a:prstGeom prst="rect">
              <a:avLst/>
            </a:prstGeom>
            <a:pattFill prst="ltDnDiag">
              <a:fgClr>
                <a:schemeClr val="accent1"/>
              </a:fgClr>
              <a:bgClr>
                <a:prstClr val="white"/>
              </a:bgClr>
            </a:pattFill>
            <a:ln w="6350" cmpd="sng">
              <a:solidFill>
                <a:schemeClr val="accent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3" name="Straight Connector 12"/>
            <p:cNvCxnSpPr/>
            <p:nvPr/>
          </p:nvCxnSpPr>
          <p:spPr>
            <a:xfrm>
              <a:off x="1468114" y="2012950"/>
              <a:ext cx="0" cy="311150"/>
            </a:xfrm>
            <a:prstGeom prst="line">
              <a:avLst/>
            </a:prstGeom>
            <a:ln w="6350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>
              <a:off x="7564114" y="2012950"/>
              <a:ext cx="0" cy="311150"/>
            </a:xfrm>
            <a:prstGeom prst="line">
              <a:avLst/>
            </a:prstGeom>
            <a:ln w="6350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Rectangle 14"/>
            <p:cNvSpPr/>
            <p:nvPr/>
          </p:nvSpPr>
          <p:spPr>
            <a:xfrm>
              <a:off x="2126988" y="1887319"/>
              <a:ext cx="957605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400" i="1" dirty="0">
                  <a:latin typeface="Garamond"/>
                  <a:cs typeface="Garamond"/>
                </a:rPr>
                <a:t>X</a:t>
              </a:r>
              <a:r>
                <a:rPr lang="en-US" sz="2400" dirty="0">
                  <a:latin typeface="Garamond"/>
                  <a:cs typeface="Garamond"/>
                </a:rPr>
                <a:t> ≤ </a:t>
              </a:r>
              <a:r>
                <a:rPr lang="en-US" sz="2400" i="1" dirty="0">
                  <a:latin typeface="Garamond"/>
                  <a:cs typeface="Garamond"/>
                </a:rPr>
                <a:t>x</a:t>
              </a:r>
              <a:endParaRPr lang="en-US" sz="2400" dirty="0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3474082" y="2258367"/>
              <a:ext cx="412001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i="1" dirty="0" smtClean="0">
                  <a:latin typeface="Garamond"/>
                  <a:cs typeface="Garamond"/>
                </a:rPr>
                <a:t>x</a:t>
              </a:r>
            </a:p>
          </p:txBody>
        </p:sp>
      </p:grpSp>
      <p:sp>
        <p:nvSpPr>
          <p:cNvPr id="17" name="TextBox 16"/>
          <p:cNvSpPr txBox="1"/>
          <p:nvPr/>
        </p:nvSpPr>
        <p:spPr>
          <a:xfrm>
            <a:off x="2343932" y="4284991"/>
            <a:ext cx="7973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>
                <a:latin typeface="Garamond"/>
                <a:cs typeface="Garamond"/>
              </a:rPr>
              <a:t>x</a:t>
            </a:r>
            <a:r>
              <a:rPr lang="en-US" sz="2400" dirty="0" smtClean="0">
                <a:latin typeface="Garamond"/>
                <a:cs typeface="Garamond"/>
              </a:rPr>
              <a:t>/60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3033793" y="4290369"/>
            <a:ext cx="19863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Franklin Gothic Medium"/>
                <a:cs typeface="Franklin Gothic Medium"/>
              </a:rPr>
              <a:t>for</a:t>
            </a:r>
            <a:r>
              <a:rPr lang="en-US" sz="2400" dirty="0" smtClean="0">
                <a:latin typeface="Garamond"/>
                <a:cs typeface="Garamond"/>
              </a:rPr>
              <a:t> </a:t>
            </a:r>
            <a:r>
              <a:rPr lang="en-US" sz="2400" i="1" dirty="0" smtClean="0">
                <a:latin typeface="Garamond"/>
                <a:cs typeface="Garamond"/>
              </a:rPr>
              <a:t>x </a:t>
            </a:r>
            <a:r>
              <a:rPr lang="en-US" sz="2400" dirty="0" smtClean="0">
                <a:latin typeface="Garamond"/>
                <a:cs typeface="Garamond"/>
              </a:rPr>
              <a:t>∈</a:t>
            </a:r>
            <a:r>
              <a:rPr lang="en-US" sz="2400" dirty="0" smtClean="0">
                <a:latin typeface="Symbol" charset="2"/>
                <a:cs typeface="Symbol" charset="2"/>
              </a:rPr>
              <a:t> </a:t>
            </a:r>
            <a:r>
              <a:rPr lang="en-US" sz="2400" dirty="0" smtClean="0">
                <a:latin typeface="Garamond"/>
                <a:cs typeface="Garamond"/>
              </a:rPr>
              <a:t>[0, 60)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2349367" y="3849699"/>
            <a:ext cx="32893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Garamond"/>
                <a:cs typeface="Garamond"/>
              </a:rPr>
              <a:t>0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2343017" y="4752660"/>
            <a:ext cx="32893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Garamond"/>
                <a:cs typeface="Garamond"/>
              </a:rPr>
              <a:t>1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3033793" y="4723141"/>
            <a:ext cx="14220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Franklin Gothic Medium"/>
                <a:cs typeface="Franklin Gothic Medium"/>
              </a:rPr>
              <a:t>for</a:t>
            </a:r>
            <a:r>
              <a:rPr lang="en-US" sz="2400" dirty="0" smtClean="0">
                <a:latin typeface="Garamond"/>
                <a:cs typeface="Garamond"/>
              </a:rPr>
              <a:t> </a:t>
            </a:r>
            <a:r>
              <a:rPr lang="en-US" sz="2400" i="1" dirty="0" smtClean="0">
                <a:latin typeface="Garamond"/>
                <a:cs typeface="Garamond"/>
              </a:rPr>
              <a:t>x </a:t>
            </a:r>
            <a:r>
              <a:rPr lang="en-US" sz="2400" dirty="0" smtClean="0">
                <a:latin typeface="Garamond"/>
                <a:cs typeface="Garamond"/>
              </a:rPr>
              <a:t>&gt; 60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3033793" y="3830303"/>
            <a:ext cx="12778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Franklin Gothic Medium"/>
                <a:cs typeface="Franklin Gothic Medium"/>
              </a:rPr>
              <a:t>for</a:t>
            </a:r>
            <a:r>
              <a:rPr lang="en-US" sz="2400" dirty="0" smtClean="0">
                <a:latin typeface="Garamond"/>
                <a:cs typeface="Garamond"/>
              </a:rPr>
              <a:t> </a:t>
            </a:r>
            <a:r>
              <a:rPr lang="en-US" sz="2400" i="1" dirty="0" smtClean="0">
                <a:latin typeface="Garamond"/>
                <a:cs typeface="Garamond"/>
              </a:rPr>
              <a:t>x </a:t>
            </a:r>
            <a:r>
              <a:rPr lang="en-US" sz="2400" dirty="0" smtClean="0">
                <a:latin typeface="Garamond"/>
                <a:cs typeface="Garamond"/>
              </a:rPr>
              <a:t>&lt; 0</a:t>
            </a:r>
          </a:p>
        </p:txBody>
      </p:sp>
      <p:sp>
        <p:nvSpPr>
          <p:cNvPr id="23" name="Left Brace 22"/>
          <p:cNvSpPr/>
          <p:nvPr/>
        </p:nvSpPr>
        <p:spPr>
          <a:xfrm>
            <a:off x="2203317" y="3968750"/>
            <a:ext cx="190500" cy="1181100"/>
          </a:xfrm>
          <a:prstGeom prst="leftBrace">
            <a:avLst>
              <a:gd name="adj1" fmla="val 41666"/>
              <a:gd name="adj2" fmla="val 50000"/>
            </a:avLst>
          </a:prstGeom>
          <a:ln w="12700" cmpd="sng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76626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8" grpId="0"/>
      <p:bldP spid="19" grpId="0"/>
      <p:bldP spid="20" grpId="0"/>
      <p:bldP spid="21" grpId="0"/>
      <p:bldP spid="22" grpId="0"/>
      <p:bldP spid="23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Cumulative distribution functions</a:t>
            </a:r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739950" y="1085850"/>
            <a:ext cx="3765822" cy="2640575"/>
            <a:chOff x="739950" y="1085850"/>
            <a:chExt cx="3765822" cy="2640575"/>
          </a:xfrm>
        </p:grpSpPr>
        <p:pic>
          <p:nvPicPr>
            <p:cNvPr id="5" name="Picture 4" descr="uniform10.pdf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7190"/>
            <a:stretch/>
          </p:blipFill>
          <p:spPr>
            <a:xfrm>
              <a:off x="739950" y="1085850"/>
              <a:ext cx="3765822" cy="2640575"/>
            </a:xfrm>
            <a:prstGeom prst="rect">
              <a:avLst/>
            </a:prstGeom>
          </p:spPr>
        </p:pic>
        <p:sp>
          <p:nvSpPr>
            <p:cNvPr id="9" name="TextBox 8"/>
            <p:cNvSpPr txBox="1"/>
            <p:nvPr/>
          </p:nvSpPr>
          <p:spPr>
            <a:xfrm>
              <a:off x="1257079" y="2011798"/>
              <a:ext cx="2857874" cy="461665"/>
            </a:xfrm>
            <a:prstGeom prst="rect">
              <a:avLst/>
            </a:prstGeom>
            <a:solidFill>
              <a:srgbClr val="FFFFFF"/>
            </a:solidFill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400" dirty="0" err="1" smtClean="0">
                  <a:latin typeface="Franklin Gothic Medium"/>
                  <a:cs typeface="Franklin Gothic Medium"/>
                </a:rPr>
                <a:t>p.m.f</a:t>
              </a:r>
              <a:r>
                <a:rPr lang="en-US" sz="2400" dirty="0" smtClean="0">
                  <a:latin typeface="Franklin Gothic Medium"/>
                  <a:cs typeface="Franklin Gothic Medium"/>
                </a:rPr>
                <a:t>. </a:t>
              </a:r>
              <a:r>
                <a:rPr lang="en-US" sz="2400" i="1" dirty="0" smtClean="0">
                  <a:latin typeface="Garamond"/>
                  <a:cs typeface="Garamond"/>
                </a:rPr>
                <a:t>f</a:t>
              </a:r>
              <a:r>
                <a:rPr lang="en-US" sz="2400" dirty="0" smtClean="0">
                  <a:latin typeface="Garamond"/>
                  <a:cs typeface="Garamond"/>
                </a:rPr>
                <a:t>(</a:t>
              </a:r>
              <a:r>
                <a:rPr lang="en-US" sz="2400" i="1" dirty="0" smtClean="0">
                  <a:latin typeface="Garamond"/>
                  <a:cs typeface="Garamond"/>
                </a:rPr>
                <a:t>x</a:t>
              </a:r>
              <a:r>
                <a:rPr lang="en-US" sz="2400" dirty="0" smtClean="0">
                  <a:latin typeface="Garamond"/>
                  <a:cs typeface="Garamond"/>
                </a:rPr>
                <a:t>) = </a:t>
              </a:r>
              <a:r>
                <a:rPr lang="en-US" sz="2400" i="1" dirty="0" smtClean="0">
                  <a:latin typeface="Garamond"/>
                  <a:cs typeface="Garamond"/>
                </a:rPr>
                <a:t>P</a:t>
              </a:r>
              <a:r>
                <a:rPr lang="en-US" sz="2400" dirty="0" smtClean="0">
                  <a:latin typeface="Garamond"/>
                  <a:cs typeface="Garamond"/>
                </a:rPr>
                <a:t>(</a:t>
              </a:r>
              <a:r>
                <a:rPr lang="en-US" sz="2400" i="1" dirty="0" smtClean="0">
                  <a:latin typeface="Garamond"/>
                  <a:cs typeface="Garamond"/>
                </a:rPr>
                <a:t>X</a:t>
              </a:r>
              <a:r>
                <a:rPr lang="en-US" sz="2400" dirty="0" smtClean="0">
                  <a:latin typeface="Garamond"/>
                  <a:cs typeface="Garamond"/>
                </a:rPr>
                <a:t> = </a:t>
              </a:r>
              <a:r>
                <a:rPr lang="en-US" sz="2400" i="1" dirty="0" smtClean="0">
                  <a:latin typeface="Garamond"/>
                  <a:cs typeface="Garamond"/>
                </a:rPr>
                <a:t>x</a:t>
              </a:r>
              <a:r>
                <a:rPr lang="en-US" sz="2400" dirty="0" smtClean="0">
                  <a:latin typeface="Garamond"/>
                  <a:cs typeface="Garamond"/>
                </a:rPr>
                <a:t>)</a:t>
              </a:r>
            </a:p>
          </p:txBody>
        </p:sp>
      </p:grpSp>
      <p:grpSp>
        <p:nvGrpSpPr>
          <p:cNvPr id="6" name="Group 5"/>
          <p:cNvGrpSpPr/>
          <p:nvPr/>
        </p:nvGrpSpPr>
        <p:grpSpPr>
          <a:xfrm>
            <a:off x="4490073" y="1085850"/>
            <a:ext cx="3765821" cy="2640574"/>
            <a:chOff x="4490073" y="1085850"/>
            <a:chExt cx="3765821" cy="2640574"/>
          </a:xfrm>
        </p:grpSpPr>
        <p:pic>
          <p:nvPicPr>
            <p:cNvPr id="8" name="Picture 7" descr="uniform10cdf.pdf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7190"/>
            <a:stretch/>
          </p:blipFill>
          <p:spPr>
            <a:xfrm>
              <a:off x="4490073" y="1085850"/>
              <a:ext cx="3765821" cy="2640574"/>
            </a:xfrm>
            <a:prstGeom prst="rect">
              <a:avLst/>
            </a:prstGeom>
          </p:spPr>
        </p:pic>
        <p:sp>
          <p:nvSpPr>
            <p:cNvPr id="10" name="TextBox 9"/>
            <p:cNvSpPr txBox="1"/>
            <p:nvPr/>
          </p:nvSpPr>
          <p:spPr>
            <a:xfrm>
              <a:off x="5010150" y="1846698"/>
              <a:ext cx="2842395" cy="830997"/>
            </a:xfrm>
            <a:prstGeom prst="rect">
              <a:avLst/>
            </a:prstGeom>
            <a:solidFill>
              <a:srgbClr val="FFFFFF"/>
            </a:solidFill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400" dirty="0" smtClean="0">
                  <a:latin typeface="Franklin Gothic Medium"/>
                  <a:cs typeface="Franklin Gothic Medium"/>
                </a:rPr>
                <a:t>discrete</a:t>
              </a:r>
              <a:br>
                <a:rPr lang="en-US" sz="2400" dirty="0" smtClean="0">
                  <a:latin typeface="Franklin Gothic Medium"/>
                  <a:cs typeface="Franklin Gothic Medium"/>
                </a:rPr>
              </a:br>
              <a:r>
                <a:rPr lang="en-US" sz="2400" dirty="0" err="1" smtClean="0">
                  <a:latin typeface="Franklin Gothic Medium"/>
                  <a:cs typeface="Franklin Gothic Medium"/>
                </a:rPr>
                <a:t>c.d.f</a:t>
              </a:r>
              <a:r>
                <a:rPr lang="en-US" sz="2400" dirty="0">
                  <a:latin typeface="Franklin Gothic Medium"/>
                  <a:cs typeface="Franklin Gothic Medium"/>
                </a:rPr>
                <a:t>. </a:t>
              </a:r>
              <a:r>
                <a:rPr lang="en-US" sz="2400" i="1" dirty="0" smtClean="0">
                  <a:latin typeface="Garamond"/>
                  <a:cs typeface="Garamond"/>
                </a:rPr>
                <a:t>F</a:t>
              </a:r>
              <a:r>
                <a:rPr lang="en-US" sz="2400" dirty="0" smtClean="0">
                  <a:latin typeface="Garamond"/>
                  <a:cs typeface="Garamond"/>
                </a:rPr>
                <a:t>(</a:t>
              </a:r>
              <a:r>
                <a:rPr lang="en-US" sz="2400" i="1" dirty="0" smtClean="0">
                  <a:latin typeface="Garamond"/>
                  <a:cs typeface="Garamond"/>
                </a:rPr>
                <a:t>x</a:t>
              </a:r>
              <a:r>
                <a:rPr lang="en-US" sz="2400" dirty="0" smtClean="0">
                  <a:latin typeface="Garamond"/>
                  <a:cs typeface="Garamond"/>
                </a:rPr>
                <a:t>) = </a:t>
              </a:r>
              <a:r>
                <a:rPr lang="en-US" sz="2400" i="1" dirty="0" smtClean="0">
                  <a:latin typeface="Garamond"/>
                  <a:cs typeface="Garamond"/>
                </a:rPr>
                <a:t>P</a:t>
              </a:r>
              <a:r>
                <a:rPr lang="en-US" sz="2400" dirty="0" smtClean="0">
                  <a:latin typeface="Garamond"/>
                  <a:cs typeface="Garamond"/>
                </a:rPr>
                <a:t>(</a:t>
              </a:r>
              <a:r>
                <a:rPr lang="en-US" sz="2400" i="1" dirty="0" smtClean="0">
                  <a:latin typeface="Garamond"/>
                  <a:cs typeface="Garamond"/>
                </a:rPr>
                <a:t>X</a:t>
              </a:r>
              <a:r>
                <a:rPr lang="en-US" sz="2400" dirty="0" smtClean="0">
                  <a:latin typeface="Garamond"/>
                  <a:cs typeface="Garamond"/>
                </a:rPr>
                <a:t> ≤ </a:t>
              </a:r>
              <a:r>
                <a:rPr lang="en-US" sz="2400" i="1" dirty="0" smtClean="0">
                  <a:latin typeface="Garamond"/>
                  <a:cs typeface="Garamond"/>
                </a:rPr>
                <a:t>x</a:t>
              </a:r>
              <a:r>
                <a:rPr lang="en-US" sz="2400" dirty="0" smtClean="0">
                  <a:latin typeface="Garamond"/>
                  <a:cs typeface="Garamond"/>
                </a:rPr>
                <a:t>)</a:t>
              </a:r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4505771" y="3644899"/>
            <a:ext cx="3756961" cy="2838451"/>
            <a:chOff x="4505771" y="3644899"/>
            <a:chExt cx="3756961" cy="2838451"/>
          </a:xfrm>
        </p:grpSpPr>
        <p:pic>
          <p:nvPicPr>
            <p:cNvPr id="11" name="Picture 10" descr="uniformcdf.pdf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505771" y="3644899"/>
              <a:ext cx="3756961" cy="2838451"/>
            </a:xfrm>
            <a:prstGeom prst="rect">
              <a:avLst/>
            </a:prstGeom>
          </p:spPr>
        </p:pic>
        <p:sp>
          <p:nvSpPr>
            <p:cNvPr id="12" name="TextBox 11"/>
            <p:cNvSpPr txBox="1"/>
            <p:nvPr/>
          </p:nvSpPr>
          <p:spPr>
            <a:xfrm>
              <a:off x="5010150" y="4635500"/>
              <a:ext cx="2842395" cy="830997"/>
            </a:xfrm>
            <a:prstGeom prst="rect">
              <a:avLst/>
            </a:prstGeom>
            <a:solidFill>
              <a:srgbClr val="FFFFFF"/>
            </a:solidFill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400" dirty="0" smtClean="0">
                  <a:latin typeface="Franklin Gothic Medium"/>
                  <a:cs typeface="Franklin Gothic Medium"/>
                </a:rPr>
                <a:t>continuous</a:t>
              </a:r>
              <a:br>
                <a:rPr lang="en-US" sz="2400" dirty="0" smtClean="0">
                  <a:latin typeface="Franklin Gothic Medium"/>
                  <a:cs typeface="Franklin Gothic Medium"/>
                </a:rPr>
              </a:br>
              <a:r>
                <a:rPr lang="en-US" sz="2400" dirty="0" err="1" smtClean="0">
                  <a:latin typeface="Franklin Gothic Medium"/>
                  <a:cs typeface="Franklin Gothic Medium"/>
                </a:rPr>
                <a:t>c.d.f</a:t>
              </a:r>
              <a:r>
                <a:rPr lang="en-US" sz="2400" dirty="0">
                  <a:latin typeface="Franklin Gothic Medium"/>
                  <a:cs typeface="Franklin Gothic Medium"/>
                </a:rPr>
                <a:t>. </a:t>
              </a:r>
              <a:r>
                <a:rPr lang="en-US" sz="2400" i="1" dirty="0" smtClean="0">
                  <a:latin typeface="Garamond"/>
                  <a:cs typeface="Garamond"/>
                </a:rPr>
                <a:t>F</a:t>
              </a:r>
              <a:r>
                <a:rPr lang="en-US" sz="2400" dirty="0" smtClean="0">
                  <a:latin typeface="Garamond"/>
                  <a:cs typeface="Garamond"/>
                </a:rPr>
                <a:t>(</a:t>
              </a:r>
              <a:r>
                <a:rPr lang="en-US" sz="2400" i="1" dirty="0" smtClean="0">
                  <a:latin typeface="Garamond"/>
                  <a:cs typeface="Garamond"/>
                </a:rPr>
                <a:t>x</a:t>
              </a:r>
              <a:r>
                <a:rPr lang="en-US" sz="2400" dirty="0" smtClean="0">
                  <a:latin typeface="Garamond"/>
                  <a:cs typeface="Garamond"/>
                </a:rPr>
                <a:t>) = </a:t>
              </a:r>
              <a:r>
                <a:rPr lang="en-US" sz="2400" i="1" dirty="0" smtClean="0">
                  <a:latin typeface="Garamond"/>
                  <a:cs typeface="Garamond"/>
                </a:rPr>
                <a:t>P</a:t>
              </a:r>
              <a:r>
                <a:rPr lang="en-US" sz="2400" dirty="0" smtClean="0">
                  <a:latin typeface="Garamond"/>
                  <a:cs typeface="Garamond"/>
                </a:rPr>
                <a:t>(</a:t>
              </a:r>
              <a:r>
                <a:rPr lang="en-US" sz="2400" i="1" dirty="0" smtClean="0">
                  <a:latin typeface="Garamond"/>
                  <a:cs typeface="Garamond"/>
                </a:rPr>
                <a:t>X</a:t>
              </a:r>
              <a:r>
                <a:rPr lang="en-US" sz="2400" dirty="0" smtClean="0">
                  <a:latin typeface="Garamond"/>
                  <a:cs typeface="Garamond"/>
                </a:rPr>
                <a:t> ≤ </a:t>
              </a:r>
              <a:r>
                <a:rPr lang="en-US" sz="2400" i="1" dirty="0" smtClean="0">
                  <a:latin typeface="Garamond"/>
                  <a:cs typeface="Garamond"/>
                </a:rPr>
                <a:t>x</a:t>
              </a:r>
              <a:r>
                <a:rPr lang="en-US" sz="2400" dirty="0" smtClean="0">
                  <a:latin typeface="Garamond"/>
                  <a:cs typeface="Garamond"/>
                </a:rPr>
                <a:t>)</a:t>
              </a:r>
            </a:p>
          </p:txBody>
        </p:sp>
      </p:grpSp>
      <p:sp>
        <p:nvSpPr>
          <p:cNvPr id="3" name="TextBox 2"/>
          <p:cNvSpPr txBox="1"/>
          <p:nvPr/>
        </p:nvSpPr>
        <p:spPr>
          <a:xfrm>
            <a:off x="2311400" y="4356100"/>
            <a:ext cx="64768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200" dirty="0" smtClean="0">
                <a:solidFill>
                  <a:srgbClr val="FF9933"/>
                </a:solidFill>
                <a:latin typeface="Franklin Gothic Medium"/>
                <a:cs typeface="Franklin Gothic Medium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7675371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374650" y="742950"/>
            <a:ext cx="8375650" cy="25400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457200" y="363628"/>
            <a:ext cx="616585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accent1"/>
                </a:solidFill>
                <a:latin typeface="Franklin Gothic Medium"/>
                <a:cs typeface="Franklin Gothic Medium"/>
              </a:rPr>
              <a:t>Discrete random variables:</a:t>
            </a:r>
          </a:p>
        </p:txBody>
      </p:sp>
      <p:sp>
        <p:nvSpPr>
          <p:cNvPr id="6" name="Rectangle 5"/>
          <p:cNvSpPr/>
          <p:nvPr/>
        </p:nvSpPr>
        <p:spPr>
          <a:xfrm>
            <a:off x="457200" y="1097230"/>
            <a:ext cx="330340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2800" dirty="0" err="1" smtClean="0">
                <a:solidFill>
                  <a:prstClr val="black"/>
                </a:solidFill>
                <a:latin typeface="Franklin Gothic Medium"/>
                <a:cs typeface="Franklin Gothic Medium"/>
              </a:rPr>
              <a:t>p.m.f</a:t>
            </a:r>
            <a:r>
              <a:rPr lang="en-US" sz="2800" dirty="0">
                <a:solidFill>
                  <a:prstClr val="black"/>
                </a:solidFill>
                <a:latin typeface="Franklin Gothic Medium"/>
                <a:cs typeface="Franklin Gothic Medium"/>
              </a:rPr>
              <a:t>. </a:t>
            </a:r>
            <a:r>
              <a:rPr lang="en-US" sz="2800" i="1" dirty="0">
                <a:solidFill>
                  <a:prstClr val="black"/>
                </a:solidFill>
                <a:latin typeface="Garamond"/>
                <a:cs typeface="Garamond"/>
              </a:rPr>
              <a:t>f</a:t>
            </a:r>
            <a:r>
              <a:rPr lang="en-US" sz="2800" dirty="0">
                <a:solidFill>
                  <a:prstClr val="black"/>
                </a:solidFill>
                <a:latin typeface="Garamond"/>
                <a:cs typeface="Garamond"/>
              </a:rPr>
              <a:t>(</a:t>
            </a:r>
            <a:r>
              <a:rPr lang="en-US" sz="2800" i="1" dirty="0">
                <a:solidFill>
                  <a:prstClr val="black"/>
                </a:solidFill>
                <a:latin typeface="Garamond"/>
                <a:cs typeface="Garamond"/>
              </a:rPr>
              <a:t>x</a:t>
            </a:r>
            <a:r>
              <a:rPr lang="en-US" sz="2800" dirty="0">
                <a:solidFill>
                  <a:prstClr val="black"/>
                </a:solidFill>
                <a:latin typeface="Garamond"/>
                <a:cs typeface="Garamond"/>
              </a:rPr>
              <a:t>) = </a:t>
            </a:r>
            <a:r>
              <a:rPr lang="en-US" sz="2800" i="1" dirty="0">
                <a:solidFill>
                  <a:prstClr val="black"/>
                </a:solidFill>
                <a:latin typeface="Garamond"/>
                <a:cs typeface="Garamond"/>
              </a:rPr>
              <a:t>P</a:t>
            </a:r>
            <a:r>
              <a:rPr lang="en-US" sz="2800" dirty="0">
                <a:solidFill>
                  <a:prstClr val="black"/>
                </a:solidFill>
                <a:latin typeface="Garamond"/>
                <a:cs typeface="Garamond"/>
              </a:rPr>
              <a:t>(</a:t>
            </a:r>
            <a:r>
              <a:rPr lang="en-US" sz="2800" i="1" dirty="0">
                <a:solidFill>
                  <a:prstClr val="black"/>
                </a:solidFill>
                <a:latin typeface="Garamond"/>
                <a:cs typeface="Garamond"/>
              </a:rPr>
              <a:t>X</a:t>
            </a:r>
            <a:r>
              <a:rPr lang="en-US" sz="2800" dirty="0">
                <a:solidFill>
                  <a:prstClr val="black"/>
                </a:solidFill>
                <a:latin typeface="Garamond"/>
                <a:cs typeface="Garamond"/>
              </a:rPr>
              <a:t> = </a:t>
            </a:r>
            <a:r>
              <a:rPr lang="en-US" sz="2800" i="1" dirty="0">
                <a:solidFill>
                  <a:prstClr val="black"/>
                </a:solidFill>
                <a:latin typeface="Garamond"/>
                <a:cs typeface="Garamond"/>
              </a:rPr>
              <a:t>x</a:t>
            </a:r>
            <a:r>
              <a:rPr lang="en-US" sz="2800" dirty="0">
                <a:solidFill>
                  <a:prstClr val="black"/>
                </a:solidFill>
                <a:latin typeface="Garamond"/>
                <a:cs typeface="Garamond"/>
              </a:rPr>
              <a:t>)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655323" y="1121478"/>
            <a:ext cx="3285349" cy="523220"/>
          </a:xfrm>
          <a:prstGeom prst="rect">
            <a:avLst/>
          </a:prstGeom>
          <a:solidFill>
            <a:srgbClr val="FFFFFF"/>
          </a:solidFill>
        </p:spPr>
        <p:txBody>
          <a:bodyPr wrap="none" rtlCol="0">
            <a:spAutoFit/>
          </a:bodyPr>
          <a:lstStyle/>
          <a:p>
            <a:r>
              <a:rPr lang="en-US" sz="2800" dirty="0" err="1" smtClean="0">
                <a:latin typeface="Franklin Gothic Medium"/>
                <a:cs typeface="Franklin Gothic Medium"/>
              </a:rPr>
              <a:t>c.d.f</a:t>
            </a:r>
            <a:r>
              <a:rPr lang="en-US" sz="2800" dirty="0">
                <a:latin typeface="Franklin Gothic Medium"/>
                <a:cs typeface="Franklin Gothic Medium"/>
              </a:rPr>
              <a:t>. </a:t>
            </a:r>
            <a:r>
              <a:rPr lang="en-US" sz="2800" i="1" dirty="0" smtClean="0">
                <a:latin typeface="Garamond"/>
                <a:cs typeface="Garamond"/>
              </a:rPr>
              <a:t>F</a:t>
            </a:r>
            <a:r>
              <a:rPr lang="en-US" sz="2800" dirty="0" smtClean="0">
                <a:latin typeface="Garamond"/>
                <a:cs typeface="Garamond"/>
              </a:rPr>
              <a:t>(</a:t>
            </a:r>
            <a:r>
              <a:rPr lang="en-US" sz="2800" i="1" dirty="0" smtClean="0">
                <a:latin typeface="Garamond"/>
                <a:cs typeface="Garamond"/>
              </a:rPr>
              <a:t>x</a:t>
            </a:r>
            <a:r>
              <a:rPr lang="en-US" sz="2800" dirty="0" smtClean="0">
                <a:latin typeface="Garamond"/>
                <a:cs typeface="Garamond"/>
              </a:rPr>
              <a:t>) = </a:t>
            </a:r>
            <a:r>
              <a:rPr lang="en-US" sz="2800" i="1" dirty="0" smtClean="0">
                <a:latin typeface="Garamond"/>
                <a:cs typeface="Garamond"/>
              </a:rPr>
              <a:t>P</a:t>
            </a:r>
            <a:r>
              <a:rPr lang="en-US" sz="2800" dirty="0" smtClean="0">
                <a:latin typeface="Garamond"/>
                <a:cs typeface="Garamond"/>
              </a:rPr>
              <a:t>(</a:t>
            </a:r>
            <a:r>
              <a:rPr lang="en-US" sz="2800" i="1" dirty="0" smtClean="0">
                <a:latin typeface="Garamond"/>
                <a:cs typeface="Garamond"/>
              </a:rPr>
              <a:t>X</a:t>
            </a:r>
            <a:r>
              <a:rPr lang="en-US" sz="2800" dirty="0" smtClean="0">
                <a:latin typeface="Garamond"/>
                <a:cs typeface="Garamond"/>
              </a:rPr>
              <a:t> ≤ </a:t>
            </a:r>
            <a:r>
              <a:rPr lang="en-US" sz="2800" i="1" dirty="0" smtClean="0">
                <a:latin typeface="Garamond"/>
                <a:cs typeface="Garamond"/>
              </a:rPr>
              <a:t>x</a:t>
            </a:r>
            <a:r>
              <a:rPr lang="en-US" sz="2800" dirty="0" smtClean="0">
                <a:latin typeface="Garamond"/>
                <a:cs typeface="Garamond"/>
              </a:rPr>
              <a:t>)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560073" y="2009412"/>
            <a:ext cx="2685933" cy="523220"/>
          </a:xfrm>
          <a:prstGeom prst="rect">
            <a:avLst/>
          </a:prstGeom>
          <a:solidFill>
            <a:srgbClr val="FFFFFF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2800" i="1" dirty="0" smtClean="0">
                <a:latin typeface="Garamond"/>
                <a:cs typeface="Garamond"/>
              </a:rPr>
              <a:t>F</a:t>
            </a:r>
            <a:r>
              <a:rPr lang="en-US" sz="2800" dirty="0" smtClean="0">
                <a:latin typeface="Garamond"/>
                <a:cs typeface="Garamond"/>
              </a:rPr>
              <a:t>(</a:t>
            </a:r>
            <a:r>
              <a:rPr lang="en-US" sz="2800" i="1" dirty="0" smtClean="0">
                <a:latin typeface="Garamond"/>
                <a:cs typeface="Garamond"/>
              </a:rPr>
              <a:t>a</a:t>
            </a:r>
            <a:r>
              <a:rPr lang="en-US" sz="2800" dirty="0" smtClean="0">
                <a:latin typeface="Garamond"/>
                <a:cs typeface="Garamond"/>
              </a:rPr>
              <a:t>) = 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∑</a:t>
            </a:r>
            <a:r>
              <a:rPr lang="en-US" sz="2800" i="1" baseline="-25000" dirty="0" smtClean="0">
                <a:latin typeface="Garamond"/>
                <a:cs typeface="Garamond"/>
              </a:rPr>
              <a:t>x </a:t>
            </a:r>
            <a:r>
              <a:rPr lang="en-US" sz="2800" baseline="-25000" dirty="0" smtClean="0">
                <a:latin typeface="Garamond"/>
                <a:cs typeface="Garamond"/>
              </a:rPr>
              <a:t>≤ </a:t>
            </a:r>
            <a:r>
              <a:rPr lang="en-US" sz="2800" i="1" baseline="-25000" dirty="0" smtClean="0">
                <a:latin typeface="Garamond"/>
                <a:cs typeface="Garamond"/>
              </a:rPr>
              <a:t>a</a:t>
            </a:r>
            <a:r>
              <a:rPr lang="en-US" sz="2800" i="1" dirty="0" smtClean="0">
                <a:latin typeface="Garamond"/>
                <a:cs typeface="Garamond"/>
              </a:rPr>
              <a:t>  f</a:t>
            </a:r>
            <a:r>
              <a:rPr lang="en-US" sz="2800" dirty="0" smtClean="0">
                <a:latin typeface="Garamond"/>
                <a:cs typeface="Garamond"/>
              </a:rPr>
              <a:t>(</a:t>
            </a:r>
            <a:r>
              <a:rPr lang="en-US" sz="2800" i="1" dirty="0" smtClean="0">
                <a:latin typeface="Garamond"/>
                <a:cs typeface="Garamond"/>
              </a:rPr>
              <a:t>x</a:t>
            </a:r>
            <a:r>
              <a:rPr lang="en-US" sz="2800" dirty="0" smtClean="0">
                <a:latin typeface="Garamond"/>
                <a:cs typeface="Garamond"/>
              </a:rPr>
              <a:t>)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449009" y="2005148"/>
            <a:ext cx="3192551" cy="978535"/>
            <a:chOff x="449009" y="2005148"/>
            <a:chExt cx="3192551" cy="978535"/>
          </a:xfrm>
        </p:grpSpPr>
        <p:sp>
          <p:nvSpPr>
            <p:cNvPr id="10" name="TextBox 9"/>
            <p:cNvSpPr txBox="1"/>
            <p:nvPr/>
          </p:nvSpPr>
          <p:spPr>
            <a:xfrm>
              <a:off x="449009" y="2005148"/>
              <a:ext cx="3192551" cy="523220"/>
            </a:xfrm>
            <a:prstGeom prst="rect">
              <a:avLst/>
            </a:prstGeom>
            <a:solidFill>
              <a:srgbClr val="FFFFFF"/>
            </a:solidFill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800" i="1" dirty="0" smtClean="0">
                  <a:latin typeface="Garamond"/>
                  <a:cs typeface="Garamond"/>
                </a:rPr>
                <a:t>f</a:t>
              </a:r>
              <a:r>
                <a:rPr lang="en-US" sz="2800" dirty="0" smtClean="0">
                  <a:latin typeface="Garamond"/>
                  <a:cs typeface="Garamond"/>
                </a:rPr>
                <a:t>(</a:t>
              </a:r>
              <a:r>
                <a:rPr lang="en-US" sz="2800" i="1" dirty="0">
                  <a:latin typeface="Garamond"/>
                  <a:cs typeface="Garamond"/>
                </a:rPr>
                <a:t>x</a:t>
              </a:r>
              <a:r>
                <a:rPr lang="en-US" sz="2800" dirty="0" smtClean="0">
                  <a:latin typeface="Garamond"/>
                  <a:cs typeface="Garamond"/>
                </a:rPr>
                <a:t>) = </a:t>
              </a:r>
              <a:r>
                <a:rPr lang="en-US" sz="2800" i="1" dirty="0" smtClean="0">
                  <a:latin typeface="Garamond"/>
                  <a:cs typeface="Garamond"/>
                </a:rPr>
                <a:t>F</a:t>
              </a:r>
              <a:r>
                <a:rPr lang="en-US" sz="2800" dirty="0" smtClean="0">
                  <a:latin typeface="Garamond"/>
                  <a:cs typeface="Garamond"/>
                </a:rPr>
                <a:t>(</a:t>
              </a:r>
              <a:r>
                <a:rPr lang="en-US" sz="2800" i="1" dirty="0" smtClean="0">
                  <a:latin typeface="Garamond"/>
                  <a:cs typeface="Garamond"/>
                </a:rPr>
                <a:t>x</a:t>
              </a:r>
              <a:r>
                <a:rPr lang="en-US" sz="2800" dirty="0" smtClean="0">
                  <a:latin typeface="Garamond"/>
                  <a:cs typeface="Garamond"/>
                </a:rPr>
                <a:t>) – </a:t>
              </a:r>
              <a:r>
                <a:rPr lang="en-US" sz="2800" i="1" dirty="0" smtClean="0">
                  <a:latin typeface="Garamond"/>
                  <a:cs typeface="Garamond"/>
                </a:rPr>
                <a:t>F</a:t>
              </a:r>
              <a:r>
                <a:rPr lang="en-US" sz="2800" dirty="0" smtClean="0">
                  <a:latin typeface="Garamond"/>
                  <a:cs typeface="Garamond"/>
                </a:rPr>
                <a:t>(</a:t>
              </a:r>
              <a:r>
                <a:rPr lang="en-US" sz="2800" i="1" dirty="0" smtClean="0">
                  <a:latin typeface="Garamond"/>
                  <a:cs typeface="Garamond"/>
                </a:rPr>
                <a:t>x</a:t>
              </a:r>
              <a:r>
                <a:rPr lang="en-US" sz="2800" dirty="0" smtClean="0">
                  <a:latin typeface="Garamond"/>
                  <a:cs typeface="Garamond"/>
                </a:rPr>
                <a:t> – </a:t>
              </a:r>
              <a:r>
                <a:rPr lang="en-US" sz="2800" i="1" dirty="0" smtClean="0">
                  <a:latin typeface="Symbol" charset="2"/>
                  <a:cs typeface="Symbol" charset="2"/>
                </a:rPr>
                <a:t>d</a:t>
              </a:r>
              <a:r>
                <a:rPr lang="en-US" sz="2800" dirty="0" smtClean="0">
                  <a:latin typeface="Garamond"/>
                  <a:cs typeface="Garamond"/>
                </a:rPr>
                <a:t>)</a:t>
              </a: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1416050" y="2522018"/>
              <a:ext cx="158248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>
                  <a:latin typeface="Franklin Gothic Medium"/>
                  <a:cs typeface="Franklin Gothic Medium"/>
                </a:rPr>
                <a:t>for small </a:t>
              </a:r>
              <a:r>
                <a:rPr lang="en-US" sz="2400" i="1" dirty="0" smtClean="0">
                  <a:latin typeface="Symbol" charset="2"/>
                  <a:cs typeface="Symbol" charset="2"/>
                </a:rPr>
                <a:t>d</a:t>
              </a:r>
              <a:endParaRPr lang="en-US" sz="2400" dirty="0" smtClean="0">
                <a:latin typeface="Franklin Gothic Medium"/>
                <a:cs typeface="Franklin Gothic Medium"/>
              </a:endParaRPr>
            </a:p>
          </p:txBody>
        </p:sp>
      </p:grpSp>
      <p:sp>
        <p:nvSpPr>
          <p:cNvPr id="12" name="TextBox 11"/>
          <p:cNvSpPr txBox="1"/>
          <p:nvPr/>
        </p:nvSpPr>
        <p:spPr>
          <a:xfrm>
            <a:off x="457200" y="3341778"/>
            <a:ext cx="616585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accent1"/>
                </a:solidFill>
                <a:latin typeface="Franklin Gothic Medium"/>
                <a:cs typeface="Franklin Gothic Medium"/>
              </a:rPr>
              <a:t>Continuous random variables: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45273" y="4176383"/>
            <a:ext cx="8229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Franklin Gothic Medium"/>
                <a:cs typeface="Franklin Gothic Medium"/>
              </a:rPr>
              <a:t>The </a:t>
            </a:r>
            <a:r>
              <a:rPr lang="en-US" sz="2800" dirty="0" smtClean="0">
                <a:solidFill>
                  <a:srgbClr val="FF9933"/>
                </a:solidFill>
                <a:latin typeface="Franklin Gothic Medium"/>
                <a:cs typeface="Franklin Gothic Medium"/>
              </a:rPr>
              <a:t>probability density function (</a:t>
            </a:r>
            <a:r>
              <a:rPr lang="en-US" sz="2800" dirty="0" err="1" smtClean="0">
                <a:solidFill>
                  <a:srgbClr val="FF9933"/>
                </a:solidFill>
                <a:latin typeface="Franklin Gothic Medium"/>
                <a:cs typeface="Franklin Gothic Medium"/>
              </a:rPr>
              <a:t>p.d.f</a:t>
            </a:r>
            <a:r>
              <a:rPr lang="en-US" sz="2800" dirty="0" smtClean="0">
                <a:solidFill>
                  <a:srgbClr val="FF9933"/>
                </a:solidFill>
                <a:latin typeface="Franklin Gothic Medium"/>
                <a:cs typeface="Franklin Gothic Medium"/>
              </a:rPr>
              <a:t>.) </a:t>
            </a:r>
            <a:r>
              <a:rPr lang="en-US" sz="2800" dirty="0" smtClean="0">
                <a:latin typeface="Franklin Gothic Medium"/>
                <a:cs typeface="Franklin Gothic Medium"/>
              </a:rPr>
              <a:t>of a random variable with </a:t>
            </a:r>
            <a:r>
              <a:rPr lang="en-US" sz="2800" dirty="0" err="1" smtClean="0">
                <a:latin typeface="Franklin Gothic Medium"/>
                <a:cs typeface="Franklin Gothic Medium"/>
              </a:rPr>
              <a:t>c.d.f</a:t>
            </a:r>
            <a:r>
              <a:rPr lang="en-US" sz="2800" dirty="0" smtClean="0">
                <a:latin typeface="Franklin Gothic Medium"/>
                <a:cs typeface="Franklin Gothic Medium"/>
              </a:rPr>
              <a:t>. </a:t>
            </a:r>
            <a:r>
              <a:rPr lang="en-US" sz="2800" i="1" dirty="0" smtClean="0">
                <a:latin typeface="Garamond"/>
                <a:cs typeface="Garamond"/>
              </a:rPr>
              <a:t>F</a:t>
            </a:r>
            <a:r>
              <a:rPr lang="en-US" sz="2800" dirty="0" smtClean="0">
                <a:latin typeface="Garamond"/>
                <a:cs typeface="Garamond"/>
              </a:rPr>
              <a:t>(</a:t>
            </a:r>
            <a:r>
              <a:rPr lang="en-US" sz="2800" i="1" dirty="0" smtClean="0">
                <a:latin typeface="Garamond"/>
                <a:cs typeface="Garamond"/>
              </a:rPr>
              <a:t>x</a:t>
            </a:r>
            <a:r>
              <a:rPr lang="en-US" sz="2800" dirty="0" smtClean="0">
                <a:latin typeface="Garamond"/>
                <a:cs typeface="Garamond"/>
              </a:rPr>
              <a:t>) </a:t>
            </a:r>
            <a:r>
              <a:rPr lang="en-US" sz="2800" dirty="0" smtClean="0">
                <a:latin typeface="Franklin Gothic Medium"/>
                <a:cs typeface="Franklin Gothic Medium"/>
              </a:rPr>
              <a:t>is</a:t>
            </a:r>
            <a:endParaRPr lang="en-US" sz="2800" i="1" dirty="0">
              <a:solidFill>
                <a:srgbClr val="FF9933"/>
              </a:solidFill>
              <a:latin typeface="Garamond"/>
              <a:cs typeface="Garamond"/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1884704" y="5233778"/>
            <a:ext cx="3913227" cy="1046440"/>
            <a:chOff x="1884704" y="5233778"/>
            <a:chExt cx="3913227" cy="1046440"/>
          </a:xfrm>
        </p:grpSpPr>
        <p:sp>
          <p:nvSpPr>
            <p:cNvPr id="14" name="TextBox 13"/>
            <p:cNvSpPr txBox="1"/>
            <p:nvPr/>
          </p:nvSpPr>
          <p:spPr>
            <a:xfrm>
              <a:off x="1884704" y="5500994"/>
              <a:ext cx="1045303" cy="523220"/>
            </a:xfrm>
            <a:prstGeom prst="rect">
              <a:avLst/>
            </a:prstGeom>
            <a:solidFill>
              <a:srgbClr val="FFFFFF"/>
            </a:solidFill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800" i="1" dirty="0" smtClean="0">
                  <a:latin typeface="Garamond"/>
                  <a:cs typeface="Garamond"/>
                </a:rPr>
                <a:t>f</a:t>
              </a:r>
              <a:r>
                <a:rPr lang="en-US" sz="2800" dirty="0" smtClean="0">
                  <a:latin typeface="Garamond"/>
                  <a:cs typeface="Garamond"/>
                </a:rPr>
                <a:t>(</a:t>
              </a:r>
              <a:r>
                <a:rPr lang="en-US" sz="2800" i="1" dirty="0">
                  <a:latin typeface="Garamond"/>
                  <a:cs typeface="Garamond"/>
                </a:rPr>
                <a:t>x</a:t>
              </a:r>
              <a:r>
                <a:rPr lang="en-US" sz="2800" dirty="0" smtClean="0">
                  <a:latin typeface="Garamond"/>
                  <a:cs typeface="Garamond"/>
                </a:rPr>
                <a:t>) =</a:t>
              </a:r>
            </a:p>
          </p:txBody>
        </p:sp>
        <p:sp>
          <p:nvSpPr>
            <p:cNvPr id="15" name="Rectangle 14"/>
            <p:cNvSpPr/>
            <p:nvPr/>
          </p:nvSpPr>
          <p:spPr>
            <a:xfrm>
              <a:off x="3506848" y="5233778"/>
              <a:ext cx="2291083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 algn="ctr"/>
              <a:r>
                <a:rPr lang="en-US" sz="2800" i="1" dirty="0" smtClean="0">
                  <a:solidFill>
                    <a:prstClr val="black"/>
                  </a:solidFill>
                  <a:latin typeface="Garamond"/>
                  <a:cs typeface="Garamond"/>
                </a:rPr>
                <a:t>F</a:t>
              </a:r>
              <a:r>
                <a:rPr lang="en-US" sz="2800" dirty="0" smtClean="0">
                  <a:solidFill>
                    <a:prstClr val="black"/>
                  </a:solidFill>
                  <a:latin typeface="Garamond"/>
                  <a:cs typeface="Garamond"/>
                </a:rPr>
                <a:t>(</a:t>
              </a:r>
              <a:r>
                <a:rPr lang="en-US" sz="2800" i="1" dirty="0">
                  <a:solidFill>
                    <a:prstClr val="black"/>
                  </a:solidFill>
                  <a:latin typeface="Garamond"/>
                  <a:cs typeface="Garamond"/>
                </a:rPr>
                <a:t>x</a:t>
              </a:r>
              <a:r>
                <a:rPr lang="en-US" sz="2800" dirty="0">
                  <a:solidFill>
                    <a:prstClr val="black"/>
                  </a:solidFill>
                  <a:latin typeface="Garamond"/>
                  <a:cs typeface="Garamond"/>
                </a:rPr>
                <a:t>) – </a:t>
              </a:r>
              <a:r>
                <a:rPr lang="en-US" sz="2800" i="1" dirty="0">
                  <a:solidFill>
                    <a:prstClr val="black"/>
                  </a:solidFill>
                  <a:latin typeface="Garamond"/>
                  <a:cs typeface="Garamond"/>
                </a:rPr>
                <a:t>F</a:t>
              </a:r>
              <a:r>
                <a:rPr lang="en-US" sz="2800" dirty="0">
                  <a:solidFill>
                    <a:prstClr val="black"/>
                  </a:solidFill>
                  <a:latin typeface="Garamond"/>
                  <a:cs typeface="Garamond"/>
                </a:rPr>
                <a:t>(</a:t>
              </a:r>
              <a:r>
                <a:rPr lang="en-US" sz="2800" i="1" dirty="0">
                  <a:solidFill>
                    <a:prstClr val="black"/>
                  </a:solidFill>
                  <a:latin typeface="Garamond"/>
                  <a:cs typeface="Garamond"/>
                </a:rPr>
                <a:t>x</a:t>
              </a:r>
              <a:r>
                <a:rPr lang="en-US" sz="2800" dirty="0">
                  <a:solidFill>
                    <a:prstClr val="black"/>
                  </a:solidFill>
                  <a:latin typeface="Garamond"/>
                  <a:cs typeface="Garamond"/>
                </a:rPr>
                <a:t> – </a:t>
              </a:r>
              <a:r>
                <a:rPr lang="en-US" sz="2800" i="1" dirty="0">
                  <a:solidFill>
                    <a:prstClr val="black"/>
                  </a:solidFill>
                  <a:latin typeface="Symbol" charset="2"/>
                  <a:cs typeface="Symbol" charset="2"/>
                </a:rPr>
                <a:t>d</a:t>
              </a:r>
              <a:r>
                <a:rPr lang="en-US" sz="2800" dirty="0">
                  <a:solidFill>
                    <a:prstClr val="black"/>
                  </a:solidFill>
                  <a:latin typeface="Garamond"/>
                  <a:cs typeface="Garamond"/>
                </a:rPr>
                <a:t>)</a:t>
              </a:r>
            </a:p>
          </p:txBody>
        </p:sp>
        <p:sp>
          <p:nvSpPr>
            <p:cNvPr id="16" name="Rectangle 15"/>
            <p:cNvSpPr/>
            <p:nvPr/>
          </p:nvSpPr>
          <p:spPr>
            <a:xfrm>
              <a:off x="4414012" y="5756998"/>
              <a:ext cx="415498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 algn="ctr"/>
              <a:r>
                <a:rPr lang="en-US" sz="2800" i="1" dirty="0" smtClean="0">
                  <a:solidFill>
                    <a:prstClr val="black"/>
                  </a:solidFill>
                  <a:latin typeface="Symbol" charset="2"/>
                  <a:cs typeface="Symbol" charset="2"/>
                </a:rPr>
                <a:t>d</a:t>
              </a:r>
              <a:endParaRPr lang="en-US" sz="2800" dirty="0">
                <a:solidFill>
                  <a:prstClr val="black"/>
                </a:solidFill>
                <a:latin typeface="Garamond"/>
                <a:cs typeface="Garamond"/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2925492" y="5495388"/>
              <a:ext cx="633507" cy="523220"/>
            </a:xfrm>
            <a:prstGeom prst="rect">
              <a:avLst/>
            </a:prstGeom>
            <a:solidFill>
              <a:srgbClr val="FFFFFF"/>
            </a:solidFill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800" dirty="0" err="1" smtClean="0">
                  <a:latin typeface="Garamond"/>
                  <a:cs typeface="Garamond"/>
                </a:rPr>
                <a:t>lim</a:t>
              </a:r>
              <a:endParaRPr lang="en-US" sz="2800" dirty="0" smtClean="0">
                <a:latin typeface="Garamond"/>
                <a:cs typeface="Garamond"/>
              </a:endParaRPr>
            </a:p>
          </p:txBody>
        </p:sp>
        <p:cxnSp>
          <p:nvCxnSpPr>
            <p:cNvPr id="21" name="Straight Connector 20"/>
            <p:cNvCxnSpPr/>
            <p:nvPr/>
          </p:nvCxnSpPr>
          <p:spPr>
            <a:xfrm>
              <a:off x="3603449" y="5783142"/>
              <a:ext cx="2105190" cy="0"/>
            </a:xfrm>
            <a:prstGeom prst="line">
              <a:avLst/>
            </a:prstGeom>
            <a:ln w="9525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Rectangle 22"/>
            <p:cNvSpPr/>
            <p:nvPr/>
          </p:nvSpPr>
          <p:spPr>
            <a:xfrm>
              <a:off x="2872933" y="5836868"/>
              <a:ext cx="706043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 algn="ctr"/>
              <a:r>
                <a:rPr lang="en-US" sz="1600" i="1" dirty="0" smtClean="0">
                  <a:solidFill>
                    <a:prstClr val="black"/>
                  </a:solidFill>
                  <a:latin typeface="Symbol" charset="2"/>
                  <a:cs typeface="Symbol" charset="2"/>
                </a:rPr>
                <a:t>d </a:t>
              </a:r>
              <a:r>
                <a:rPr lang="en-US" sz="1600" dirty="0" smtClean="0">
                  <a:latin typeface="Garamond"/>
                  <a:cs typeface="Garamond"/>
                </a:rPr>
                <a:t>→ 0</a:t>
              </a:r>
              <a:endParaRPr lang="en-US" sz="1600" dirty="0">
                <a:solidFill>
                  <a:prstClr val="black"/>
                </a:solidFill>
                <a:latin typeface="Garamond"/>
                <a:cs typeface="Garamond"/>
              </a:endParaRPr>
            </a:p>
          </p:txBody>
        </p:sp>
      </p:grpSp>
      <p:grpSp>
        <p:nvGrpSpPr>
          <p:cNvPr id="4" name="Group 3"/>
          <p:cNvGrpSpPr/>
          <p:nvPr/>
        </p:nvGrpSpPr>
        <p:grpSpPr>
          <a:xfrm>
            <a:off x="5743952" y="5202882"/>
            <a:ext cx="1344009" cy="987692"/>
            <a:chOff x="5743952" y="5202882"/>
            <a:chExt cx="1344009" cy="987692"/>
          </a:xfrm>
        </p:grpSpPr>
        <p:sp>
          <p:nvSpPr>
            <p:cNvPr id="17" name="Rectangle 16"/>
            <p:cNvSpPr/>
            <p:nvPr/>
          </p:nvSpPr>
          <p:spPr>
            <a:xfrm>
              <a:off x="6143841" y="5202882"/>
              <a:ext cx="944120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 algn="ctr"/>
              <a:r>
                <a:rPr lang="en-US" sz="2800" i="1" dirty="0" err="1" smtClean="0">
                  <a:solidFill>
                    <a:prstClr val="black"/>
                  </a:solidFill>
                  <a:latin typeface="Garamond"/>
                  <a:cs typeface="Garamond"/>
                </a:rPr>
                <a:t>dF</a:t>
              </a:r>
              <a:r>
                <a:rPr lang="en-US" sz="2800" dirty="0">
                  <a:solidFill>
                    <a:prstClr val="black"/>
                  </a:solidFill>
                  <a:latin typeface="Garamond"/>
                  <a:cs typeface="Garamond"/>
                </a:rPr>
                <a:t>(</a:t>
              </a:r>
              <a:r>
                <a:rPr lang="en-US" sz="2800" i="1" dirty="0">
                  <a:solidFill>
                    <a:prstClr val="black"/>
                  </a:solidFill>
                  <a:latin typeface="Garamond"/>
                  <a:cs typeface="Garamond"/>
                </a:rPr>
                <a:t>x</a:t>
              </a:r>
              <a:r>
                <a:rPr lang="en-US" sz="2800" dirty="0" smtClean="0">
                  <a:solidFill>
                    <a:prstClr val="black"/>
                  </a:solidFill>
                  <a:latin typeface="Garamond"/>
                  <a:cs typeface="Garamond"/>
                </a:rPr>
                <a:t>)</a:t>
              </a:r>
              <a:endParaRPr lang="en-US" sz="2800" dirty="0">
                <a:solidFill>
                  <a:prstClr val="black"/>
                </a:solidFill>
                <a:latin typeface="Garamond"/>
                <a:cs typeface="Garamond"/>
              </a:endParaRPr>
            </a:p>
          </p:txBody>
        </p:sp>
        <p:sp>
          <p:nvSpPr>
            <p:cNvPr id="18" name="Rectangle 17"/>
            <p:cNvSpPr/>
            <p:nvPr/>
          </p:nvSpPr>
          <p:spPr>
            <a:xfrm>
              <a:off x="6315291" y="5667354"/>
              <a:ext cx="549956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 algn="ctr"/>
              <a:r>
                <a:rPr lang="en-US" sz="2800" i="1" dirty="0" smtClean="0">
                  <a:solidFill>
                    <a:prstClr val="black"/>
                  </a:solidFill>
                  <a:latin typeface="Garamond"/>
                  <a:cs typeface="Garamond"/>
                </a:rPr>
                <a:t>dx</a:t>
              </a:r>
              <a:endParaRPr lang="en-US" sz="2800" dirty="0">
                <a:solidFill>
                  <a:prstClr val="black"/>
                </a:solidFill>
                <a:latin typeface="Garamond"/>
                <a:cs typeface="Garamond"/>
              </a:endParaRPr>
            </a:p>
          </p:txBody>
        </p:sp>
        <p:cxnSp>
          <p:nvCxnSpPr>
            <p:cNvPr id="24" name="Straight Connector 23"/>
            <p:cNvCxnSpPr/>
            <p:nvPr/>
          </p:nvCxnSpPr>
          <p:spPr>
            <a:xfrm>
              <a:off x="6233133" y="5762604"/>
              <a:ext cx="751867" cy="0"/>
            </a:xfrm>
            <a:prstGeom prst="line">
              <a:avLst/>
            </a:prstGeom>
            <a:ln w="9525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TextBox 25"/>
            <p:cNvSpPr txBox="1"/>
            <p:nvPr/>
          </p:nvSpPr>
          <p:spPr>
            <a:xfrm>
              <a:off x="5743952" y="5483542"/>
              <a:ext cx="423989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800" dirty="0" smtClean="0">
                  <a:latin typeface="Garamond"/>
                  <a:cs typeface="Garamond"/>
                </a:rPr>
                <a:t>=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6312113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 animBg="1"/>
      <p:bldP spid="8" grpId="0" animBg="1"/>
      <p:bldP spid="12" grpId="0"/>
      <p:bldP spid="1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374650" y="742950"/>
            <a:ext cx="8375650" cy="25400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457200" y="363628"/>
            <a:ext cx="616585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accent1"/>
                </a:solidFill>
                <a:latin typeface="Franklin Gothic Medium"/>
                <a:cs typeface="Franklin Gothic Medium"/>
              </a:rPr>
              <a:t>Discrete random variables:</a:t>
            </a:r>
          </a:p>
        </p:txBody>
      </p:sp>
      <p:sp>
        <p:nvSpPr>
          <p:cNvPr id="6" name="Rectangle 5"/>
          <p:cNvSpPr/>
          <p:nvPr/>
        </p:nvSpPr>
        <p:spPr>
          <a:xfrm>
            <a:off x="457200" y="1121478"/>
            <a:ext cx="330340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2800" dirty="0" err="1" smtClean="0">
                <a:solidFill>
                  <a:prstClr val="black"/>
                </a:solidFill>
                <a:latin typeface="Franklin Gothic Medium"/>
                <a:cs typeface="Franklin Gothic Medium"/>
              </a:rPr>
              <a:t>p.m.f</a:t>
            </a:r>
            <a:r>
              <a:rPr lang="en-US" sz="2800" dirty="0">
                <a:solidFill>
                  <a:prstClr val="black"/>
                </a:solidFill>
                <a:latin typeface="Franklin Gothic Medium"/>
                <a:cs typeface="Franklin Gothic Medium"/>
              </a:rPr>
              <a:t>. </a:t>
            </a:r>
            <a:r>
              <a:rPr lang="en-US" sz="2800" i="1" dirty="0">
                <a:solidFill>
                  <a:prstClr val="black"/>
                </a:solidFill>
                <a:latin typeface="Garamond"/>
                <a:cs typeface="Garamond"/>
              </a:rPr>
              <a:t>f</a:t>
            </a:r>
            <a:r>
              <a:rPr lang="en-US" sz="2800" dirty="0">
                <a:solidFill>
                  <a:prstClr val="black"/>
                </a:solidFill>
                <a:latin typeface="Garamond"/>
                <a:cs typeface="Garamond"/>
              </a:rPr>
              <a:t>(</a:t>
            </a:r>
            <a:r>
              <a:rPr lang="en-US" sz="2800" i="1" dirty="0">
                <a:solidFill>
                  <a:prstClr val="black"/>
                </a:solidFill>
                <a:latin typeface="Garamond"/>
                <a:cs typeface="Garamond"/>
              </a:rPr>
              <a:t>x</a:t>
            </a:r>
            <a:r>
              <a:rPr lang="en-US" sz="2800" dirty="0">
                <a:solidFill>
                  <a:prstClr val="black"/>
                </a:solidFill>
                <a:latin typeface="Garamond"/>
                <a:cs typeface="Garamond"/>
              </a:rPr>
              <a:t>) = </a:t>
            </a:r>
            <a:r>
              <a:rPr lang="en-US" sz="2800" i="1" dirty="0">
                <a:solidFill>
                  <a:prstClr val="black"/>
                </a:solidFill>
                <a:latin typeface="Garamond"/>
                <a:cs typeface="Garamond"/>
              </a:rPr>
              <a:t>P</a:t>
            </a:r>
            <a:r>
              <a:rPr lang="en-US" sz="2800" dirty="0">
                <a:solidFill>
                  <a:prstClr val="black"/>
                </a:solidFill>
                <a:latin typeface="Garamond"/>
                <a:cs typeface="Garamond"/>
              </a:rPr>
              <a:t>(</a:t>
            </a:r>
            <a:r>
              <a:rPr lang="en-US" sz="2800" i="1" dirty="0">
                <a:solidFill>
                  <a:prstClr val="black"/>
                </a:solidFill>
                <a:latin typeface="Garamond"/>
                <a:cs typeface="Garamond"/>
              </a:rPr>
              <a:t>X</a:t>
            </a:r>
            <a:r>
              <a:rPr lang="en-US" sz="2800" dirty="0">
                <a:solidFill>
                  <a:prstClr val="black"/>
                </a:solidFill>
                <a:latin typeface="Garamond"/>
                <a:cs typeface="Garamond"/>
              </a:rPr>
              <a:t> = </a:t>
            </a:r>
            <a:r>
              <a:rPr lang="en-US" sz="2800" i="1" dirty="0">
                <a:solidFill>
                  <a:prstClr val="black"/>
                </a:solidFill>
                <a:latin typeface="Garamond"/>
                <a:cs typeface="Garamond"/>
              </a:rPr>
              <a:t>x</a:t>
            </a:r>
            <a:r>
              <a:rPr lang="en-US" sz="2800" dirty="0">
                <a:solidFill>
                  <a:prstClr val="black"/>
                </a:solidFill>
                <a:latin typeface="Garamond"/>
                <a:cs typeface="Garamond"/>
              </a:rPr>
              <a:t>)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655323" y="1121478"/>
            <a:ext cx="3285349" cy="523220"/>
          </a:xfrm>
          <a:prstGeom prst="rect">
            <a:avLst/>
          </a:prstGeom>
          <a:solidFill>
            <a:srgbClr val="FFFFFF"/>
          </a:solidFill>
        </p:spPr>
        <p:txBody>
          <a:bodyPr wrap="none" rtlCol="0">
            <a:spAutoFit/>
          </a:bodyPr>
          <a:lstStyle/>
          <a:p>
            <a:r>
              <a:rPr lang="en-US" sz="2800" dirty="0" err="1" smtClean="0">
                <a:latin typeface="Franklin Gothic Medium"/>
                <a:cs typeface="Franklin Gothic Medium"/>
              </a:rPr>
              <a:t>c.d.f</a:t>
            </a:r>
            <a:r>
              <a:rPr lang="en-US" sz="2800" dirty="0">
                <a:latin typeface="Franklin Gothic Medium"/>
                <a:cs typeface="Franklin Gothic Medium"/>
              </a:rPr>
              <a:t>. </a:t>
            </a:r>
            <a:r>
              <a:rPr lang="en-US" sz="2800" i="1" dirty="0" smtClean="0">
                <a:latin typeface="Garamond"/>
                <a:cs typeface="Garamond"/>
              </a:rPr>
              <a:t>F</a:t>
            </a:r>
            <a:r>
              <a:rPr lang="en-US" sz="2800" dirty="0" smtClean="0">
                <a:latin typeface="Garamond"/>
                <a:cs typeface="Garamond"/>
              </a:rPr>
              <a:t>(</a:t>
            </a:r>
            <a:r>
              <a:rPr lang="en-US" sz="2800" i="1" dirty="0" smtClean="0">
                <a:latin typeface="Garamond"/>
                <a:cs typeface="Garamond"/>
              </a:rPr>
              <a:t>x</a:t>
            </a:r>
            <a:r>
              <a:rPr lang="en-US" sz="2800" dirty="0" smtClean="0">
                <a:latin typeface="Garamond"/>
                <a:cs typeface="Garamond"/>
              </a:rPr>
              <a:t>) = </a:t>
            </a:r>
            <a:r>
              <a:rPr lang="en-US" sz="2800" i="1" dirty="0" smtClean="0">
                <a:latin typeface="Garamond"/>
                <a:cs typeface="Garamond"/>
              </a:rPr>
              <a:t>P</a:t>
            </a:r>
            <a:r>
              <a:rPr lang="en-US" sz="2800" dirty="0" smtClean="0">
                <a:latin typeface="Garamond"/>
                <a:cs typeface="Garamond"/>
              </a:rPr>
              <a:t>(</a:t>
            </a:r>
            <a:r>
              <a:rPr lang="en-US" sz="2800" i="1" dirty="0" smtClean="0">
                <a:latin typeface="Garamond"/>
                <a:cs typeface="Garamond"/>
              </a:rPr>
              <a:t>X</a:t>
            </a:r>
            <a:r>
              <a:rPr lang="en-US" sz="2800" dirty="0" smtClean="0">
                <a:latin typeface="Garamond"/>
                <a:cs typeface="Garamond"/>
              </a:rPr>
              <a:t> ≤ </a:t>
            </a:r>
            <a:r>
              <a:rPr lang="en-US" sz="2800" i="1" dirty="0" smtClean="0">
                <a:latin typeface="Garamond"/>
                <a:cs typeface="Garamond"/>
              </a:rPr>
              <a:t>x</a:t>
            </a:r>
            <a:r>
              <a:rPr lang="en-US" sz="2800" dirty="0" smtClean="0">
                <a:latin typeface="Garamond"/>
                <a:cs typeface="Garamond"/>
              </a:rPr>
              <a:t>)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007556" y="2149112"/>
            <a:ext cx="2685933" cy="523220"/>
          </a:xfrm>
          <a:prstGeom prst="rect">
            <a:avLst/>
          </a:prstGeom>
          <a:solidFill>
            <a:srgbClr val="FFFFFF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2800" i="1" dirty="0" smtClean="0">
                <a:latin typeface="Garamond"/>
                <a:cs typeface="Garamond"/>
              </a:rPr>
              <a:t>F</a:t>
            </a:r>
            <a:r>
              <a:rPr lang="en-US" sz="2800" dirty="0" smtClean="0">
                <a:latin typeface="Garamond"/>
                <a:cs typeface="Garamond"/>
              </a:rPr>
              <a:t>(</a:t>
            </a:r>
            <a:r>
              <a:rPr lang="en-US" sz="2800" i="1" dirty="0" smtClean="0">
                <a:latin typeface="Garamond"/>
                <a:cs typeface="Garamond"/>
              </a:rPr>
              <a:t>a</a:t>
            </a:r>
            <a:r>
              <a:rPr lang="en-US" sz="2800" dirty="0" smtClean="0">
                <a:latin typeface="Garamond"/>
                <a:cs typeface="Garamond"/>
              </a:rPr>
              <a:t>) = 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∑</a:t>
            </a:r>
            <a:r>
              <a:rPr lang="en-US" sz="2800" i="1" baseline="-25000" dirty="0" smtClean="0">
                <a:latin typeface="Garamond"/>
                <a:cs typeface="Garamond"/>
              </a:rPr>
              <a:t>x </a:t>
            </a:r>
            <a:r>
              <a:rPr lang="en-US" sz="2800" baseline="-25000" dirty="0" smtClean="0">
                <a:latin typeface="Garamond"/>
                <a:cs typeface="Garamond"/>
              </a:rPr>
              <a:t>≤ </a:t>
            </a:r>
            <a:r>
              <a:rPr lang="en-US" sz="2800" i="1" baseline="-25000" dirty="0" smtClean="0">
                <a:latin typeface="Garamond"/>
                <a:cs typeface="Garamond"/>
              </a:rPr>
              <a:t>a</a:t>
            </a:r>
            <a:r>
              <a:rPr lang="en-US" sz="2800" i="1" dirty="0" smtClean="0">
                <a:latin typeface="Garamond"/>
                <a:cs typeface="Garamond"/>
              </a:rPr>
              <a:t>  f</a:t>
            </a:r>
            <a:r>
              <a:rPr lang="en-US" sz="2800" dirty="0" smtClean="0">
                <a:latin typeface="Garamond"/>
                <a:cs typeface="Garamond"/>
              </a:rPr>
              <a:t>(</a:t>
            </a:r>
            <a:r>
              <a:rPr lang="en-US" sz="2800" i="1" dirty="0" smtClean="0">
                <a:latin typeface="Garamond"/>
                <a:cs typeface="Garamond"/>
              </a:rPr>
              <a:t>x</a:t>
            </a:r>
            <a:r>
              <a:rPr lang="en-US" sz="2800" dirty="0" smtClean="0">
                <a:latin typeface="Garamond"/>
                <a:cs typeface="Garamond"/>
              </a:rPr>
              <a:t>)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57200" y="3246528"/>
            <a:ext cx="616585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accent1"/>
                </a:solidFill>
                <a:latin typeface="Franklin Gothic Medium"/>
                <a:cs typeface="Franklin Gothic Medium"/>
              </a:rPr>
              <a:t>Continuous random variables:</a:t>
            </a:r>
          </a:p>
        </p:txBody>
      </p:sp>
      <p:sp>
        <p:nvSpPr>
          <p:cNvPr id="22" name="Rectangle 21"/>
          <p:cNvSpPr/>
          <p:nvPr/>
        </p:nvSpPr>
        <p:spPr>
          <a:xfrm>
            <a:off x="518859" y="4130312"/>
            <a:ext cx="317266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2800" dirty="0" err="1" smtClean="0">
                <a:solidFill>
                  <a:prstClr val="black"/>
                </a:solidFill>
                <a:latin typeface="Franklin Gothic Medium"/>
                <a:cs typeface="Franklin Gothic Medium"/>
              </a:rPr>
              <a:t>p.d.f</a:t>
            </a:r>
            <a:r>
              <a:rPr lang="en-US" sz="2800" dirty="0">
                <a:solidFill>
                  <a:prstClr val="black"/>
                </a:solidFill>
                <a:latin typeface="Franklin Gothic Medium"/>
                <a:cs typeface="Franklin Gothic Medium"/>
              </a:rPr>
              <a:t>. </a:t>
            </a:r>
            <a:r>
              <a:rPr lang="en-US" sz="2800" i="1" dirty="0">
                <a:solidFill>
                  <a:prstClr val="black"/>
                </a:solidFill>
                <a:latin typeface="Garamond"/>
                <a:cs typeface="Garamond"/>
              </a:rPr>
              <a:t>f</a:t>
            </a:r>
            <a:r>
              <a:rPr lang="en-US" sz="2800" dirty="0">
                <a:solidFill>
                  <a:prstClr val="black"/>
                </a:solidFill>
                <a:latin typeface="Garamond"/>
                <a:cs typeface="Garamond"/>
              </a:rPr>
              <a:t>(</a:t>
            </a:r>
            <a:r>
              <a:rPr lang="en-US" sz="2800" i="1" dirty="0">
                <a:solidFill>
                  <a:prstClr val="black"/>
                </a:solidFill>
                <a:latin typeface="Garamond"/>
                <a:cs typeface="Garamond"/>
              </a:rPr>
              <a:t>x</a:t>
            </a:r>
            <a:r>
              <a:rPr lang="en-US" sz="2800" dirty="0">
                <a:solidFill>
                  <a:prstClr val="black"/>
                </a:solidFill>
                <a:latin typeface="Garamond"/>
                <a:cs typeface="Garamond"/>
              </a:rPr>
              <a:t>) = </a:t>
            </a:r>
            <a:r>
              <a:rPr lang="en-US" sz="2800" i="1" dirty="0" err="1" smtClean="0">
                <a:solidFill>
                  <a:prstClr val="black"/>
                </a:solidFill>
                <a:latin typeface="Garamond"/>
                <a:cs typeface="Garamond"/>
              </a:rPr>
              <a:t>dF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(</a:t>
            </a:r>
            <a:r>
              <a:rPr lang="en-US" sz="2800" i="1" dirty="0" smtClean="0">
                <a:solidFill>
                  <a:prstClr val="black"/>
                </a:solidFill>
                <a:latin typeface="Garamond"/>
                <a:cs typeface="Garamond"/>
              </a:rPr>
              <a:t>x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)</a:t>
            </a:r>
            <a:r>
              <a:rPr lang="en-US" sz="2800" i="1" dirty="0" smtClean="0">
                <a:solidFill>
                  <a:prstClr val="black"/>
                </a:solidFill>
                <a:latin typeface="Garamond"/>
                <a:cs typeface="Garamond"/>
              </a:rPr>
              <a:t>/dx</a:t>
            </a:r>
            <a:endParaRPr lang="en-US" sz="2800" dirty="0">
              <a:solidFill>
                <a:prstClr val="black"/>
              </a:solidFill>
              <a:latin typeface="Garamond"/>
              <a:cs typeface="Garamond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4655323" y="4116206"/>
            <a:ext cx="3285349" cy="523220"/>
          </a:xfrm>
          <a:prstGeom prst="rect">
            <a:avLst/>
          </a:prstGeom>
          <a:solidFill>
            <a:srgbClr val="FFFFFF"/>
          </a:solidFill>
        </p:spPr>
        <p:txBody>
          <a:bodyPr wrap="none" rtlCol="0">
            <a:spAutoFit/>
          </a:bodyPr>
          <a:lstStyle/>
          <a:p>
            <a:r>
              <a:rPr lang="en-US" sz="2800" dirty="0" err="1" smtClean="0">
                <a:latin typeface="Franklin Gothic Medium"/>
                <a:cs typeface="Franklin Gothic Medium"/>
              </a:rPr>
              <a:t>c.d.f</a:t>
            </a:r>
            <a:r>
              <a:rPr lang="en-US" sz="2800" dirty="0">
                <a:latin typeface="Franklin Gothic Medium"/>
                <a:cs typeface="Franklin Gothic Medium"/>
              </a:rPr>
              <a:t>. </a:t>
            </a:r>
            <a:r>
              <a:rPr lang="en-US" sz="2800" i="1" dirty="0" smtClean="0">
                <a:latin typeface="Garamond"/>
                <a:cs typeface="Garamond"/>
              </a:rPr>
              <a:t>F</a:t>
            </a:r>
            <a:r>
              <a:rPr lang="en-US" sz="2800" dirty="0" smtClean="0">
                <a:latin typeface="Garamond"/>
                <a:cs typeface="Garamond"/>
              </a:rPr>
              <a:t>(</a:t>
            </a:r>
            <a:r>
              <a:rPr lang="en-US" sz="2800" i="1" dirty="0" smtClean="0">
                <a:latin typeface="Garamond"/>
                <a:cs typeface="Garamond"/>
              </a:rPr>
              <a:t>x</a:t>
            </a:r>
            <a:r>
              <a:rPr lang="en-US" sz="2800" dirty="0" smtClean="0">
                <a:latin typeface="Garamond"/>
                <a:cs typeface="Garamond"/>
              </a:rPr>
              <a:t>) = </a:t>
            </a:r>
            <a:r>
              <a:rPr lang="en-US" sz="2800" i="1" dirty="0" smtClean="0">
                <a:latin typeface="Garamond"/>
                <a:cs typeface="Garamond"/>
              </a:rPr>
              <a:t>P</a:t>
            </a:r>
            <a:r>
              <a:rPr lang="en-US" sz="2800" dirty="0" smtClean="0">
                <a:latin typeface="Garamond"/>
                <a:cs typeface="Garamond"/>
              </a:rPr>
              <a:t>(</a:t>
            </a:r>
            <a:r>
              <a:rPr lang="en-US" sz="2800" i="1" dirty="0" smtClean="0">
                <a:latin typeface="Garamond"/>
                <a:cs typeface="Garamond"/>
              </a:rPr>
              <a:t>X</a:t>
            </a:r>
            <a:r>
              <a:rPr lang="en-US" sz="2800" dirty="0" smtClean="0">
                <a:latin typeface="Garamond"/>
                <a:cs typeface="Garamond"/>
              </a:rPr>
              <a:t> ≤ </a:t>
            </a:r>
            <a:r>
              <a:rPr lang="en-US" sz="2800" i="1" dirty="0" smtClean="0">
                <a:latin typeface="Garamond"/>
                <a:cs typeface="Garamond"/>
              </a:rPr>
              <a:t>x</a:t>
            </a:r>
            <a:r>
              <a:rPr lang="en-US" sz="2800" dirty="0" smtClean="0">
                <a:latin typeface="Garamond"/>
                <a:cs typeface="Garamond"/>
              </a:rPr>
              <a:t>)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3091048" y="5193574"/>
            <a:ext cx="2861851" cy="523220"/>
          </a:xfrm>
          <a:prstGeom prst="rect">
            <a:avLst/>
          </a:prstGeom>
          <a:solidFill>
            <a:srgbClr val="FFFFFF"/>
          </a:solidFill>
          <a:ln w="12700" cmpd="sng"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en-US" sz="2800" i="1" dirty="0" smtClean="0">
                <a:latin typeface="Garamond"/>
                <a:cs typeface="Garamond"/>
              </a:rPr>
              <a:t>F</a:t>
            </a:r>
            <a:r>
              <a:rPr lang="en-US" sz="2800" dirty="0" smtClean="0">
                <a:latin typeface="Garamond"/>
                <a:cs typeface="Garamond"/>
              </a:rPr>
              <a:t>(</a:t>
            </a:r>
            <a:r>
              <a:rPr lang="en-US" sz="2800" i="1" dirty="0" smtClean="0">
                <a:latin typeface="Garamond"/>
                <a:cs typeface="Garamond"/>
              </a:rPr>
              <a:t>a</a:t>
            </a:r>
            <a:r>
              <a:rPr lang="en-US" sz="2800" dirty="0" smtClean="0">
                <a:latin typeface="Garamond"/>
                <a:cs typeface="Garamond"/>
              </a:rPr>
              <a:t>) = 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∫</a:t>
            </a:r>
            <a:r>
              <a:rPr lang="en-US" sz="2800" i="1" baseline="-25000" dirty="0" smtClean="0">
                <a:latin typeface="Garamond"/>
                <a:cs typeface="Garamond"/>
              </a:rPr>
              <a:t>x </a:t>
            </a:r>
            <a:r>
              <a:rPr lang="en-US" sz="2800" baseline="-25000" dirty="0" smtClean="0">
                <a:latin typeface="Garamond"/>
                <a:cs typeface="Garamond"/>
              </a:rPr>
              <a:t>≤ </a:t>
            </a:r>
            <a:r>
              <a:rPr lang="en-US" sz="2800" i="1" baseline="-25000" dirty="0" smtClean="0">
                <a:latin typeface="Garamond"/>
                <a:cs typeface="Garamond"/>
              </a:rPr>
              <a:t>a</a:t>
            </a:r>
            <a:r>
              <a:rPr lang="en-US" sz="2800" i="1" dirty="0" smtClean="0">
                <a:latin typeface="Garamond"/>
                <a:cs typeface="Garamond"/>
              </a:rPr>
              <a:t>  f</a:t>
            </a:r>
            <a:r>
              <a:rPr lang="en-US" sz="2800" dirty="0" smtClean="0">
                <a:latin typeface="Garamond"/>
                <a:cs typeface="Garamond"/>
              </a:rPr>
              <a:t>(</a:t>
            </a:r>
            <a:r>
              <a:rPr lang="en-US" sz="2800" i="1" dirty="0" smtClean="0">
                <a:latin typeface="Garamond"/>
                <a:cs typeface="Garamond"/>
              </a:rPr>
              <a:t>x</a:t>
            </a:r>
            <a:r>
              <a:rPr lang="en-US" sz="2800" dirty="0" smtClean="0">
                <a:latin typeface="Garamond"/>
                <a:cs typeface="Garamond"/>
              </a:rPr>
              <a:t>)</a:t>
            </a:r>
            <a:r>
              <a:rPr lang="en-US" sz="2800" i="1" dirty="0" smtClean="0">
                <a:latin typeface="Garamond"/>
                <a:cs typeface="Garamond"/>
              </a:rPr>
              <a:t>dx</a:t>
            </a:r>
          </a:p>
        </p:txBody>
      </p:sp>
    </p:spTree>
    <p:extLst>
      <p:ext uri="{BB962C8B-B14F-4D97-AF65-F5344CB8AC3E}">
        <p14:creationId xmlns:p14="http://schemas.microsoft.com/office/powerpoint/2010/main" val="29041042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2" grpId="0"/>
      <p:bldP spid="22" grpId="0"/>
      <p:bldP spid="25" grpId="0" animBg="1"/>
      <p:bldP spid="27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Uniform random variable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047750" y="2053621"/>
            <a:ext cx="112733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i="1" dirty="0" smtClean="0">
                <a:latin typeface="Garamond"/>
                <a:cs typeface="Garamond"/>
              </a:rPr>
              <a:t>F</a:t>
            </a:r>
            <a:r>
              <a:rPr lang="en-US" sz="2800" dirty="0" smtClean="0">
                <a:latin typeface="Garamond"/>
                <a:cs typeface="Garamond"/>
              </a:rPr>
              <a:t>(</a:t>
            </a:r>
            <a:r>
              <a:rPr lang="en-US" sz="2800" i="1" dirty="0" smtClean="0">
                <a:latin typeface="Garamond"/>
                <a:cs typeface="Garamond"/>
              </a:rPr>
              <a:t>x</a:t>
            </a:r>
            <a:r>
              <a:rPr lang="en-US" sz="2800" dirty="0" smtClean="0">
                <a:latin typeface="Garamond"/>
                <a:cs typeface="Garamond"/>
              </a:rPr>
              <a:t>) =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305832" y="2056141"/>
            <a:ext cx="7973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>
                <a:latin typeface="Garamond"/>
                <a:cs typeface="Garamond"/>
              </a:rPr>
              <a:t>x</a:t>
            </a:r>
            <a:r>
              <a:rPr lang="en-US" sz="2400" dirty="0" smtClean="0">
                <a:latin typeface="Garamond"/>
                <a:cs typeface="Garamond"/>
              </a:rPr>
              <a:t>/60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995693" y="2061519"/>
            <a:ext cx="179989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Franklin Gothic Medium"/>
                <a:cs typeface="Franklin Gothic Medium"/>
              </a:rPr>
              <a:t>if</a:t>
            </a:r>
            <a:r>
              <a:rPr lang="en-US" sz="2400" dirty="0" smtClean="0">
                <a:latin typeface="Garamond"/>
                <a:cs typeface="Garamond"/>
              </a:rPr>
              <a:t> </a:t>
            </a:r>
            <a:r>
              <a:rPr lang="en-US" sz="2400" i="1" dirty="0" smtClean="0">
                <a:latin typeface="Garamond"/>
                <a:cs typeface="Garamond"/>
              </a:rPr>
              <a:t>x </a:t>
            </a:r>
            <a:r>
              <a:rPr lang="en-US" sz="2400" dirty="0" smtClean="0">
                <a:latin typeface="Garamond"/>
                <a:cs typeface="Garamond"/>
              </a:rPr>
              <a:t>∈</a:t>
            </a:r>
            <a:r>
              <a:rPr lang="en-US" sz="2400" dirty="0" smtClean="0">
                <a:latin typeface="Symbol" charset="2"/>
                <a:cs typeface="Symbol" charset="2"/>
              </a:rPr>
              <a:t> </a:t>
            </a:r>
            <a:r>
              <a:rPr lang="en-US" sz="2400" dirty="0" smtClean="0">
                <a:latin typeface="Garamond"/>
                <a:cs typeface="Garamond"/>
              </a:rPr>
              <a:t>[0, 60)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311267" y="1620849"/>
            <a:ext cx="32893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Garamond"/>
                <a:cs typeface="Garamond"/>
              </a:rPr>
              <a:t>0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304917" y="2523810"/>
            <a:ext cx="32893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Garamond"/>
                <a:cs typeface="Garamond"/>
              </a:rPr>
              <a:t>1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995693" y="2513341"/>
            <a:ext cx="123623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Franklin Gothic Medium"/>
                <a:cs typeface="Franklin Gothic Medium"/>
              </a:rPr>
              <a:t>if</a:t>
            </a:r>
            <a:r>
              <a:rPr lang="en-US" sz="2400" dirty="0" smtClean="0">
                <a:latin typeface="Garamond"/>
                <a:cs typeface="Garamond"/>
              </a:rPr>
              <a:t> </a:t>
            </a:r>
            <a:r>
              <a:rPr lang="en-US" sz="2400" i="1" dirty="0" smtClean="0">
                <a:latin typeface="Garamond"/>
                <a:cs typeface="Garamond"/>
              </a:rPr>
              <a:t>x </a:t>
            </a:r>
            <a:r>
              <a:rPr lang="en-US" sz="2400" dirty="0" smtClean="0">
                <a:latin typeface="Garamond"/>
                <a:cs typeface="Garamond"/>
              </a:rPr>
              <a:t>≥ 60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995693" y="1601453"/>
            <a:ext cx="10913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Franklin Gothic Medium"/>
                <a:cs typeface="Franklin Gothic Medium"/>
              </a:rPr>
              <a:t>if</a:t>
            </a:r>
            <a:r>
              <a:rPr lang="en-US" sz="2400" dirty="0" smtClean="0">
                <a:latin typeface="Garamond"/>
                <a:cs typeface="Garamond"/>
              </a:rPr>
              <a:t> </a:t>
            </a:r>
            <a:r>
              <a:rPr lang="en-US" sz="2400" i="1" dirty="0" smtClean="0">
                <a:latin typeface="Garamond"/>
                <a:cs typeface="Garamond"/>
              </a:rPr>
              <a:t>x </a:t>
            </a:r>
            <a:r>
              <a:rPr lang="en-US" sz="2400" dirty="0" smtClean="0">
                <a:latin typeface="Garamond"/>
                <a:cs typeface="Garamond"/>
              </a:rPr>
              <a:t>&lt; 0</a:t>
            </a:r>
          </a:p>
        </p:txBody>
      </p:sp>
      <p:sp>
        <p:nvSpPr>
          <p:cNvPr id="11" name="Left Brace 10"/>
          <p:cNvSpPr/>
          <p:nvPr/>
        </p:nvSpPr>
        <p:spPr>
          <a:xfrm>
            <a:off x="2165217" y="1739900"/>
            <a:ext cx="190500" cy="1181100"/>
          </a:xfrm>
          <a:prstGeom prst="leftBrace">
            <a:avLst>
              <a:gd name="adj1" fmla="val 41666"/>
              <a:gd name="adj2" fmla="val 50000"/>
            </a:avLst>
          </a:prstGeom>
          <a:ln w="12700" cmpd="sng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 descr="uniformcdf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10150" y="984249"/>
            <a:ext cx="3756961" cy="2838451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5554934" y="2985475"/>
            <a:ext cx="139984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err="1" smtClean="0">
                <a:latin typeface="Franklin Gothic Medium"/>
                <a:cs typeface="Franklin Gothic Medium"/>
              </a:rPr>
              <a:t>c.d.f</a:t>
            </a:r>
            <a:r>
              <a:rPr lang="en-US" sz="2400" dirty="0">
                <a:latin typeface="Franklin Gothic Medium"/>
                <a:cs typeface="Franklin Gothic Medium"/>
              </a:rPr>
              <a:t>. </a:t>
            </a:r>
            <a:r>
              <a:rPr lang="en-US" sz="2400" i="1" dirty="0" smtClean="0">
                <a:latin typeface="Garamond"/>
                <a:cs typeface="Garamond"/>
              </a:rPr>
              <a:t>F</a:t>
            </a:r>
            <a:r>
              <a:rPr lang="en-US" sz="2400" dirty="0" smtClean="0">
                <a:latin typeface="Garamond"/>
                <a:cs typeface="Garamond"/>
              </a:rPr>
              <a:t>(</a:t>
            </a:r>
            <a:r>
              <a:rPr lang="en-US" sz="2400" i="1" dirty="0" smtClean="0">
                <a:latin typeface="Garamond"/>
                <a:cs typeface="Garamond"/>
              </a:rPr>
              <a:t>x</a:t>
            </a:r>
            <a:r>
              <a:rPr lang="en-US" sz="2400" dirty="0" smtClean="0">
                <a:latin typeface="Garamond"/>
                <a:cs typeface="Garamond"/>
              </a:rPr>
              <a:t>)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57200" y="4918834"/>
            <a:ext cx="179691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i="1" dirty="0" err="1" smtClean="0">
                <a:latin typeface="Garamond"/>
                <a:cs typeface="Garamond"/>
              </a:rPr>
              <a:t>dF</a:t>
            </a:r>
            <a:r>
              <a:rPr lang="en-US" sz="2800" dirty="0" smtClean="0">
                <a:latin typeface="Garamond"/>
                <a:cs typeface="Garamond"/>
              </a:rPr>
              <a:t>(</a:t>
            </a:r>
            <a:r>
              <a:rPr lang="en-US" sz="2800" i="1" dirty="0" smtClean="0">
                <a:latin typeface="Garamond"/>
                <a:cs typeface="Garamond"/>
              </a:rPr>
              <a:t>x</a:t>
            </a:r>
            <a:r>
              <a:rPr lang="en-US" sz="2800" dirty="0" smtClean="0">
                <a:latin typeface="Garamond"/>
                <a:cs typeface="Garamond"/>
              </a:rPr>
              <a:t>)/</a:t>
            </a:r>
            <a:r>
              <a:rPr lang="en-US" sz="2800" i="1" dirty="0" smtClean="0">
                <a:latin typeface="Garamond"/>
                <a:cs typeface="Garamond"/>
              </a:rPr>
              <a:t>dx</a:t>
            </a:r>
            <a:r>
              <a:rPr lang="en-US" sz="2800" dirty="0" smtClean="0">
                <a:latin typeface="Garamond"/>
                <a:cs typeface="Garamond"/>
              </a:rPr>
              <a:t> =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2305832" y="4911857"/>
            <a:ext cx="79089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Garamond"/>
                <a:cs typeface="Garamond"/>
              </a:rPr>
              <a:t>1/60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2995693" y="4917235"/>
            <a:ext cx="18062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Franklin Gothic Medium"/>
                <a:cs typeface="Franklin Gothic Medium"/>
              </a:rPr>
              <a:t>if</a:t>
            </a:r>
            <a:r>
              <a:rPr lang="en-US" sz="2400" dirty="0" smtClean="0">
                <a:latin typeface="Garamond"/>
                <a:cs typeface="Garamond"/>
              </a:rPr>
              <a:t> </a:t>
            </a:r>
            <a:r>
              <a:rPr lang="en-US" sz="2400" i="1" dirty="0" smtClean="0">
                <a:latin typeface="Garamond"/>
                <a:cs typeface="Garamond"/>
              </a:rPr>
              <a:t>x </a:t>
            </a:r>
            <a:r>
              <a:rPr lang="en-US" sz="2400" dirty="0">
                <a:latin typeface="Garamond"/>
                <a:cs typeface="Garamond"/>
              </a:rPr>
              <a:t>∈ </a:t>
            </a:r>
            <a:r>
              <a:rPr lang="en-US" sz="2400" dirty="0" smtClean="0">
                <a:latin typeface="Garamond"/>
                <a:cs typeface="Garamond"/>
              </a:rPr>
              <a:t>(0, 60)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2311267" y="4476565"/>
            <a:ext cx="32893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Garamond"/>
                <a:cs typeface="Garamond"/>
              </a:rPr>
              <a:t>0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2304917" y="5379526"/>
            <a:ext cx="32893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Garamond"/>
                <a:cs typeface="Garamond"/>
              </a:rPr>
              <a:t>0</a:t>
            </a:r>
            <a:endParaRPr lang="en-US" sz="2400" dirty="0" smtClean="0">
              <a:latin typeface="Garamond"/>
              <a:cs typeface="Garamond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995693" y="5375407"/>
            <a:ext cx="123623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Franklin Gothic Medium"/>
                <a:cs typeface="Franklin Gothic Medium"/>
              </a:rPr>
              <a:t>if</a:t>
            </a:r>
            <a:r>
              <a:rPr lang="en-US" sz="2400" dirty="0" smtClean="0">
                <a:latin typeface="Garamond"/>
                <a:cs typeface="Garamond"/>
              </a:rPr>
              <a:t> </a:t>
            </a:r>
            <a:r>
              <a:rPr lang="en-US" sz="2400" i="1" dirty="0" smtClean="0">
                <a:latin typeface="Garamond"/>
                <a:cs typeface="Garamond"/>
              </a:rPr>
              <a:t>x </a:t>
            </a:r>
            <a:r>
              <a:rPr lang="en-US" sz="2400" dirty="0" smtClean="0">
                <a:latin typeface="Garamond"/>
                <a:cs typeface="Garamond"/>
              </a:rPr>
              <a:t>&gt; 60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2995693" y="4457169"/>
            <a:ext cx="10913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Franklin Gothic Medium"/>
                <a:cs typeface="Franklin Gothic Medium"/>
              </a:rPr>
              <a:t>if</a:t>
            </a:r>
            <a:r>
              <a:rPr lang="en-US" sz="2400" dirty="0" smtClean="0">
                <a:latin typeface="Garamond"/>
                <a:cs typeface="Garamond"/>
              </a:rPr>
              <a:t> </a:t>
            </a:r>
            <a:r>
              <a:rPr lang="en-US" sz="2400" i="1" dirty="0" smtClean="0">
                <a:latin typeface="Garamond"/>
                <a:cs typeface="Garamond"/>
              </a:rPr>
              <a:t>x </a:t>
            </a:r>
            <a:r>
              <a:rPr lang="en-US" sz="2400" dirty="0" smtClean="0">
                <a:latin typeface="Garamond"/>
                <a:cs typeface="Garamond"/>
              </a:rPr>
              <a:t>&lt; 0</a:t>
            </a:r>
          </a:p>
        </p:txBody>
      </p:sp>
      <p:sp>
        <p:nvSpPr>
          <p:cNvPr id="23" name="Left Brace 22"/>
          <p:cNvSpPr/>
          <p:nvPr/>
        </p:nvSpPr>
        <p:spPr>
          <a:xfrm>
            <a:off x="2165217" y="4595616"/>
            <a:ext cx="190500" cy="1181100"/>
          </a:xfrm>
          <a:prstGeom prst="leftBrace">
            <a:avLst>
              <a:gd name="adj1" fmla="val 41666"/>
              <a:gd name="adj2" fmla="val 50000"/>
            </a:avLst>
          </a:prstGeom>
          <a:ln w="12700" cmpd="sng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" name="Group 2"/>
          <p:cNvGrpSpPr/>
          <p:nvPr/>
        </p:nvGrpSpPr>
        <p:grpSpPr>
          <a:xfrm>
            <a:off x="4621542" y="3739096"/>
            <a:ext cx="4145569" cy="2821177"/>
            <a:chOff x="4621542" y="3739096"/>
            <a:chExt cx="4145569" cy="2821177"/>
          </a:xfrm>
        </p:grpSpPr>
        <p:pic>
          <p:nvPicPr>
            <p:cNvPr id="24" name="Picture 23" descr="uniformpdf.pdf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033014" y="3739096"/>
              <a:ext cx="3734097" cy="2821177"/>
            </a:xfrm>
            <a:prstGeom prst="rect">
              <a:avLst/>
            </a:prstGeom>
          </p:spPr>
        </p:pic>
        <p:sp>
          <p:nvSpPr>
            <p:cNvPr id="25" name="TextBox 24"/>
            <p:cNvSpPr txBox="1"/>
            <p:nvPr/>
          </p:nvSpPr>
          <p:spPr>
            <a:xfrm>
              <a:off x="5598215" y="5776716"/>
              <a:ext cx="131328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400" dirty="0" err="1">
                  <a:latin typeface="Franklin Gothic Medium"/>
                  <a:cs typeface="Franklin Gothic Medium"/>
                </a:rPr>
                <a:t>p</a:t>
              </a:r>
              <a:r>
                <a:rPr lang="en-US" sz="2400" dirty="0" err="1" smtClean="0">
                  <a:latin typeface="Franklin Gothic Medium"/>
                  <a:cs typeface="Franklin Gothic Medium"/>
                </a:rPr>
                <a:t>.d.f</a:t>
              </a:r>
              <a:r>
                <a:rPr lang="en-US" sz="2400" dirty="0">
                  <a:latin typeface="Franklin Gothic Medium"/>
                  <a:cs typeface="Franklin Gothic Medium"/>
                </a:rPr>
                <a:t>. </a:t>
              </a:r>
              <a:r>
                <a:rPr lang="en-US" sz="2400" i="1" dirty="0" smtClean="0">
                  <a:latin typeface="Garamond"/>
                  <a:cs typeface="Garamond"/>
                </a:rPr>
                <a:t>f</a:t>
              </a:r>
              <a:r>
                <a:rPr lang="en-US" sz="2400" dirty="0" smtClean="0">
                  <a:latin typeface="Garamond"/>
                  <a:cs typeface="Garamond"/>
                </a:rPr>
                <a:t>(</a:t>
              </a:r>
              <a:r>
                <a:rPr lang="en-US" sz="2400" i="1" dirty="0" smtClean="0">
                  <a:latin typeface="Garamond"/>
                  <a:cs typeface="Garamond"/>
                </a:rPr>
                <a:t>x</a:t>
              </a:r>
              <a:r>
                <a:rPr lang="en-US" sz="2400" dirty="0" smtClean="0">
                  <a:latin typeface="Garamond"/>
                  <a:cs typeface="Garamond"/>
                </a:rPr>
                <a:t>)</a:t>
              </a: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4621542" y="3961809"/>
              <a:ext cx="67358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>
                  <a:solidFill>
                    <a:srgbClr val="FF9933"/>
                  </a:solidFill>
                  <a:latin typeface="Garamond"/>
                  <a:cs typeface="Garamond"/>
                </a:rPr>
                <a:t>1/60</a:t>
              </a:r>
            </a:p>
          </p:txBody>
        </p:sp>
        <p:cxnSp>
          <p:nvCxnSpPr>
            <p:cNvPr id="28" name="Straight Connector 27"/>
            <p:cNvCxnSpPr/>
            <p:nvPr/>
          </p:nvCxnSpPr>
          <p:spPr>
            <a:xfrm flipH="1">
              <a:off x="5270500" y="4191000"/>
              <a:ext cx="571500" cy="0"/>
            </a:xfrm>
            <a:prstGeom prst="line">
              <a:avLst/>
            </a:prstGeom>
            <a:ln w="9525" cmpd="sng">
              <a:prstDash val="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2161950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7" grpId="0"/>
      <p:bldP spid="18" grpId="0"/>
      <p:bldP spid="19" grpId="0"/>
      <p:bldP spid="20" grpId="0"/>
      <p:bldP spid="21" grpId="0"/>
      <p:bldP spid="22" grpId="0"/>
      <p:bldP spid="23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Cumulative distribution functions</a:t>
            </a:r>
            <a:endParaRPr lang="en-US" dirty="0"/>
          </a:p>
        </p:txBody>
      </p:sp>
      <p:pic>
        <p:nvPicPr>
          <p:cNvPr id="5" name="Picture 4" descr="uniform10.pdf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413"/>
          <a:stretch/>
        </p:blipFill>
        <p:spPr>
          <a:xfrm>
            <a:off x="739950" y="1092200"/>
            <a:ext cx="3765822" cy="2634225"/>
          </a:xfrm>
          <a:prstGeom prst="rect">
            <a:avLst/>
          </a:prstGeom>
        </p:spPr>
      </p:pic>
      <p:pic>
        <p:nvPicPr>
          <p:cNvPr id="8" name="Picture 7" descr="uniform10cdf.pdf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413"/>
          <a:stretch/>
        </p:blipFill>
        <p:spPr>
          <a:xfrm>
            <a:off x="4490073" y="1092200"/>
            <a:ext cx="3765821" cy="2634224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5010150" y="1846698"/>
            <a:ext cx="2842395" cy="830997"/>
          </a:xfrm>
          <a:prstGeom prst="rect">
            <a:avLst/>
          </a:prstGeom>
          <a:solidFill>
            <a:srgbClr val="FFFFFF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>
                <a:latin typeface="Franklin Gothic Medium"/>
                <a:cs typeface="Franklin Gothic Medium"/>
              </a:rPr>
              <a:t>discrete</a:t>
            </a:r>
            <a:br>
              <a:rPr lang="en-US" sz="2400" dirty="0" smtClean="0">
                <a:latin typeface="Franklin Gothic Medium"/>
                <a:cs typeface="Franklin Gothic Medium"/>
              </a:rPr>
            </a:br>
            <a:r>
              <a:rPr lang="en-US" sz="2400" dirty="0" err="1" smtClean="0">
                <a:latin typeface="Franklin Gothic Medium"/>
                <a:cs typeface="Franklin Gothic Medium"/>
              </a:rPr>
              <a:t>c.d.f</a:t>
            </a:r>
            <a:r>
              <a:rPr lang="en-US" sz="2400" dirty="0">
                <a:latin typeface="Franklin Gothic Medium"/>
                <a:cs typeface="Franklin Gothic Medium"/>
              </a:rPr>
              <a:t>. </a:t>
            </a:r>
            <a:r>
              <a:rPr lang="en-US" sz="2400" i="1" dirty="0" smtClean="0">
                <a:latin typeface="Garamond"/>
                <a:cs typeface="Garamond"/>
              </a:rPr>
              <a:t>F</a:t>
            </a:r>
            <a:r>
              <a:rPr lang="en-US" sz="2400" dirty="0" smtClean="0">
                <a:latin typeface="Garamond"/>
                <a:cs typeface="Garamond"/>
              </a:rPr>
              <a:t>(</a:t>
            </a:r>
            <a:r>
              <a:rPr lang="en-US" sz="2400" i="1" dirty="0" smtClean="0">
                <a:latin typeface="Garamond"/>
                <a:cs typeface="Garamond"/>
              </a:rPr>
              <a:t>x</a:t>
            </a:r>
            <a:r>
              <a:rPr lang="en-US" sz="2400" dirty="0" smtClean="0">
                <a:latin typeface="Garamond"/>
                <a:cs typeface="Garamond"/>
              </a:rPr>
              <a:t>) = </a:t>
            </a:r>
            <a:r>
              <a:rPr lang="en-US" sz="2400" i="1" dirty="0" smtClean="0">
                <a:latin typeface="Garamond"/>
                <a:cs typeface="Garamond"/>
              </a:rPr>
              <a:t>P</a:t>
            </a:r>
            <a:r>
              <a:rPr lang="en-US" sz="2400" dirty="0" smtClean="0">
                <a:latin typeface="Garamond"/>
                <a:cs typeface="Garamond"/>
              </a:rPr>
              <a:t>(</a:t>
            </a:r>
            <a:r>
              <a:rPr lang="en-US" sz="2400" i="1" dirty="0" smtClean="0">
                <a:latin typeface="Garamond"/>
                <a:cs typeface="Garamond"/>
              </a:rPr>
              <a:t>X</a:t>
            </a:r>
            <a:r>
              <a:rPr lang="en-US" sz="2400" dirty="0" smtClean="0">
                <a:latin typeface="Garamond"/>
                <a:cs typeface="Garamond"/>
              </a:rPr>
              <a:t> ≤ </a:t>
            </a:r>
            <a:r>
              <a:rPr lang="en-US" sz="2400" i="1" dirty="0" smtClean="0">
                <a:latin typeface="Garamond"/>
                <a:cs typeface="Garamond"/>
              </a:rPr>
              <a:t>x</a:t>
            </a:r>
            <a:r>
              <a:rPr lang="en-US" sz="2400" dirty="0" smtClean="0">
                <a:latin typeface="Garamond"/>
                <a:cs typeface="Garamond"/>
              </a:rPr>
              <a:t>)</a:t>
            </a:r>
          </a:p>
        </p:txBody>
      </p:sp>
      <p:pic>
        <p:nvPicPr>
          <p:cNvPr id="11" name="Picture 10" descr="uniformcdf.pdf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05771" y="3644899"/>
            <a:ext cx="3756961" cy="2838451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5010150" y="4635500"/>
            <a:ext cx="2842395" cy="830997"/>
          </a:xfrm>
          <a:prstGeom prst="rect">
            <a:avLst/>
          </a:prstGeom>
          <a:solidFill>
            <a:srgbClr val="FFFFFF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>
                <a:latin typeface="Franklin Gothic Medium"/>
                <a:cs typeface="Franklin Gothic Medium"/>
              </a:rPr>
              <a:t>continuous</a:t>
            </a:r>
            <a:br>
              <a:rPr lang="en-US" sz="2400" dirty="0" smtClean="0">
                <a:latin typeface="Franklin Gothic Medium"/>
                <a:cs typeface="Franklin Gothic Medium"/>
              </a:rPr>
            </a:br>
            <a:r>
              <a:rPr lang="en-US" sz="2400" dirty="0" err="1" smtClean="0">
                <a:latin typeface="Franklin Gothic Medium"/>
                <a:cs typeface="Franklin Gothic Medium"/>
              </a:rPr>
              <a:t>c.d.f</a:t>
            </a:r>
            <a:r>
              <a:rPr lang="en-US" sz="2400" dirty="0">
                <a:latin typeface="Franklin Gothic Medium"/>
                <a:cs typeface="Franklin Gothic Medium"/>
              </a:rPr>
              <a:t>. </a:t>
            </a:r>
            <a:r>
              <a:rPr lang="en-US" sz="2400" i="1" dirty="0" smtClean="0">
                <a:latin typeface="Garamond"/>
                <a:cs typeface="Garamond"/>
              </a:rPr>
              <a:t>F</a:t>
            </a:r>
            <a:r>
              <a:rPr lang="en-US" sz="2400" dirty="0" smtClean="0">
                <a:latin typeface="Garamond"/>
                <a:cs typeface="Garamond"/>
              </a:rPr>
              <a:t>(</a:t>
            </a:r>
            <a:r>
              <a:rPr lang="en-US" sz="2400" i="1" dirty="0" smtClean="0">
                <a:latin typeface="Garamond"/>
                <a:cs typeface="Garamond"/>
              </a:rPr>
              <a:t>x</a:t>
            </a:r>
            <a:r>
              <a:rPr lang="en-US" sz="2400" dirty="0" smtClean="0">
                <a:latin typeface="Garamond"/>
                <a:cs typeface="Garamond"/>
              </a:rPr>
              <a:t>) = </a:t>
            </a:r>
            <a:r>
              <a:rPr lang="en-US" sz="2400" i="1" dirty="0" smtClean="0">
                <a:latin typeface="Garamond"/>
                <a:cs typeface="Garamond"/>
              </a:rPr>
              <a:t>P</a:t>
            </a:r>
            <a:r>
              <a:rPr lang="en-US" sz="2400" dirty="0" smtClean="0">
                <a:latin typeface="Garamond"/>
                <a:cs typeface="Garamond"/>
              </a:rPr>
              <a:t>(</a:t>
            </a:r>
            <a:r>
              <a:rPr lang="en-US" sz="2400" i="1" dirty="0" smtClean="0">
                <a:latin typeface="Garamond"/>
                <a:cs typeface="Garamond"/>
              </a:rPr>
              <a:t>X</a:t>
            </a:r>
            <a:r>
              <a:rPr lang="en-US" sz="2400" dirty="0" smtClean="0">
                <a:latin typeface="Garamond"/>
                <a:cs typeface="Garamond"/>
              </a:rPr>
              <a:t> ≤ </a:t>
            </a:r>
            <a:r>
              <a:rPr lang="en-US" sz="2400" i="1" dirty="0" smtClean="0">
                <a:latin typeface="Garamond"/>
                <a:cs typeface="Garamond"/>
              </a:rPr>
              <a:t>x</a:t>
            </a:r>
            <a:r>
              <a:rPr lang="en-US" sz="2400" dirty="0" smtClean="0">
                <a:latin typeface="Garamond"/>
                <a:cs typeface="Garamond"/>
              </a:rPr>
              <a:t>)</a:t>
            </a:r>
          </a:p>
        </p:txBody>
      </p:sp>
      <p:pic>
        <p:nvPicPr>
          <p:cNvPr id="13" name="Picture 12" descr="uniformpdf.pdf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1675" y="3593046"/>
            <a:ext cx="3734097" cy="2821177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1257079" y="2049898"/>
            <a:ext cx="2857874" cy="461665"/>
          </a:xfrm>
          <a:prstGeom prst="rect">
            <a:avLst/>
          </a:prstGeom>
          <a:solidFill>
            <a:srgbClr val="FFFFFF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2400" dirty="0" err="1" smtClean="0">
                <a:latin typeface="Franklin Gothic Medium"/>
                <a:cs typeface="Franklin Gothic Medium"/>
              </a:rPr>
              <a:t>p.m.f</a:t>
            </a:r>
            <a:r>
              <a:rPr lang="en-US" sz="2400" dirty="0" smtClean="0">
                <a:latin typeface="Franklin Gothic Medium"/>
                <a:cs typeface="Franklin Gothic Medium"/>
              </a:rPr>
              <a:t>. </a:t>
            </a:r>
            <a:r>
              <a:rPr lang="en-US" sz="2400" i="1" dirty="0" smtClean="0">
                <a:latin typeface="Garamond"/>
                <a:cs typeface="Garamond"/>
              </a:rPr>
              <a:t>f</a:t>
            </a:r>
            <a:r>
              <a:rPr lang="en-US" sz="2400" dirty="0" smtClean="0">
                <a:latin typeface="Garamond"/>
                <a:cs typeface="Garamond"/>
              </a:rPr>
              <a:t>(</a:t>
            </a:r>
            <a:r>
              <a:rPr lang="en-US" sz="2400" i="1" dirty="0" smtClean="0">
                <a:latin typeface="Garamond"/>
                <a:cs typeface="Garamond"/>
              </a:rPr>
              <a:t>x</a:t>
            </a:r>
            <a:r>
              <a:rPr lang="en-US" sz="2400" dirty="0" smtClean="0">
                <a:latin typeface="Garamond"/>
                <a:cs typeface="Garamond"/>
              </a:rPr>
              <a:t>) = </a:t>
            </a:r>
            <a:r>
              <a:rPr lang="en-US" sz="2400" i="1" dirty="0" smtClean="0">
                <a:latin typeface="Garamond"/>
                <a:cs typeface="Garamond"/>
              </a:rPr>
              <a:t>P</a:t>
            </a:r>
            <a:r>
              <a:rPr lang="en-US" sz="2400" dirty="0" smtClean="0">
                <a:latin typeface="Garamond"/>
                <a:cs typeface="Garamond"/>
              </a:rPr>
              <a:t>(</a:t>
            </a:r>
            <a:r>
              <a:rPr lang="en-US" sz="2400" i="1" dirty="0" smtClean="0">
                <a:latin typeface="Garamond"/>
                <a:cs typeface="Garamond"/>
              </a:rPr>
              <a:t>X</a:t>
            </a:r>
            <a:r>
              <a:rPr lang="en-US" sz="2400" dirty="0" smtClean="0">
                <a:latin typeface="Garamond"/>
                <a:cs typeface="Garamond"/>
              </a:rPr>
              <a:t> = </a:t>
            </a:r>
            <a:r>
              <a:rPr lang="en-US" sz="2400" i="1" dirty="0" smtClean="0">
                <a:latin typeface="Garamond"/>
                <a:cs typeface="Garamond"/>
              </a:rPr>
              <a:t>x</a:t>
            </a:r>
            <a:r>
              <a:rPr lang="en-US" sz="2400" dirty="0" smtClean="0">
                <a:latin typeface="Garamond"/>
                <a:cs typeface="Garamond"/>
              </a:rPr>
              <a:t>)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298457" y="4774048"/>
            <a:ext cx="2775119" cy="461665"/>
          </a:xfrm>
          <a:prstGeom prst="rect">
            <a:avLst/>
          </a:prstGeom>
          <a:solidFill>
            <a:srgbClr val="FFFFFF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2400" dirty="0" err="1" smtClean="0">
                <a:latin typeface="Franklin Gothic Medium"/>
                <a:cs typeface="Franklin Gothic Medium"/>
              </a:rPr>
              <a:t>p.d.f</a:t>
            </a:r>
            <a:r>
              <a:rPr lang="en-US" sz="2400" dirty="0" smtClean="0">
                <a:latin typeface="Franklin Gothic Medium"/>
                <a:cs typeface="Franklin Gothic Medium"/>
              </a:rPr>
              <a:t>. </a:t>
            </a:r>
            <a:r>
              <a:rPr lang="en-US" sz="2400" i="1" dirty="0" smtClean="0">
                <a:latin typeface="Garamond"/>
                <a:cs typeface="Garamond"/>
              </a:rPr>
              <a:t>f</a:t>
            </a:r>
            <a:r>
              <a:rPr lang="en-US" sz="2400" dirty="0" smtClean="0">
                <a:latin typeface="Garamond"/>
                <a:cs typeface="Garamond"/>
              </a:rPr>
              <a:t>(</a:t>
            </a:r>
            <a:r>
              <a:rPr lang="en-US" sz="2400" i="1" dirty="0" smtClean="0">
                <a:latin typeface="Garamond"/>
                <a:cs typeface="Garamond"/>
              </a:rPr>
              <a:t>x</a:t>
            </a:r>
            <a:r>
              <a:rPr lang="en-US" sz="2400" dirty="0" smtClean="0">
                <a:latin typeface="Garamond"/>
                <a:cs typeface="Garamond"/>
              </a:rPr>
              <a:t>) = </a:t>
            </a:r>
            <a:r>
              <a:rPr lang="en-US" sz="2400" i="1" dirty="0" err="1" smtClean="0">
                <a:latin typeface="Garamond"/>
                <a:cs typeface="Garamond"/>
              </a:rPr>
              <a:t>dF</a:t>
            </a:r>
            <a:r>
              <a:rPr lang="en-US" sz="2400" dirty="0" smtClean="0">
                <a:latin typeface="Garamond"/>
                <a:cs typeface="Garamond"/>
              </a:rPr>
              <a:t>(</a:t>
            </a:r>
            <a:r>
              <a:rPr lang="en-US" sz="2400" i="1" dirty="0" smtClean="0">
                <a:latin typeface="Garamond"/>
                <a:cs typeface="Garamond"/>
              </a:rPr>
              <a:t>x</a:t>
            </a:r>
            <a:r>
              <a:rPr lang="en-US" sz="2400" dirty="0" smtClean="0">
                <a:latin typeface="Garamond"/>
                <a:cs typeface="Garamond"/>
              </a:rPr>
              <a:t>)/</a:t>
            </a:r>
            <a:r>
              <a:rPr lang="en-US" sz="2400" i="1" dirty="0" smtClean="0">
                <a:latin typeface="Garamond"/>
                <a:cs typeface="Garamond"/>
              </a:rPr>
              <a:t>dx</a:t>
            </a:r>
            <a:endParaRPr lang="en-US" sz="2400" dirty="0" smtClean="0">
              <a:latin typeface="Garamond"/>
              <a:cs typeface="Garamond"/>
            </a:endParaRPr>
          </a:p>
        </p:txBody>
      </p:sp>
    </p:spTree>
    <p:extLst>
      <p:ext uri="{BB962C8B-B14F-4D97-AF65-F5344CB8AC3E}">
        <p14:creationId xmlns:p14="http://schemas.microsoft.com/office/powerpoint/2010/main" val="39974006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Uniform random variable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457200" y="1229983"/>
            <a:ext cx="822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Franklin Gothic Medium"/>
                <a:cs typeface="Franklin Gothic Medium"/>
              </a:rPr>
              <a:t>A random variable </a:t>
            </a:r>
            <a:r>
              <a:rPr lang="en-US" sz="2800" i="1" dirty="0" smtClean="0">
                <a:latin typeface="Garamond"/>
                <a:cs typeface="Garamond"/>
              </a:rPr>
              <a:t>X</a:t>
            </a:r>
            <a:r>
              <a:rPr lang="en-US" sz="2800" dirty="0" smtClean="0">
                <a:latin typeface="Franklin Gothic Medium"/>
                <a:cs typeface="Franklin Gothic Medium"/>
              </a:rPr>
              <a:t> is </a:t>
            </a:r>
            <a:r>
              <a:rPr lang="en-US" sz="2800" dirty="0" smtClean="0">
                <a:latin typeface="Garamond"/>
                <a:cs typeface="Garamond"/>
              </a:rPr>
              <a:t>Uniform(0, 1)</a:t>
            </a:r>
            <a:r>
              <a:rPr lang="en-US" sz="2800" dirty="0" smtClean="0">
                <a:latin typeface="Franklin Gothic Medium"/>
                <a:cs typeface="Franklin Gothic Medium"/>
              </a:rPr>
              <a:t> if its </a:t>
            </a:r>
            <a:r>
              <a:rPr lang="en-US" sz="2800" dirty="0" err="1" smtClean="0">
                <a:latin typeface="Franklin Gothic Medium"/>
                <a:cs typeface="Franklin Gothic Medium"/>
              </a:rPr>
              <a:t>p.d.f</a:t>
            </a:r>
            <a:r>
              <a:rPr lang="en-US" sz="2800" dirty="0" smtClean="0">
                <a:latin typeface="Franklin Gothic Medium"/>
                <a:cs typeface="Franklin Gothic Medium"/>
              </a:rPr>
              <a:t>. is</a:t>
            </a:r>
            <a:endParaRPr lang="en-US" sz="2800" i="1" dirty="0">
              <a:solidFill>
                <a:srgbClr val="FF9933"/>
              </a:solidFill>
              <a:latin typeface="Garamond"/>
              <a:cs typeface="Garamond"/>
            </a:endParaRPr>
          </a:p>
        </p:txBody>
      </p:sp>
      <p:grpSp>
        <p:nvGrpSpPr>
          <p:cNvPr id="30" name="Group 29"/>
          <p:cNvGrpSpPr/>
          <p:nvPr/>
        </p:nvGrpSpPr>
        <p:grpSpPr>
          <a:xfrm>
            <a:off x="471164" y="1918029"/>
            <a:ext cx="3624342" cy="896957"/>
            <a:chOff x="471164" y="1918029"/>
            <a:chExt cx="3624342" cy="896957"/>
          </a:xfrm>
        </p:grpSpPr>
        <p:sp>
          <p:nvSpPr>
            <p:cNvPr id="4" name="TextBox 3"/>
            <p:cNvSpPr txBox="1"/>
            <p:nvPr/>
          </p:nvSpPr>
          <p:spPr>
            <a:xfrm>
              <a:off x="471164" y="2107109"/>
              <a:ext cx="1045303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i="1" dirty="0" smtClean="0">
                  <a:latin typeface="Garamond"/>
                  <a:cs typeface="Garamond"/>
                </a:rPr>
                <a:t>f</a:t>
              </a:r>
              <a:r>
                <a:rPr lang="en-US" sz="2800" dirty="0" smtClean="0">
                  <a:latin typeface="Garamond"/>
                  <a:cs typeface="Garamond"/>
                </a:rPr>
                <a:t>(</a:t>
              </a:r>
              <a:r>
                <a:rPr lang="en-US" sz="2800" i="1" dirty="0" smtClean="0">
                  <a:latin typeface="Garamond"/>
                  <a:cs typeface="Garamond"/>
                </a:rPr>
                <a:t>x</a:t>
              </a:r>
              <a:r>
                <a:rPr lang="en-US" sz="2800" dirty="0" smtClean="0">
                  <a:latin typeface="Garamond"/>
                  <a:cs typeface="Garamond"/>
                </a:rPr>
                <a:t>) =</a:t>
              </a: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1614946" y="2353321"/>
              <a:ext cx="32893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>
                  <a:latin typeface="Garamond"/>
                  <a:cs typeface="Garamond"/>
                </a:rPr>
                <a:t>0</a:t>
              </a: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1930267" y="1926264"/>
              <a:ext cx="166193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>
                  <a:latin typeface="Franklin Gothic Medium"/>
                  <a:cs typeface="Franklin Gothic Medium"/>
                </a:rPr>
                <a:t>if</a:t>
              </a:r>
              <a:r>
                <a:rPr lang="en-US" sz="2400" dirty="0" smtClean="0">
                  <a:latin typeface="Garamond"/>
                  <a:cs typeface="Garamond"/>
                </a:rPr>
                <a:t> </a:t>
              </a:r>
              <a:r>
                <a:rPr lang="en-US" sz="2400" i="1" dirty="0" smtClean="0">
                  <a:latin typeface="Garamond"/>
                  <a:cs typeface="Garamond"/>
                </a:rPr>
                <a:t>x </a:t>
              </a:r>
              <a:r>
                <a:rPr lang="en-US" sz="2400" dirty="0" smtClean="0">
                  <a:latin typeface="Garamond"/>
                  <a:cs typeface="Garamond"/>
                </a:rPr>
                <a:t>∈ (0, 1)</a:t>
              </a: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1620381" y="1918029"/>
              <a:ext cx="32893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>
                  <a:latin typeface="Garamond"/>
                  <a:cs typeface="Garamond"/>
                </a:rPr>
                <a:t>1</a:t>
              </a:r>
            </a:p>
          </p:txBody>
        </p:sp>
        <p:sp>
          <p:nvSpPr>
            <p:cNvPr id="16" name="Left Brace 15"/>
            <p:cNvSpPr/>
            <p:nvPr/>
          </p:nvSpPr>
          <p:spPr>
            <a:xfrm>
              <a:off x="1474331" y="2037080"/>
              <a:ext cx="190500" cy="725081"/>
            </a:xfrm>
            <a:prstGeom prst="leftBrace">
              <a:avLst>
                <a:gd name="adj1" fmla="val 41666"/>
                <a:gd name="adj2" fmla="val 50000"/>
              </a:avLst>
            </a:prstGeom>
            <a:ln w="12700" cmpd="sng"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1931182" y="2350247"/>
              <a:ext cx="216432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>
                  <a:latin typeface="Franklin Gothic Medium"/>
                  <a:cs typeface="Franklin Gothic Medium"/>
                </a:rPr>
                <a:t>if</a:t>
              </a:r>
              <a:r>
                <a:rPr lang="en-US" sz="2400" dirty="0" smtClean="0">
                  <a:latin typeface="Garamond"/>
                  <a:cs typeface="Garamond"/>
                </a:rPr>
                <a:t> </a:t>
              </a:r>
              <a:r>
                <a:rPr lang="en-US" sz="2400" i="1" dirty="0" smtClean="0">
                  <a:latin typeface="Garamond"/>
                  <a:cs typeface="Garamond"/>
                </a:rPr>
                <a:t>x </a:t>
              </a:r>
              <a:r>
                <a:rPr lang="en-US" sz="2400" dirty="0" smtClean="0">
                  <a:latin typeface="Garamond"/>
                  <a:cs typeface="Garamond"/>
                </a:rPr>
                <a:t>&lt;</a:t>
              </a:r>
              <a:r>
                <a:rPr lang="en-US" sz="2400" dirty="0" smtClean="0">
                  <a:latin typeface="Symbol" charset="2"/>
                  <a:cs typeface="Symbol" charset="2"/>
                </a:rPr>
                <a:t> </a:t>
              </a:r>
              <a:r>
                <a:rPr lang="en-US" sz="2400" dirty="0">
                  <a:latin typeface="Garamond"/>
                  <a:cs typeface="Garamond"/>
                </a:rPr>
                <a:t>0</a:t>
              </a:r>
              <a:r>
                <a:rPr lang="en-US" sz="2400" dirty="0" smtClean="0">
                  <a:latin typeface="Garamond"/>
                  <a:cs typeface="Garamond"/>
                </a:rPr>
                <a:t> </a:t>
              </a:r>
              <a:r>
                <a:rPr lang="en-US" sz="2400" dirty="0" smtClean="0">
                  <a:latin typeface="Franklin Gothic Medium"/>
                  <a:cs typeface="Franklin Gothic Medium"/>
                </a:rPr>
                <a:t>or</a:t>
              </a:r>
              <a:r>
                <a:rPr lang="en-US" sz="2400" dirty="0" smtClean="0">
                  <a:latin typeface="Garamond"/>
                  <a:cs typeface="Garamond"/>
                </a:rPr>
                <a:t> </a:t>
              </a:r>
              <a:r>
                <a:rPr lang="en-US" sz="2400" i="1" dirty="0" smtClean="0">
                  <a:latin typeface="Garamond"/>
                  <a:cs typeface="Garamond"/>
                </a:rPr>
                <a:t>x</a:t>
              </a:r>
              <a:r>
                <a:rPr lang="en-US" sz="2400" dirty="0" smtClean="0">
                  <a:latin typeface="Garamond"/>
                  <a:cs typeface="Garamond"/>
                </a:rPr>
                <a:t> &gt; </a:t>
              </a:r>
              <a:r>
                <a:rPr lang="en-US" sz="2400" dirty="0">
                  <a:latin typeface="Garamond"/>
                  <a:cs typeface="Garamond"/>
                </a:rPr>
                <a:t>1</a:t>
              </a:r>
              <a:endParaRPr lang="en-US" sz="2400" dirty="0" smtClean="0">
                <a:latin typeface="Garamond"/>
                <a:cs typeface="Garamond"/>
              </a:endParaRPr>
            </a:p>
          </p:txBody>
        </p:sp>
      </p:grpSp>
      <p:grpSp>
        <p:nvGrpSpPr>
          <p:cNvPr id="31" name="Group 30"/>
          <p:cNvGrpSpPr/>
          <p:nvPr/>
        </p:nvGrpSpPr>
        <p:grpSpPr>
          <a:xfrm>
            <a:off x="4641348" y="1932604"/>
            <a:ext cx="4220023" cy="3319448"/>
            <a:chOff x="4641348" y="1932604"/>
            <a:chExt cx="4220023" cy="3319448"/>
          </a:xfrm>
        </p:grpSpPr>
        <p:pic>
          <p:nvPicPr>
            <p:cNvPr id="17" name="Picture 16" descr="uniform1.pdf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641348" y="2063749"/>
              <a:ext cx="4220023" cy="3188303"/>
            </a:xfrm>
            <a:prstGeom prst="rect">
              <a:avLst/>
            </a:prstGeom>
          </p:spPr>
        </p:pic>
        <p:sp>
          <p:nvSpPr>
            <p:cNvPr id="53" name="TextBox 52"/>
            <p:cNvSpPr txBox="1"/>
            <p:nvPr/>
          </p:nvSpPr>
          <p:spPr>
            <a:xfrm>
              <a:off x="4870450" y="1932604"/>
              <a:ext cx="56983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i="1" dirty="0" smtClean="0">
                  <a:latin typeface="Garamond"/>
                  <a:cs typeface="Garamond"/>
                </a:rPr>
                <a:t>f</a:t>
              </a:r>
              <a:r>
                <a:rPr lang="en-US" sz="2000" dirty="0" smtClean="0">
                  <a:latin typeface="Garamond"/>
                  <a:cs typeface="Garamond"/>
                </a:rPr>
                <a:t>(</a:t>
              </a:r>
              <a:r>
                <a:rPr lang="en-US" sz="2000" i="1" dirty="0" smtClean="0">
                  <a:latin typeface="Garamond"/>
                  <a:cs typeface="Garamond"/>
                </a:rPr>
                <a:t>x</a:t>
              </a:r>
              <a:r>
                <a:rPr lang="en-US" sz="2000" dirty="0" smtClean="0">
                  <a:latin typeface="Garamond"/>
                  <a:cs typeface="Garamond"/>
                </a:rPr>
                <a:t>)</a:t>
              </a:r>
            </a:p>
          </p:txBody>
        </p:sp>
      </p:grpSp>
      <p:sp>
        <p:nvSpPr>
          <p:cNvPr id="48" name="TextBox 47"/>
          <p:cNvSpPr txBox="1"/>
          <p:nvPr/>
        </p:nvSpPr>
        <p:spPr>
          <a:xfrm>
            <a:off x="471164" y="3504573"/>
            <a:ext cx="38849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Franklin Gothic Medium"/>
                <a:cs typeface="Franklin Gothic Medium"/>
              </a:rPr>
              <a:t>A </a:t>
            </a:r>
            <a:r>
              <a:rPr lang="en-US" sz="2800" dirty="0" smtClean="0">
                <a:latin typeface="Garamond"/>
                <a:cs typeface="Garamond"/>
              </a:rPr>
              <a:t>Uniform(</a:t>
            </a:r>
            <a:r>
              <a:rPr lang="en-US" sz="2800" i="1" dirty="0" smtClean="0">
                <a:latin typeface="Garamond"/>
                <a:cs typeface="Garamond"/>
              </a:rPr>
              <a:t>a</a:t>
            </a:r>
            <a:r>
              <a:rPr lang="en-US" sz="2800" dirty="0" smtClean="0">
                <a:latin typeface="Garamond"/>
                <a:cs typeface="Garamond"/>
              </a:rPr>
              <a:t>, </a:t>
            </a:r>
            <a:r>
              <a:rPr lang="en-US" sz="2800" i="1" dirty="0" smtClean="0">
                <a:latin typeface="Garamond"/>
                <a:cs typeface="Garamond"/>
              </a:rPr>
              <a:t>b</a:t>
            </a:r>
            <a:r>
              <a:rPr lang="en-US" sz="2800" dirty="0" smtClean="0">
                <a:latin typeface="Garamond"/>
                <a:cs typeface="Garamond"/>
              </a:rPr>
              <a:t>)</a:t>
            </a:r>
            <a:r>
              <a:rPr lang="en-US" sz="2800" dirty="0" smtClean="0">
                <a:latin typeface="Franklin Gothic Medium"/>
                <a:cs typeface="Franklin Gothic Medium"/>
              </a:rPr>
              <a:t> has </a:t>
            </a:r>
            <a:r>
              <a:rPr lang="en-US" sz="2800" dirty="0" err="1" smtClean="0">
                <a:latin typeface="Franklin Gothic Medium"/>
                <a:cs typeface="Franklin Gothic Medium"/>
              </a:rPr>
              <a:t>p.d.f</a:t>
            </a:r>
            <a:r>
              <a:rPr lang="en-US" sz="2800" dirty="0" smtClean="0">
                <a:latin typeface="Franklin Gothic Medium"/>
                <a:cs typeface="Franklin Gothic Medium"/>
              </a:rPr>
              <a:t>. </a:t>
            </a:r>
            <a:endParaRPr lang="en-US" sz="2800" i="1" dirty="0">
              <a:solidFill>
                <a:srgbClr val="FF9933"/>
              </a:solidFill>
              <a:latin typeface="Garamond"/>
              <a:cs typeface="Garamond"/>
            </a:endParaRPr>
          </a:p>
        </p:txBody>
      </p:sp>
      <p:grpSp>
        <p:nvGrpSpPr>
          <p:cNvPr id="28" name="Group 27"/>
          <p:cNvGrpSpPr/>
          <p:nvPr/>
        </p:nvGrpSpPr>
        <p:grpSpPr>
          <a:xfrm>
            <a:off x="457941" y="4293089"/>
            <a:ext cx="4432341" cy="896957"/>
            <a:chOff x="457941" y="4293089"/>
            <a:chExt cx="4432341" cy="896957"/>
          </a:xfrm>
        </p:grpSpPr>
        <p:sp>
          <p:nvSpPr>
            <p:cNvPr id="49" name="TextBox 48"/>
            <p:cNvSpPr txBox="1"/>
            <p:nvPr/>
          </p:nvSpPr>
          <p:spPr>
            <a:xfrm>
              <a:off x="457941" y="4482169"/>
              <a:ext cx="1045303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i="1" dirty="0" smtClean="0">
                  <a:latin typeface="Garamond"/>
                  <a:cs typeface="Garamond"/>
                </a:rPr>
                <a:t>f</a:t>
              </a:r>
              <a:r>
                <a:rPr lang="en-US" sz="2800" dirty="0" smtClean="0">
                  <a:latin typeface="Garamond"/>
                  <a:cs typeface="Garamond"/>
                </a:rPr>
                <a:t>(</a:t>
              </a:r>
              <a:r>
                <a:rPr lang="en-US" sz="2800" i="1" dirty="0" smtClean="0">
                  <a:latin typeface="Garamond"/>
                  <a:cs typeface="Garamond"/>
                </a:rPr>
                <a:t>x</a:t>
              </a:r>
              <a:r>
                <a:rPr lang="en-US" sz="2800" dirty="0" smtClean="0">
                  <a:latin typeface="Garamond"/>
                  <a:cs typeface="Garamond"/>
                </a:rPr>
                <a:t>) =</a:t>
              </a:r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1601723" y="4728381"/>
              <a:ext cx="32893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>
                  <a:latin typeface="Garamond"/>
                  <a:cs typeface="Garamond"/>
                </a:rPr>
                <a:t>0</a:t>
              </a:r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2698094" y="4314024"/>
              <a:ext cx="1623461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>
                  <a:latin typeface="Franklin Gothic Medium"/>
                  <a:cs typeface="Franklin Gothic Medium"/>
                </a:rPr>
                <a:t>if</a:t>
              </a:r>
              <a:r>
                <a:rPr lang="en-US" sz="2400" dirty="0" smtClean="0">
                  <a:latin typeface="Garamond"/>
                  <a:cs typeface="Garamond"/>
                </a:rPr>
                <a:t> </a:t>
              </a:r>
              <a:r>
                <a:rPr lang="en-US" sz="2400" i="1" dirty="0" smtClean="0">
                  <a:latin typeface="Garamond"/>
                  <a:cs typeface="Garamond"/>
                </a:rPr>
                <a:t>x </a:t>
              </a:r>
              <a:r>
                <a:rPr lang="en-US" sz="2400" dirty="0">
                  <a:latin typeface="Garamond"/>
                  <a:cs typeface="Garamond"/>
                </a:rPr>
                <a:t>∈ </a:t>
              </a:r>
              <a:r>
                <a:rPr lang="en-US" sz="2400" dirty="0" smtClean="0">
                  <a:latin typeface="Garamond"/>
                  <a:cs typeface="Garamond"/>
                </a:rPr>
                <a:t>(</a:t>
              </a:r>
              <a:r>
                <a:rPr lang="en-US" sz="2400" i="1" dirty="0" smtClean="0">
                  <a:latin typeface="Garamond"/>
                  <a:cs typeface="Garamond"/>
                </a:rPr>
                <a:t>a</a:t>
              </a:r>
              <a:r>
                <a:rPr lang="en-US" sz="2400" dirty="0" smtClean="0">
                  <a:latin typeface="Garamond"/>
                  <a:cs typeface="Garamond"/>
                </a:rPr>
                <a:t>, </a:t>
              </a:r>
              <a:r>
                <a:rPr lang="en-US" sz="2400" i="1" dirty="0" smtClean="0">
                  <a:latin typeface="Garamond"/>
                  <a:cs typeface="Garamond"/>
                </a:rPr>
                <a:t>b</a:t>
              </a:r>
              <a:r>
                <a:rPr lang="en-US" sz="2400" dirty="0" smtClean="0">
                  <a:latin typeface="Garamond"/>
                  <a:cs typeface="Garamond"/>
                </a:rPr>
                <a:t>)</a:t>
              </a:r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1607158" y="4293089"/>
              <a:ext cx="116239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>
                  <a:latin typeface="Garamond"/>
                  <a:cs typeface="Garamond"/>
                </a:rPr>
                <a:t>1/(</a:t>
              </a:r>
              <a:r>
                <a:rPr lang="en-US" sz="2400" i="1" dirty="0" smtClean="0">
                  <a:latin typeface="Garamond"/>
                  <a:cs typeface="Garamond"/>
                </a:rPr>
                <a:t>b </a:t>
              </a:r>
              <a:r>
                <a:rPr lang="en-US" sz="2400" dirty="0" smtClean="0">
                  <a:latin typeface="Garamond"/>
                  <a:cs typeface="Garamond"/>
                </a:rPr>
                <a:t>- </a:t>
              </a:r>
              <a:r>
                <a:rPr lang="en-US" sz="2400" i="1" dirty="0" smtClean="0">
                  <a:latin typeface="Garamond"/>
                  <a:cs typeface="Garamond"/>
                </a:rPr>
                <a:t>a</a:t>
              </a:r>
              <a:r>
                <a:rPr lang="en-US" sz="2400" dirty="0" smtClean="0">
                  <a:latin typeface="Garamond"/>
                  <a:cs typeface="Garamond"/>
                </a:rPr>
                <a:t>)</a:t>
              </a:r>
            </a:p>
          </p:txBody>
        </p:sp>
        <p:sp>
          <p:nvSpPr>
            <p:cNvPr id="57" name="Left Brace 56"/>
            <p:cNvSpPr/>
            <p:nvPr/>
          </p:nvSpPr>
          <p:spPr>
            <a:xfrm>
              <a:off x="1461108" y="4412140"/>
              <a:ext cx="190500" cy="725081"/>
            </a:xfrm>
            <a:prstGeom prst="leftBrace">
              <a:avLst>
                <a:gd name="adj1" fmla="val 41666"/>
                <a:gd name="adj2" fmla="val 50000"/>
              </a:avLst>
            </a:prstGeom>
            <a:ln w="12700" cmpd="sng"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2699009" y="4725307"/>
              <a:ext cx="219127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>
                  <a:latin typeface="Franklin Gothic Medium"/>
                  <a:cs typeface="Franklin Gothic Medium"/>
                </a:rPr>
                <a:t>if</a:t>
              </a:r>
              <a:r>
                <a:rPr lang="en-US" sz="2400" dirty="0" smtClean="0">
                  <a:latin typeface="Garamond"/>
                  <a:cs typeface="Garamond"/>
                </a:rPr>
                <a:t> </a:t>
              </a:r>
              <a:r>
                <a:rPr lang="en-US" sz="2400" i="1" dirty="0" smtClean="0">
                  <a:latin typeface="Garamond"/>
                  <a:cs typeface="Garamond"/>
                </a:rPr>
                <a:t>x </a:t>
              </a:r>
              <a:r>
                <a:rPr lang="en-US" sz="2400" dirty="0" smtClean="0">
                  <a:latin typeface="Garamond"/>
                  <a:cs typeface="Garamond"/>
                </a:rPr>
                <a:t>&lt;</a:t>
              </a:r>
              <a:r>
                <a:rPr lang="en-US" sz="2400" dirty="0" smtClean="0">
                  <a:latin typeface="Symbol" charset="2"/>
                  <a:cs typeface="Symbol" charset="2"/>
                </a:rPr>
                <a:t> </a:t>
              </a:r>
              <a:r>
                <a:rPr lang="en-US" sz="2400" i="1" dirty="0" smtClean="0">
                  <a:latin typeface="Garamond"/>
                  <a:cs typeface="Garamond"/>
                </a:rPr>
                <a:t>a</a:t>
              </a:r>
              <a:r>
                <a:rPr lang="en-US" sz="2400" dirty="0" smtClean="0">
                  <a:latin typeface="Garamond"/>
                  <a:cs typeface="Garamond"/>
                </a:rPr>
                <a:t> </a:t>
              </a:r>
              <a:r>
                <a:rPr lang="en-US" sz="2400" dirty="0" smtClean="0">
                  <a:latin typeface="Franklin Gothic Medium"/>
                  <a:cs typeface="Franklin Gothic Medium"/>
                </a:rPr>
                <a:t>or</a:t>
              </a:r>
              <a:r>
                <a:rPr lang="en-US" sz="2400" dirty="0" smtClean="0">
                  <a:latin typeface="Garamond"/>
                  <a:cs typeface="Garamond"/>
                </a:rPr>
                <a:t> </a:t>
              </a:r>
              <a:r>
                <a:rPr lang="en-US" sz="2400" i="1" dirty="0" smtClean="0">
                  <a:latin typeface="Garamond"/>
                  <a:cs typeface="Garamond"/>
                </a:rPr>
                <a:t>x</a:t>
              </a:r>
              <a:r>
                <a:rPr lang="en-US" sz="2400" dirty="0" smtClean="0">
                  <a:latin typeface="Garamond"/>
                  <a:cs typeface="Garamond"/>
                </a:rPr>
                <a:t> &gt; </a:t>
              </a:r>
              <a:r>
                <a:rPr lang="en-US" sz="2400" i="1" dirty="0" smtClean="0">
                  <a:latin typeface="Garamond"/>
                  <a:cs typeface="Garamond"/>
                </a:rPr>
                <a:t>b</a:t>
              </a:r>
            </a:p>
          </p:txBody>
        </p:sp>
      </p:grpSp>
      <p:grpSp>
        <p:nvGrpSpPr>
          <p:cNvPr id="59" name="Group 58"/>
          <p:cNvGrpSpPr/>
          <p:nvPr/>
        </p:nvGrpSpPr>
        <p:grpSpPr>
          <a:xfrm>
            <a:off x="1430254" y="5753100"/>
            <a:ext cx="6422188" cy="745182"/>
            <a:chOff x="1160786" y="4260850"/>
            <a:chExt cx="6422188" cy="745182"/>
          </a:xfrm>
        </p:grpSpPr>
        <p:sp>
          <p:nvSpPr>
            <p:cNvPr id="60" name="TextBox 59"/>
            <p:cNvSpPr txBox="1"/>
            <p:nvPr/>
          </p:nvSpPr>
          <p:spPr>
            <a:xfrm>
              <a:off x="1160786" y="4544367"/>
              <a:ext cx="383147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i="1" dirty="0" smtClean="0">
                  <a:latin typeface="Garamond"/>
                  <a:cs typeface="Garamond"/>
                </a:rPr>
                <a:t>a</a:t>
              </a:r>
            </a:p>
          </p:txBody>
        </p:sp>
        <p:sp>
          <p:nvSpPr>
            <p:cNvPr id="61" name="TextBox 60"/>
            <p:cNvSpPr txBox="1"/>
            <p:nvPr/>
          </p:nvSpPr>
          <p:spPr>
            <a:xfrm>
              <a:off x="7199827" y="4531667"/>
              <a:ext cx="383147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400" i="1" dirty="0" smtClean="0">
                  <a:latin typeface="Garamond"/>
                  <a:cs typeface="Garamond"/>
                </a:rPr>
                <a:t>b</a:t>
              </a:r>
            </a:p>
          </p:txBody>
        </p:sp>
        <p:grpSp>
          <p:nvGrpSpPr>
            <p:cNvPr id="62" name="Group 61"/>
            <p:cNvGrpSpPr/>
            <p:nvPr/>
          </p:nvGrpSpPr>
          <p:grpSpPr>
            <a:xfrm>
              <a:off x="1314450" y="4260850"/>
              <a:ext cx="6096000" cy="311150"/>
              <a:chOff x="1314450" y="4260850"/>
              <a:chExt cx="6096000" cy="311150"/>
            </a:xfrm>
          </p:grpSpPr>
          <p:cxnSp>
            <p:nvCxnSpPr>
              <p:cNvPr id="63" name="Straight Connector 62"/>
              <p:cNvCxnSpPr/>
              <p:nvPr/>
            </p:nvCxnSpPr>
            <p:spPr>
              <a:xfrm>
                <a:off x="1314450" y="4572000"/>
                <a:ext cx="6096000" cy="0"/>
              </a:xfrm>
              <a:prstGeom prst="line">
                <a:avLst/>
              </a:prstGeom>
              <a:ln w="12700" cmpd="sng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" name="Straight Connector 63"/>
              <p:cNvCxnSpPr/>
              <p:nvPr/>
            </p:nvCxnSpPr>
            <p:spPr>
              <a:xfrm>
                <a:off x="1314450" y="4260850"/>
                <a:ext cx="0" cy="311150"/>
              </a:xfrm>
              <a:prstGeom prst="line">
                <a:avLst/>
              </a:prstGeom>
              <a:ln w="6350" cmpd="sng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5" name="Straight Connector 64"/>
              <p:cNvCxnSpPr/>
              <p:nvPr/>
            </p:nvCxnSpPr>
            <p:spPr>
              <a:xfrm>
                <a:off x="7410450" y="4260850"/>
                <a:ext cx="0" cy="311150"/>
              </a:xfrm>
              <a:prstGeom prst="line">
                <a:avLst/>
              </a:prstGeom>
              <a:ln w="6350" cmpd="sng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66" name="Group 65"/>
          <p:cNvGrpSpPr/>
          <p:nvPr/>
        </p:nvGrpSpPr>
        <p:grpSpPr>
          <a:xfrm>
            <a:off x="1476134" y="5326672"/>
            <a:ext cx="401478" cy="737578"/>
            <a:chOff x="1206666" y="2843822"/>
            <a:chExt cx="401478" cy="737578"/>
          </a:xfrm>
        </p:grpSpPr>
        <p:cxnSp>
          <p:nvCxnSpPr>
            <p:cNvPr id="67" name="Straight Arrow Connector 66"/>
            <p:cNvCxnSpPr/>
            <p:nvPr/>
          </p:nvCxnSpPr>
          <p:spPr>
            <a:xfrm>
              <a:off x="1390650" y="3270250"/>
              <a:ext cx="0" cy="31115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68" name="TextBox 67"/>
            <p:cNvSpPr txBox="1"/>
            <p:nvPr/>
          </p:nvSpPr>
          <p:spPr>
            <a:xfrm>
              <a:off x="1206666" y="2843822"/>
              <a:ext cx="40147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i="1" dirty="0" smtClean="0">
                  <a:solidFill>
                    <a:srgbClr val="FF9933"/>
                  </a:solidFill>
                  <a:latin typeface="Garamond"/>
                  <a:cs typeface="Garamond"/>
                </a:rPr>
                <a:t>X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5709701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E-6 -5.55556E-6 L 0.65417 -5.55556E-6 " pathEditMode="relative" ptsTypes="AA">
                                      <p:cBhvr>
                                        <p:cTn id="33" dur="2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500"/>
                            </p:stCondLst>
                            <p:childTnLst>
                              <p:par>
                                <p:cTn id="35" presetID="9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6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practice</a:t>
            </a:r>
            <a:endParaRPr lang="en-US" dirty="0"/>
          </a:p>
        </p:txBody>
      </p:sp>
      <p:pic>
        <p:nvPicPr>
          <p:cNvPr id="4" name="Picture 3" descr="parcel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4823" y="1665129"/>
            <a:ext cx="3281977" cy="3440271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57200" y="1309529"/>
            <a:ext cx="570865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Franklin Gothic Medium"/>
                <a:cs typeface="Franklin Gothic Medium"/>
              </a:rPr>
              <a:t>A package is to be delivered between noon and 1pm.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57200" y="4796113"/>
            <a:ext cx="570865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Franklin Gothic Medium"/>
                <a:cs typeface="Franklin Gothic Medium"/>
              </a:rPr>
              <a:t>When will it arrive?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57200" y="2884329"/>
            <a:ext cx="469265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Franklin Gothic Medium"/>
                <a:cs typeface="Franklin Gothic Medium"/>
              </a:rPr>
              <a:t>It is now 12.30 and the package is not in yet. </a:t>
            </a:r>
          </a:p>
        </p:txBody>
      </p:sp>
    </p:spTree>
    <p:extLst>
      <p:ext uri="{BB962C8B-B14F-4D97-AF65-F5344CB8AC3E}">
        <p14:creationId xmlns:p14="http://schemas.microsoft.com/office/powerpoint/2010/main" val="12265023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Delivery time</a:t>
            </a:r>
            <a:endParaRPr lang="en-US" dirty="0"/>
          </a:p>
        </p:txBody>
      </p:sp>
      <p:pic>
        <p:nvPicPr>
          <p:cNvPr id="6" name="Picture 5" descr="parcel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4823" y="1665129"/>
            <a:ext cx="3281977" cy="3440271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457200" y="1665129"/>
            <a:ext cx="570865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Franklin Gothic Medium"/>
                <a:cs typeface="Franklin Gothic Medium"/>
              </a:rPr>
              <a:t>A package is to be delivered between noon and 1pm.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57200" y="3818501"/>
            <a:ext cx="570865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Franklin Gothic Medium"/>
                <a:cs typeface="Franklin Gothic Medium"/>
              </a:rPr>
              <a:t>When will it arrive?</a:t>
            </a:r>
          </a:p>
        </p:txBody>
      </p:sp>
    </p:spTree>
    <p:extLst>
      <p:ext uri="{BB962C8B-B14F-4D97-AF65-F5344CB8AC3E}">
        <p14:creationId xmlns:p14="http://schemas.microsoft.com/office/powerpoint/2010/main" val="33309038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practice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457200" y="2030083"/>
            <a:ext cx="822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Franklin Gothic Medium"/>
                <a:cs typeface="Franklin Gothic Medium"/>
              </a:rPr>
              <a:t>Arrival time </a:t>
            </a:r>
            <a:r>
              <a:rPr lang="en-US" sz="2800" i="1" dirty="0" smtClean="0">
                <a:latin typeface="Garamond"/>
                <a:cs typeface="Garamond"/>
              </a:rPr>
              <a:t>X</a:t>
            </a:r>
            <a:r>
              <a:rPr lang="en-US" sz="2800" dirty="0" smtClean="0">
                <a:latin typeface="Franklin Gothic Medium"/>
                <a:cs typeface="Franklin Gothic Medium"/>
              </a:rPr>
              <a:t> is </a:t>
            </a:r>
            <a:r>
              <a:rPr lang="en-US" sz="2800" dirty="0" smtClean="0">
                <a:latin typeface="Garamond"/>
                <a:cs typeface="Garamond"/>
              </a:rPr>
              <a:t>Uniform(0, 60)</a:t>
            </a:r>
            <a:endParaRPr lang="en-US" sz="2800" i="1" dirty="0">
              <a:solidFill>
                <a:srgbClr val="FF9933"/>
              </a:solidFill>
              <a:latin typeface="Garamond"/>
              <a:cs typeface="Garamond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57200" y="1240216"/>
            <a:ext cx="616585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accent1"/>
                </a:solidFill>
                <a:latin typeface="Franklin Gothic Medium"/>
                <a:cs typeface="Franklin Gothic Medium"/>
              </a:rPr>
              <a:t>Probability model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57200" y="2729186"/>
            <a:ext cx="822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Franklin Gothic Medium"/>
                <a:cs typeface="Franklin Gothic Medium"/>
              </a:rPr>
              <a:t>We want the </a:t>
            </a:r>
            <a:r>
              <a:rPr lang="en-US" sz="2800" dirty="0" err="1" smtClean="0">
                <a:latin typeface="Franklin Gothic Medium"/>
                <a:cs typeface="Franklin Gothic Medium"/>
              </a:rPr>
              <a:t>c.d.f</a:t>
            </a:r>
            <a:r>
              <a:rPr lang="en-US" sz="2800" dirty="0" smtClean="0">
                <a:latin typeface="Franklin Gothic Medium"/>
                <a:cs typeface="Franklin Gothic Medium"/>
              </a:rPr>
              <a:t>. of </a:t>
            </a:r>
            <a:r>
              <a:rPr lang="en-US" sz="2800" i="1" dirty="0">
                <a:latin typeface="Garamond"/>
                <a:cs typeface="Garamond"/>
              </a:rPr>
              <a:t>X</a:t>
            </a:r>
            <a:r>
              <a:rPr lang="en-US" sz="2800" dirty="0" smtClean="0">
                <a:latin typeface="Franklin Gothic Medium"/>
                <a:cs typeface="Franklin Gothic Medium"/>
              </a:rPr>
              <a:t> </a:t>
            </a:r>
            <a:r>
              <a:rPr lang="en-US" sz="2800" dirty="0" smtClean="0">
                <a:solidFill>
                  <a:srgbClr val="FF9933"/>
                </a:solidFill>
                <a:latin typeface="Franklin Gothic Medium"/>
                <a:cs typeface="Franklin Gothic Medium"/>
              </a:rPr>
              <a:t>conditioned on </a:t>
            </a:r>
            <a:r>
              <a:rPr lang="en-US" sz="2800" i="1" dirty="0" smtClean="0">
                <a:latin typeface="Garamond"/>
                <a:cs typeface="Garamond"/>
              </a:rPr>
              <a:t>X</a:t>
            </a:r>
            <a:r>
              <a:rPr lang="en-US" sz="2800" dirty="0" smtClean="0">
                <a:latin typeface="Garamond"/>
                <a:cs typeface="Garamond"/>
              </a:rPr>
              <a:t> &gt; 30</a:t>
            </a:r>
            <a:r>
              <a:rPr lang="en-US" sz="2800" dirty="0" smtClean="0">
                <a:latin typeface="Franklin Gothic Medium"/>
                <a:cs typeface="Franklin Gothic Medium"/>
              </a:rPr>
              <a:t>:</a:t>
            </a:r>
            <a:endParaRPr lang="en-US" sz="2800" i="1" dirty="0">
              <a:solidFill>
                <a:srgbClr val="FF9933"/>
              </a:solidFill>
              <a:latin typeface="Garamond"/>
              <a:cs typeface="Garamond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57204" y="3595648"/>
            <a:ext cx="28638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2800" i="1" dirty="0" smtClean="0">
                <a:latin typeface="Garamond"/>
                <a:cs typeface="Garamond"/>
              </a:rPr>
              <a:t>P</a:t>
            </a:r>
            <a:r>
              <a:rPr lang="en-US" sz="2800" dirty="0" smtClean="0">
                <a:latin typeface="Garamond"/>
                <a:cs typeface="Garamond"/>
              </a:rPr>
              <a:t>(</a:t>
            </a:r>
            <a:r>
              <a:rPr lang="en-US" sz="2800" i="1" dirty="0">
                <a:latin typeface="Garamond"/>
                <a:cs typeface="Garamond"/>
              </a:rPr>
              <a:t>X </a:t>
            </a:r>
            <a:r>
              <a:rPr lang="en-US" sz="2800" dirty="0" smtClean="0">
                <a:latin typeface="Garamond"/>
                <a:cs typeface="Garamond"/>
              </a:rPr>
              <a:t>≤ </a:t>
            </a:r>
            <a:r>
              <a:rPr lang="en-US" sz="2800" i="1" dirty="0" smtClean="0">
                <a:latin typeface="Garamond"/>
                <a:cs typeface="Garamond"/>
              </a:rPr>
              <a:t>x </a:t>
            </a:r>
            <a:r>
              <a:rPr lang="en-US" sz="2800" dirty="0" smtClean="0">
                <a:latin typeface="Garamond"/>
                <a:cs typeface="Garamond"/>
              </a:rPr>
              <a:t>| </a:t>
            </a:r>
            <a:r>
              <a:rPr lang="en-US" sz="2800" i="1" dirty="0" smtClean="0">
                <a:latin typeface="Garamond"/>
                <a:cs typeface="Garamond"/>
              </a:rPr>
              <a:t>X</a:t>
            </a:r>
            <a:r>
              <a:rPr lang="en-US" sz="2800" dirty="0" smtClean="0">
                <a:latin typeface="Garamond"/>
                <a:cs typeface="Garamond"/>
              </a:rPr>
              <a:t> &gt; 30)</a:t>
            </a:r>
            <a:endParaRPr lang="en-US" sz="2800" i="1" dirty="0">
              <a:solidFill>
                <a:srgbClr val="FF9933"/>
              </a:solidFill>
              <a:latin typeface="Garamond"/>
              <a:cs typeface="Garamond"/>
            </a:endParaRPr>
          </a:p>
        </p:txBody>
      </p:sp>
      <p:grpSp>
        <p:nvGrpSpPr>
          <p:cNvPr id="27" name="Group 26"/>
          <p:cNvGrpSpPr/>
          <p:nvPr/>
        </p:nvGrpSpPr>
        <p:grpSpPr>
          <a:xfrm>
            <a:off x="3632154" y="3334038"/>
            <a:ext cx="3715205" cy="979686"/>
            <a:chOff x="3632154" y="3334038"/>
            <a:chExt cx="3715205" cy="979686"/>
          </a:xfrm>
        </p:grpSpPr>
        <p:sp>
          <p:nvSpPr>
            <p:cNvPr id="7" name="TextBox 6"/>
            <p:cNvSpPr txBox="1"/>
            <p:nvPr/>
          </p:nvSpPr>
          <p:spPr>
            <a:xfrm>
              <a:off x="3632154" y="3598744"/>
              <a:ext cx="42549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/>
              <a:r>
                <a:rPr lang="en-US" sz="2800" dirty="0" smtClean="0">
                  <a:latin typeface="Garamond"/>
                  <a:cs typeface="Garamond"/>
                </a:rPr>
                <a:t>=</a:t>
              </a:r>
              <a:endParaRPr lang="en-US" sz="2800" i="1" dirty="0">
                <a:solidFill>
                  <a:srgbClr val="FF9933"/>
                </a:solidFill>
                <a:latin typeface="Garamond"/>
                <a:cs typeface="Garamond"/>
              </a:endParaRPr>
            </a:p>
          </p:txBody>
        </p:sp>
        <p:sp>
          <p:nvSpPr>
            <p:cNvPr id="8" name="Rectangle 7"/>
            <p:cNvSpPr/>
            <p:nvPr/>
          </p:nvSpPr>
          <p:spPr>
            <a:xfrm>
              <a:off x="4104970" y="3334038"/>
              <a:ext cx="3242389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en-US" sz="2800" i="1" dirty="0">
                  <a:solidFill>
                    <a:prstClr val="black"/>
                  </a:solidFill>
                  <a:latin typeface="Garamond"/>
                  <a:cs typeface="Garamond"/>
                </a:rPr>
                <a:t>P</a:t>
              </a:r>
              <a:r>
                <a:rPr lang="en-US" sz="2800" dirty="0">
                  <a:solidFill>
                    <a:prstClr val="black"/>
                  </a:solidFill>
                  <a:latin typeface="Garamond"/>
                  <a:cs typeface="Garamond"/>
                </a:rPr>
                <a:t>(</a:t>
              </a:r>
              <a:r>
                <a:rPr lang="en-US" sz="2800" i="1" dirty="0">
                  <a:solidFill>
                    <a:prstClr val="black"/>
                  </a:solidFill>
                  <a:latin typeface="Garamond"/>
                  <a:cs typeface="Garamond"/>
                </a:rPr>
                <a:t>X </a:t>
              </a:r>
              <a:r>
                <a:rPr lang="en-US" sz="2800" dirty="0">
                  <a:solidFill>
                    <a:prstClr val="black"/>
                  </a:solidFill>
                  <a:latin typeface="Garamond"/>
                  <a:cs typeface="Garamond"/>
                </a:rPr>
                <a:t>≤ </a:t>
              </a:r>
              <a:r>
                <a:rPr lang="en-US" sz="2800" i="1" dirty="0">
                  <a:solidFill>
                    <a:prstClr val="black"/>
                  </a:solidFill>
                  <a:latin typeface="Garamond"/>
                  <a:cs typeface="Garamond"/>
                </a:rPr>
                <a:t>x </a:t>
              </a:r>
              <a:r>
                <a:rPr lang="en-US" sz="2800" dirty="0">
                  <a:solidFill>
                    <a:prstClr val="black"/>
                  </a:solidFill>
                  <a:latin typeface="Garamond"/>
                  <a:cs typeface="Garamond"/>
                </a:rPr>
                <a:t>and </a:t>
              </a:r>
              <a:r>
                <a:rPr lang="en-US" sz="2800" i="1" dirty="0">
                  <a:solidFill>
                    <a:prstClr val="black"/>
                  </a:solidFill>
                  <a:latin typeface="Garamond"/>
                  <a:cs typeface="Garamond"/>
                </a:rPr>
                <a:t>X</a:t>
              </a:r>
              <a:r>
                <a:rPr lang="en-US" sz="2800" dirty="0">
                  <a:solidFill>
                    <a:prstClr val="black"/>
                  </a:solidFill>
                  <a:latin typeface="Garamond"/>
                  <a:cs typeface="Garamond"/>
                </a:rPr>
                <a:t> &gt; 30)</a:t>
              </a:r>
              <a:endParaRPr lang="en-US" sz="2800" i="1" dirty="0">
                <a:solidFill>
                  <a:srgbClr val="FF9933"/>
                </a:solidFill>
                <a:latin typeface="Garamond"/>
                <a:cs typeface="Garamond"/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4816170" y="3790504"/>
              <a:ext cx="1690206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en-US" sz="2800" i="1" dirty="0">
                  <a:solidFill>
                    <a:prstClr val="black"/>
                  </a:solidFill>
                  <a:latin typeface="Garamond"/>
                  <a:cs typeface="Garamond"/>
                </a:rPr>
                <a:t>P</a:t>
              </a:r>
              <a:r>
                <a:rPr lang="en-US" sz="2800" dirty="0" smtClean="0">
                  <a:solidFill>
                    <a:prstClr val="black"/>
                  </a:solidFill>
                  <a:latin typeface="Garamond"/>
                  <a:cs typeface="Garamond"/>
                </a:rPr>
                <a:t>(</a:t>
              </a:r>
              <a:r>
                <a:rPr lang="en-US" sz="2800" i="1" dirty="0" smtClean="0">
                  <a:solidFill>
                    <a:prstClr val="black"/>
                  </a:solidFill>
                  <a:latin typeface="Garamond"/>
                  <a:cs typeface="Garamond"/>
                </a:rPr>
                <a:t>X</a:t>
              </a:r>
              <a:r>
                <a:rPr lang="en-US" sz="2800" dirty="0" smtClean="0">
                  <a:solidFill>
                    <a:prstClr val="black"/>
                  </a:solidFill>
                  <a:latin typeface="Garamond"/>
                  <a:cs typeface="Garamond"/>
                </a:rPr>
                <a:t> </a:t>
              </a:r>
              <a:r>
                <a:rPr lang="en-US" sz="2800" dirty="0">
                  <a:solidFill>
                    <a:prstClr val="black"/>
                  </a:solidFill>
                  <a:latin typeface="Garamond"/>
                  <a:cs typeface="Garamond"/>
                </a:rPr>
                <a:t>&gt; 30)</a:t>
              </a:r>
              <a:endParaRPr lang="en-US" sz="2800" i="1" dirty="0">
                <a:solidFill>
                  <a:srgbClr val="FF9933"/>
                </a:solidFill>
                <a:latin typeface="Garamond"/>
                <a:cs typeface="Garamond"/>
              </a:endParaRPr>
            </a:p>
          </p:txBody>
        </p:sp>
        <p:cxnSp>
          <p:nvCxnSpPr>
            <p:cNvPr id="11" name="Straight Connector 10"/>
            <p:cNvCxnSpPr/>
            <p:nvPr/>
          </p:nvCxnSpPr>
          <p:spPr>
            <a:xfrm>
              <a:off x="4171950" y="3876308"/>
              <a:ext cx="2984500" cy="0"/>
            </a:xfrm>
            <a:prstGeom prst="line">
              <a:avLst/>
            </a:prstGeom>
            <a:ln w="9525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8" name="Group 27"/>
          <p:cNvGrpSpPr/>
          <p:nvPr/>
        </p:nvGrpSpPr>
        <p:grpSpPr>
          <a:xfrm>
            <a:off x="3632154" y="4389924"/>
            <a:ext cx="2761418" cy="992386"/>
            <a:chOff x="3632154" y="4389924"/>
            <a:chExt cx="2761418" cy="992386"/>
          </a:xfrm>
        </p:grpSpPr>
        <p:sp>
          <p:nvSpPr>
            <p:cNvPr id="13" name="TextBox 12"/>
            <p:cNvSpPr txBox="1"/>
            <p:nvPr/>
          </p:nvSpPr>
          <p:spPr>
            <a:xfrm>
              <a:off x="3632154" y="4654630"/>
              <a:ext cx="42549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/>
              <a:r>
                <a:rPr lang="en-US" sz="2800" dirty="0" smtClean="0">
                  <a:latin typeface="Garamond"/>
                  <a:cs typeface="Garamond"/>
                </a:rPr>
                <a:t>=</a:t>
              </a:r>
              <a:endParaRPr lang="en-US" sz="2800" i="1" dirty="0">
                <a:solidFill>
                  <a:srgbClr val="FF9933"/>
                </a:solidFill>
                <a:latin typeface="Garamond"/>
                <a:cs typeface="Garamond"/>
              </a:endParaRPr>
            </a:p>
          </p:txBody>
        </p:sp>
        <p:sp>
          <p:nvSpPr>
            <p:cNvPr id="14" name="Rectangle 13"/>
            <p:cNvSpPr/>
            <p:nvPr/>
          </p:nvSpPr>
          <p:spPr>
            <a:xfrm>
              <a:off x="4104970" y="4389924"/>
              <a:ext cx="2288602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en-US" sz="2800" i="1" dirty="0">
                  <a:solidFill>
                    <a:prstClr val="black"/>
                  </a:solidFill>
                  <a:latin typeface="Garamond"/>
                  <a:cs typeface="Garamond"/>
                </a:rPr>
                <a:t>P</a:t>
              </a:r>
              <a:r>
                <a:rPr lang="en-US" sz="2800" dirty="0" smtClean="0">
                  <a:solidFill>
                    <a:prstClr val="black"/>
                  </a:solidFill>
                  <a:latin typeface="Garamond"/>
                  <a:cs typeface="Garamond"/>
                </a:rPr>
                <a:t>(30 &lt; </a:t>
              </a:r>
              <a:r>
                <a:rPr lang="en-US" sz="2800" i="1" dirty="0" smtClean="0">
                  <a:solidFill>
                    <a:prstClr val="black"/>
                  </a:solidFill>
                  <a:latin typeface="Garamond"/>
                  <a:cs typeface="Garamond"/>
                </a:rPr>
                <a:t>X </a:t>
              </a:r>
              <a:r>
                <a:rPr lang="en-US" sz="2800" dirty="0">
                  <a:solidFill>
                    <a:prstClr val="black"/>
                  </a:solidFill>
                  <a:latin typeface="Garamond"/>
                  <a:cs typeface="Garamond"/>
                </a:rPr>
                <a:t>≤ </a:t>
              </a:r>
              <a:r>
                <a:rPr lang="en-US" sz="2800" i="1" dirty="0" smtClean="0">
                  <a:solidFill>
                    <a:prstClr val="black"/>
                  </a:solidFill>
                  <a:latin typeface="Garamond"/>
                  <a:cs typeface="Garamond"/>
                </a:rPr>
                <a:t>x</a:t>
              </a:r>
              <a:r>
                <a:rPr lang="en-US" sz="2800" dirty="0" smtClean="0">
                  <a:solidFill>
                    <a:prstClr val="black"/>
                  </a:solidFill>
                  <a:latin typeface="Garamond"/>
                  <a:cs typeface="Garamond"/>
                </a:rPr>
                <a:t>)</a:t>
              </a:r>
              <a:endParaRPr lang="en-US" sz="2800" i="1" dirty="0">
                <a:solidFill>
                  <a:srgbClr val="FF9933"/>
                </a:solidFill>
                <a:latin typeface="Garamond"/>
                <a:cs typeface="Garamond"/>
              </a:endParaRPr>
            </a:p>
          </p:txBody>
        </p:sp>
        <p:sp>
          <p:nvSpPr>
            <p:cNvPr id="15" name="Rectangle 14"/>
            <p:cNvSpPr/>
            <p:nvPr/>
          </p:nvSpPr>
          <p:spPr>
            <a:xfrm>
              <a:off x="4390720" y="4859090"/>
              <a:ext cx="1690206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en-US" sz="2800" i="1" dirty="0">
                  <a:solidFill>
                    <a:prstClr val="black"/>
                  </a:solidFill>
                  <a:latin typeface="Garamond"/>
                  <a:cs typeface="Garamond"/>
                </a:rPr>
                <a:t>P</a:t>
              </a:r>
              <a:r>
                <a:rPr lang="en-US" sz="2800" dirty="0" smtClean="0">
                  <a:solidFill>
                    <a:prstClr val="black"/>
                  </a:solidFill>
                  <a:latin typeface="Garamond"/>
                  <a:cs typeface="Garamond"/>
                </a:rPr>
                <a:t>(</a:t>
              </a:r>
              <a:r>
                <a:rPr lang="en-US" sz="2800" i="1" dirty="0" smtClean="0">
                  <a:solidFill>
                    <a:prstClr val="black"/>
                  </a:solidFill>
                  <a:latin typeface="Garamond"/>
                  <a:cs typeface="Garamond"/>
                </a:rPr>
                <a:t>X</a:t>
              </a:r>
              <a:r>
                <a:rPr lang="en-US" sz="2800" dirty="0" smtClean="0">
                  <a:solidFill>
                    <a:prstClr val="black"/>
                  </a:solidFill>
                  <a:latin typeface="Garamond"/>
                  <a:cs typeface="Garamond"/>
                </a:rPr>
                <a:t> </a:t>
              </a:r>
              <a:r>
                <a:rPr lang="en-US" sz="2800" dirty="0">
                  <a:solidFill>
                    <a:prstClr val="black"/>
                  </a:solidFill>
                  <a:latin typeface="Garamond"/>
                  <a:cs typeface="Garamond"/>
                </a:rPr>
                <a:t>&gt; 30)</a:t>
              </a:r>
              <a:endParaRPr lang="en-US" sz="2800" i="1" dirty="0">
                <a:solidFill>
                  <a:srgbClr val="FF9933"/>
                </a:solidFill>
                <a:latin typeface="Garamond"/>
                <a:cs typeface="Garamond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>
              <a:off x="4171950" y="4932194"/>
              <a:ext cx="2076450" cy="0"/>
            </a:xfrm>
            <a:prstGeom prst="line">
              <a:avLst/>
            </a:prstGeom>
            <a:ln w="9525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0" name="Group 29"/>
          <p:cNvGrpSpPr/>
          <p:nvPr/>
        </p:nvGrpSpPr>
        <p:grpSpPr>
          <a:xfrm>
            <a:off x="5991202" y="5682020"/>
            <a:ext cx="2187847" cy="548620"/>
            <a:chOff x="5991202" y="5682020"/>
            <a:chExt cx="2187847" cy="548620"/>
          </a:xfrm>
        </p:grpSpPr>
        <p:sp>
          <p:nvSpPr>
            <p:cNvPr id="19" name="Rectangle 18"/>
            <p:cNvSpPr/>
            <p:nvPr/>
          </p:nvSpPr>
          <p:spPr>
            <a:xfrm>
              <a:off x="6328348" y="5682020"/>
              <a:ext cx="1850701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en-US" sz="2800" dirty="0" smtClean="0">
                  <a:solidFill>
                    <a:prstClr val="black"/>
                  </a:solidFill>
                  <a:latin typeface="Garamond"/>
                  <a:cs typeface="Garamond"/>
                </a:rPr>
                <a:t>(</a:t>
              </a:r>
              <a:r>
                <a:rPr lang="en-US" sz="2800" i="1" dirty="0" smtClean="0">
                  <a:solidFill>
                    <a:prstClr val="black"/>
                  </a:solidFill>
                  <a:latin typeface="Garamond"/>
                  <a:cs typeface="Garamond"/>
                </a:rPr>
                <a:t>x</a:t>
              </a:r>
              <a:r>
                <a:rPr lang="en-US" sz="2800" dirty="0" smtClean="0">
                  <a:solidFill>
                    <a:prstClr val="black"/>
                  </a:solidFill>
                  <a:latin typeface="Garamond"/>
                  <a:cs typeface="Garamond"/>
                </a:rPr>
                <a:t> – 30)/30</a:t>
              </a:r>
              <a:endParaRPr lang="en-US" sz="2800" i="1" dirty="0">
                <a:solidFill>
                  <a:srgbClr val="FF9933"/>
                </a:solidFill>
                <a:latin typeface="Garamond"/>
                <a:cs typeface="Garamond"/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5991202" y="5707420"/>
              <a:ext cx="42549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/>
              <a:r>
                <a:rPr lang="en-US" sz="2800" dirty="0" smtClean="0">
                  <a:latin typeface="Garamond"/>
                  <a:cs typeface="Garamond"/>
                </a:rPr>
                <a:t>=</a:t>
              </a:r>
              <a:endParaRPr lang="en-US" sz="2800" i="1" dirty="0">
                <a:solidFill>
                  <a:srgbClr val="FF9933"/>
                </a:solidFill>
                <a:latin typeface="Garamond"/>
                <a:cs typeface="Garamond"/>
              </a:endParaRPr>
            </a:p>
          </p:txBody>
        </p:sp>
      </p:grpSp>
      <p:grpSp>
        <p:nvGrpSpPr>
          <p:cNvPr id="29" name="Group 28"/>
          <p:cNvGrpSpPr/>
          <p:nvPr/>
        </p:nvGrpSpPr>
        <p:grpSpPr>
          <a:xfrm>
            <a:off x="3632154" y="5436970"/>
            <a:ext cx="2346925" cy="1032976"/>
            <a:chOff x="3632154" y="5436970"/>
            <a:chExt cx="2346925" cy="1032976"/>
          </a:xfrm>
        </p:grpSpPr>
        <p:sp>
          <p:nvSpPr>
            <p:cNvPr id="18" name="TextBox 17"/>
            <p:cNvSpPr txBox="1"/>
            <p:nvPr/>
          </p:nvSpPr>
          <p:spPr>
            <a:xfrm>
              <a:off x="3632154" y="5702380"/>
              <a:ext cx="42549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/>
              <a:r>
                <a:rPr lang="en-US" sz="2800" dirty="0" smtClean="0">
                  <a:latin typeface="Garamond"/>
                  <a:cs typeface="Garamond"/>
                </a:rPr>
                <a:t>=</a:t>
              </a:r>
              <a:endParaRPr lang="en-US" sz="2800" i="1" dirty="0">
                <a:solidFill>
                  <a:srgbClr val="FF9933"/>
                </a:solidFill>
                <a:latin typeface="Garamond"/>
                <a:cs typeface="Garamond"/>
              </a:endParaRPr>
            </a:p>
          </p:txBody>
        </p:sp>
        <p:sp>
          <p:nvSpPr>
            <p:cNvPr id="20" name="Rectangle 19"/>
            <p:cNvSpPr/>
            <p:nvPr/>
          </p:nvSpPr>
          <p:spPr>
            <a:xfrm>
              <a:off x="4670220" y="5946726"/>
              <a:ext cx="766119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en-US" sz="2800" dirty="0" smtClean="0">
                  <a:solidFill>
                    <a:prstClr val="black"/>
                  </a:solidFill>
                  <a:latin typeface="Garamond"/>
                  <a:cs typeface="Garamond"/>
                </a:rPr>
                <a:t>1/2</a:t>
              </a:r>
              <a:endParaRPr lang="en-US" sz="2800" i="1" dirty="0">
                <a:solidFill>
                  <a:srgbClr val="FF9933"/>
                </a:solidFill>
                <a:latin typeface="Garamond"/>
                <a:cs typeface="Garamond"/>
              </a:endParaRPr>
            </a:p>
          </p:txBody>
        </p:sp>
        <p:cxnSp>
          <p:nvCxnSpPr>
            <p:cNvPr id="21" name="Straight Connector 20"/>
            <p:cNvCxnSpPr/>
            <p:nvPr/>
          </p:nvCxnSpPr>
          <p:spPr>
            <a:xfrm>
              <a:off x="4179178" y="6000780"/>
              <a:ext cx="1700922" cy="0"/>
            </a:xfrm>
            <a:prstGeom prst="line">
              <a:avLst/>
            </a:prstGeom>
            <a:ln w="9525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Rectangle 25"/>
            <p:cNvSpPr/>
            <p:nvPr/>
          </p:nvSpPr>
          <p:spPr>
            <a:xfrm>
              <a:off x="4128378" y="5436970"/>
              <a:ext cx="1850701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en-US" sz="2800" dirty="0" smtClean="0">
                  <a:solidFill>
                    <a:prstClr val="black"/>
                  </a:solidFill>
                  <a:latin typeface="Garamond"/>
                  <a:cs typeface="Garamond"/>
                </a:rPr>
                <a:t>(</a:t>
              </a:r>
              <a:r>
                <a:rPr lang="en-US" sz="2800" i="1" dirty="0" smtClean="0">
                  <a:solidFill>
                    <a:prstClr val="black"/>
                  </a:solidFill>
                  <a:latin typeface="Garamond"/>
                  <a:cs typeface="Garamond"/>
                </a:rPr>
                <a:t>x</a:t>
              </a:r>
              <a:r>
                <a:rPr lang="en-US" sz="2800" dirty="0" smtClean="0">
                  <a:solidFill>
                    <a:prstClr val="black"/>
                  </a:solidFill>
                  <a:latin typeface="Garamond"/>
                  <a:cs typeface="Garamond"/>
                </a:rPr>
                <a:t> – 30)/60</a:t>
              </a:r>
              <a:endParaRPr lang="en-US" sz="2800" i="1" dirty="0">
                <a:solidFill>
                  <a:srgbClr val="FF9933"/>
                </a:solidFill>
                <a:latin typeface="Garamond"/>
                <a:cs typeface="Garamond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0195250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6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practice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949200" y="2160548"/>
            <a:ext cx="28481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i="1" dirty="0" smtClean="0">
                <a:latin typeface="Garamond"/>
                <a:cs typeface="Garamond"/>
              </a:rPr>
              <a:t>G</a:t>
            </a:r>
            <a:r>
              <a:rPr lang="en-US" sz="2800" dirty="0" smtClean="0">
                <a:latin typeface="Garamond"/>
                <a:cs typeface="Garamond"/>
              </a:rPr>
              <a:t>(</a:t>
            </a:r>
            <a:r>
              <a:rPr lang="en-US" sz="2800" i="1" dirty="0" smtClean="0">
                <a:latin typeface="Garamond"/>
                <a:cs typeface="Garamond"/>
              </a:rPr>
              <a:t>x</a:t>
            </a:r>
            <a:r>
              <a:rPr lang="en-US" sz="2800" dirty="0" smtClean="0">
                <a:latin typeface="Garamond"/>
                <a:cs typeface="Garamond"/>
              </a:rPr>
              <a:t>) = </a:t>
            </a:r>
            <a:r>
              <a:rPr lang="en-US" sz="2800" dirty="0">
                <a:solidFill>
                  <a:prstClr val="black"/>
                </a:solidFill>
                <a:latin typeface="Garamond"/>
                <a:cs typeface="Garamond"/>
              </a:rPr>
              <a:t>(</a:t>
            </a:r>
            <a:r>
              <a:rPr lang="en-US" sz="2800" i="1" dirty="0">
                <a:solidFill>
                  <a:prstClr val="black"/>
                </a:solidFill>
                <a:latin typeface="Garamond"/>
                <a:cs typeface="Garamond"/>
              </a:rPr>
              <a:t>x</a:t>
            </a:r>
            <a:r>
              <a:rPr lang="en-US" sz="2800" dirty="0">
                <a:solidFill>
                  <a:prstClr val="black"/>
                </a:solidFill>
                <a:latin typeface="Garamond"/>
                <a:cs typeface="Garamond"/>
              </a:rPr>
              <a:t> – 30)/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30</a:t>
            </a:r>
            <a:endParaRPr lang="en-US" sz="2800" i="1" dirty="0">
              <a:solidFill>
                <a:srgbClr val="FF9933"/>
              </a:solidFill>
              <a:latin typeface="Garamond"/>
              <a:cs typeface="Garamond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57200" y="1344886"/>
            <a:ext cx="822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Franklin Gothic Medium"/>
                <a:cs typeface="Franklin Gothic Medium"/>
              </a:rPr>
              <a:t>The </a:t>
            </a:r>
            <a:r>
              <a:rPr lang="en-US" sz="2800" dirty="0" err="1" smtClean="0">
                <a:latin typeface="Franklin Gothic Medium"/>
                <a:cs typeface="Franklin Gothic Medium"/>
              </a:rPr>
              <a:t>c.d.f</a:t>
            </a:r>
            <a:r>
              <a:rPr lang="en-US" sz="2800" dirty="0" smtClean="0">
                <a:latin typeface="Franklin Gothic Medium"/>
                <a:cs typeface="Franklin Gothic Medium"/>
              </a:rPr>
              <a:t>. of </a:t>
            </a:r>
            <a:r>
              <a:rPr lang="en-US" sz="2800" i="1" dirty="0">
                <a:latin typeface="Garamond"/>
                <a:cs typeface="Garamond"/>
              </a:rPr>
              <a:t>X</a:t>
            </a:r>
            <a:r>
              <a:rPr lang="en-US" sz="2800" dirty="0" smtClean="0">
                <a:latin typeface="Franklin Gothic Medium"/>
                <a:cs typeface="Franklin Gothic Medium"/>
              </a:rPr>
              <a:t> </a:t>
            </a:r>
            <a:r>
              <a:rPr lang="en-US" sz="2800" dirty="0" smtClean="0">
                <a:solidFill>
                  <a:srgbClr val="FF9933"/>
                </a:solidFill>
                <a:latin typeface="Franklin Gothic Medium"/>
                <a:cs typeface="Franklin Gothic Medium"/>
              </a:rPr>
              <a:t>conditioned on </a:t>
            </a:r>
            <a:r>
              <a:rPr lang="en-US" sz="2800" i="1" dirty="0" smtClean="0">
                <a:latin typeface="Garamond"/>
                <a:cs typeface="Garamond"/>
              </a:rPr>
              <a:t>X</a:t>
            </a:r>
            <a:r>
              <a:rPr lang="en-US" sz="2800" dirty="0" smtClean="0">
                <a:latin typeface="Garamond"/>
                <a:cs typeface="Garamond"/>
              </a:rPr>
              <a:t> &gt; 30</a:t>
            </a:r>
            <a:r>
              <a:rPr lang="en-US" sz="2800" dirty="0" smtClean="0">
                <a:latin typeface="Franklin Gothic Medium"/>
                <a:cs typeface="Franklin Gothic Medium"/>
              </a:rPr>
              <a:t> is</a:t>
            </a:r>
            <a:endParaRPr lang="en-US" sz="2800" i="1" dirty="0">
              <a:solidFill>
                <a:srgbClr val="FF9933"/>
              </a:solidFill>
              <a:latin typeface="Garamond"/>
              <a:cs typeface="Garamond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457200" y="3064422"/>
            <a:ext cx="822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Franklin Gothic Medium"/>
                <a:cs typeface="Franklin Gothic Medium"/>
              </a:rPr>
              <a:t>The </a:t>
            </a:r>
            <a:r>
              <a:rPr lang="en-US" sz="2800" dirty="0" err="1">
                <a:latin typeface="Franklin Gothic Medium"/>
                <a:cs typeface="Franklin Gothic Medium"/>
              </a:rPr>
              <a:t>p</a:t>
            </a:r>
            <a:r>
              <a:rPr lang="en-US" sz="2800" dirty="0" err="1" smtClean="0">
                <a:latin typeface="Franklin Gothic Medium"/>
                <a:cs typeface="Franklin Gothic Medium"/>
              </a:rPr>
              <a:t>.d.f</a:t>
            </a:r>
            <a:r>
              <a:rPr lang="en-US" sz="2800" dirty="0" smtClean="0">
                <a:latin typeface="Franklin Gothic Medium"/>
                <a:cs typeface="Franklin Gothic Medium"/>
              </a:rPr>
              <a:t>. of </a:t>
            </a:r>
            <a:r>
              <a:rPr lang="en-US" sz="2800" i="1" dirty="0">
                <a:latin typeface="Garamond"/>
                <a:cs typeface="Garamond"/>
              </a:rPr>
              <a:t>X</a:t>
            </a:r>
            <a:r>
              <a:rPr lang="en-US" sz="2800" dirty="0" smtClean="0">
                <a:latin typeface="Franklin Gothic Medium"/>
                <a:cs typeface="Franklin Gothic Medium"/>
              </a:rPr>
              <a:t> </a:t>
            </a:r>
            <a:r>
              <a:rPr lang="en-US" sz="2800" dirty="0" smtClean="0">
                <a:solidFill>
                  <a:srgbClr val="FF9933"/>
                </a:solidFill>
                <a:latin typeface="Franklin Gothic Medium"/>
                <a:cs typeface="Franklin Gothic Medium"/>
              </a:rPr>
              <a:t>conditioned on </a:t>
            </a:r>
            <a:r>
              <a:rPr lang="en-US" sz="2800" i="1" dirty="0" smtClean="0">
                <a:latin typeface="Garamond"/>
                <a:cs typeface="Garamond"/>
              </a:rPr>
              <a:t>X</a:t>
            </a:r>
            <a:r>
              <a:rPr lang="en-US" sz="2800" dirty="0" smtClean="0">
                <a:latin typeface="Garamond"/>
                <a:cs typeface="Garamond"/>
              </a:rPr>
              <a:t> &gt; 30</a:t>
            </a:r>
            <a:r>
              <a:rPr lang="en-US" sz="2800" dirty="0" smtClean="0">
                <a:latin typeface="Franklin Gothic Medium"/>
                <a:cs typeface="Franklin Gothic Medium"/>
              </a:rPr>
              <a:t> is</a:t>
            </a:r>
            <a:endParaRPr lang="en-US" sz="2800" i="1" dirty="0">
              <a:solidFill>
                <a:srgbClr val="FF9933"/>
              </a:solidFill>
              <a:latin typeface="Garamond"/>
              <a:cs typeface="Garamond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870348" y="2158842"/>
            <a:ext cx="237820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Franklin Gothic Medium"/>
                <a:cs typeface="Franklin Gothic Medium"/>
              </a:rPr>
              <a:t>for </a:t>
            </a:r>
            <a:r>
              <a:rPr lang="en-US" sz="2800" i="1" dirty="0" smtClean="0">
                <a:latin typeface="Garamond"/>
                <a:cs typeface="Garamond"/>
              </a:rPr>
              <a:t>x</a:t>
            </a:r>
            <a:r>
              <a:rPr lang="en-US" sz="2800" dirty="0" smtClean="0">
                <a:latin typeface="Franklin Gothic Medium"/>
                <a:cs typeface="Franklin Gothic Medium"/>
              </a:rPr>
              <a:t> in </a:t>
            </a:r>
            <a:r>
              <a:rPr lang="en-US" sz="2800" dirty="0" smtClean="0">
                <a:latin typeface="Garamond"/>
                <a:cs typeface="Garamond"/>
              </a:rPr>
              <a:t>[30, 60)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949200" y="3834469"/>
            <a:ext cx="35529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i="1" dirty="0" smtClean="0">
                <a:latin typeface="Garamond"/>
                <a:cs typeface="Garamond"/>
              </a:rPr>
              <a:t>g</a:t>
            </a:r>
            <a:r>
              <a:rPr lang="en-US" sz="2800" dirty="0" smtClean="0">
                <a:latin typeface="Garamond"/>
                <a:cs typeface="Garamond"/>
              </a:rPr>
              <a:t>(</a:t>
            </a:r>
            <a:r>
              <a:rPr lang="en-US" sz="2800" i="1" dirty="0" smtClean="0">
                <a:latin typeface="Garamond"/>
                <a:cs typeface="Garamond"/>
              </a:rPr>
              <a:t>x</a:t>
            </a:r>
            <a:r>
              <a:rPr lang="en-US" sz="2800" dirty="0" smtClean="0">
                <a:latin typeface="Garamond"/>
                <a:cs typeface="Garamond"/>
              </a:rPr>
              <a:t>) = </a:t>
            </a:r>
            <a:r>
              <a:rPr lang="en-US" sz="2800" i="1" dirty="0" err="1" smtClean="0">
                <a:latin typeface="Garamond"/>
                <a:cs typeface="Garamond"/>
              </a:rPr>
              <a:t>d</a:t>
            </a:r>
            <a:r>
              <a:rPr lang="en-US" sz="2800" i="1" dirty="0" err="1">
                <a:latin typeface="Garamond"/>
                <a:cs typeface="Garamond"/>
              </a:rPr>
              <a:t>G</a:t>
            </a:r>
            <a:r>
              <a:rPr lang="en-US" sz="2800" dirty="0" smtClean="0">
                <a:latin typeface="Garamond"/>
                <a:cs typeface="Garamond"/>
              </a:rPr>
              <a:t>(</a:t>
            </a:r>
            <a:r>
              <a:rPr lang="en-US" sz="2800" i="1" dirty="0" smtClean="0">
                <a:latin typeface="Garamond"/>
                <a:cs typeface="Garamond"/>
              </a:rPr>
              <a:t>x</a:t>
            </a:r>
            <a:r>
              <a:rPr lang="en-US" sz="2800" dirty="0" smtClean="0">
                <a:latin typeface="Garamond"/>
                <a:cs typeface="Garamond"/>
              </a:rPr>
              <a:t>)/</a:t>
            </a:r>
            <a:r>
              <a:rPr lang="en-US" sz="2800" i="1" dirty="0" smtClean="0">
                <a:latin typeface="Garamond"/>
                <a:cs typeface="Garamond"/>
              </a:rPr>
              <a:t>dx</a:t>
            </a:r>
            <a:r>
              <a:rPr lang="en-US" sz="2800" dirty="0" smtClean="0">
                <a:latin typeface="Garamond"/>
                <a:cs typeface="Garamond"/>
              </a:rPr>
              <a:t> = 1/30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4870348" y="3834469"/>
            <a:ext cx="237820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Franklin Gothic Medium"/>
                <a:cs typeface="Franklin Gothic Medium"/>
              </a:rPr>
              <a:t>for </a:t>
            </a:r>
            <a:r>
              <a:rPr lang="en-US" sz="2800" i="1" dirty="0" smtClean="0">
                <a:latin typeface="Garamond"/>
                <a:cs typeface="Garamond"/>
              </a:rPr>
              <a:t>x</a:t>
            </a:r>
            <a:r>
              <a:rPr lang="en-US" sz="2800" dirty="0" smtClean="0">
                <a:latin typeface="Franklin Gothic Medium"/>
                <a:cs typeface="Franklin Gothic Medium"/>
              </a:rPr>
              <a:t> in </a:t>
            </a:r>
            <a:r>
              <a:rPr lang="en-US" sz="2800" dirty="0" smtClean="0">
                <a:latin typeface="Garamond"/>
                <a:cs typeface="Garamond"/>
              </a:rPr>
              <a:t>[30, 60)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457200" y="4659474"/>
            <a:ext cx="822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Franklin Gothic Medium"/>
                <a:cs typeface="Franklin Gothic Medium"/>
              </a:rPr>
              <a:t>and </a:t>
            </a:r>
            <a:r>
              <a:rPr lang="en-US" sz="2800" dirty="0">
                <a:latin typeface="Garamond"/>
                <a:cs typeface="Garamond"/>
              </a:rPr>
              <a:t>0</a:t>
            </a:r>
            <a:r>
              <a:rPr lang="en-US" sz="2800" dirty="0" smtClean="0">
                <a:latin typeface="Franklin Gothic Medium"/>
                <a:cs typeface="Franklin Gothic Medium"/>
              </a:rPr>
              <a:t> outside. </a:t>
            </a:r>
            <a:endParaRPr lang="en-US" sz="2800" i="1" dirty="0">
              <a:solidFill>
                <a:srgbClr val="FF9933"/>
              </a:solidFill>
              <a:latin typeface="Garamond"/>
              <a:cs typeface="Garamond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457200" y="5478624"/>
            <a:ext cx="822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Franklin Gothic Medium"/>
                <a:cs typeface="Franklin Gothic Medium"/>
              </a:rPr>
              <a:t>So </a:t>
            </a:r>
            <a:r>
              <a:rPr lang="en-US" sz="2800" i="1" dirty="0" smtClean="0">
                <a:latin typeface="Garamond"/>
                <a:cs typeface="Garamond"/>
              </a:rPr>
              <a:t>X</a:t>
            </a:r>
            <a:r>
              <a:rPr lang="en-US" sz="2800" dirty="0" smtClean="0">
                <a:latin typeface="Franklin Gothic Medium"/>
                <a:cs typeface="Franklin Gothic Medium"/>
              </a:rPr>
              <a:t> conditioned on</a:t>
            </a:r>
            <a:r>
              <a:rPr lang="en-US" sz="2800" dirty="0" smtClean="0">
                <a:latin typeface="Garamond"/>
                <a:cs typeface="Garamond"/>
              </a:rPr>
              <a:t> </a:t>
            </a:r>
            <a:r>
              <a:rPr lang="en-US" sz="2800" i="1" dirty="0" smtClean="0">
                <a:latin typeface="Garamond"/>
                <a:cs typeface="Garamond"/>
              </a:rPr>
              <a:t>X</a:t>
            </a:r>
            <a:r>
              <a:rPr lang="en-US" sz="2800" dirty="0" smtClean="0">
                <a:latin typeface="Garamond"/>
                <a:cs typeface="Garamond"/>
              </a:rPr>
              <a:t> &gt; 30</a:t>
            </a:r>
            <a:r>
              <a:rPr lang="en-US" sz="2800" dirty="0" smtClean="0">
                <a:latin typeface="Franklin Gothic Medium"/>
                <a:cs typeface="Franklin Gothic Medium"/>
              </a:rPr>
              <a:t> is </a:t>
            </a:r>
            <a:r>
              <a:rPr lang="en-US" sz="2800" dirty="0" smtClean="0">
                <a:latin typeface="Garamond"/>
                <a:cs typeface="Garamond"/>
              </a:rPr>
              <a:t>Uniform(30, 60)</a:t>
            </a:r>
            <a:r>
              <a:rPr lang="en-US" sz="2800" dirty="0" smtClean="0">
                <a:latin typeface="Franklin Gothic Medium"/>
                <a:cs typeface="Franklin Gothic Medium"/>
              </a:rPr>
              <a:t>.</a:t>
            </a:r>
            <a:endParaRPr lang="en-US" sz="2800" i="1" dirty="0">
              <a:solidFill>
                <a:srgbClr val="FF9933"/>
              </a:solidFill>
              <a:latin typeface="Garamond"/>
              <a:cs typeface="Garamond"/>
            </a:endParaRPr>
          </a:p>
        </p:txBody>
      </p:sp>
    </p:spTree>
    <p:extLst>
      <p:ext uri="{BB962C8B-B14F-4D97-AF65-F5344CB8AC3E}">
        <p14:creationId xmlns:p14="http://schemas.microsoft.com/office/powerpoint/2010/main" val="20410372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24" grpId="0"/>
      <p:bldP spid="32" grpId="0"/>
      <p:bldP spid="33" grpId="0"/>
      <p:bldP spid="34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Thinking clip art#1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57800" y="2942016"/>
            <a:ext cx="2686050" cy="26860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Waiting for a friend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457200" y="1709579"/>
            <a:ext cx="8229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Franklin Gothic Medium"/>
                <a:cs typeface="Franklin Gothic Medium"/>
              </a:rPr>
              <a:t>Your friend said she’ll show up between 7 and 8 </a:t>
            </a:r>
            <a:br>
              <a:rPr lang="en-US" sz="2800" dirty="0" smtClean="0">
                <a:latin typeface="Franklin Gothic Medium"/>
                <a:cs typeface="Franklin Gothic Medium"/>
              </a:rPr>
            </a:br>
            <a:r>
              <a:rPr lang="en-US" sz="2800" dirty="0" smtClean="0">
                <a:latin typeface="Franklin Gothic Medium"/>
                <a:cs typeface="Franklin Gothic Medium"/>
              </a:rPr>
              <a:t>but probably around 7.30.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57200" y="3328829"/>
            <a:ext cx="44513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Franklin Gothic Medium"/>
                <a:cs typeface="Franklin Gothic Medium"/>
              </a:rPr>
              <a:t>It is now 7.30.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57200" y="4375509"/>
            <a:ext cx="44513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Franklin Gothic Medium"/>
                <a:cs typeface="Franklin Gothic Medium"/>
              </a:rPr>
              <a:t>What is the probability you have to wait past 7.45?</a:t>
            </a:r>
          </a:p>
        </p:txBody>
      </p:sp>
    </p:spTree>
    <p:extLst>
      <p:ext uri="{BB962C8B-B14F-4D97-AF65-F5344CB8AC3E}">
        <p14:creationId xmlns:p14="http://schemas.microsoft.com/office/powerpoint/2010/main" val="37954116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Waiting for a friend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457200" y="2030083"/>
            <a:ext cx="822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Franklin Gothic Medium"/>
                <a:cs typeface="Franklin Gothic Medium"/>
              </a:rPr>
              <a:t>Let’s assume arrival time </a:t>
            </a:r>
            <a:r>
              <a:rPr lang="en-US" sz="2800" i="1" dirty="0" smtClean="0">
                <a:latin typeface="Garamond"/>
                <a:cs typeface="Garamond"/>
              </a:rPr>
              <a:t>X</a:t>
            </a:r>
            <a:r>
              <a:rPr lang="en-US" sz="2800" dirty="0" smtClean="0">
                <a:latin typeface="Franklin Gothic Medium"/>
                <a:cs typeface="Franklin Gothic Medium"/>
              </a:rPr>
              <a:t> has following </a:t>
            </a:r>
            <a:r>
              <a:rPr lang="en-US" sz="2800" dirty="0" err="1" smtClean="0">
                <a:latin typeface="Franklin Gothic Medium"/>
                <a:cs typeface="Franklin Gothic Medium"/>
              </a:rPr>
              <a:t>p.d.f</a:t>
            </a:r>
            <a:r>
              <a:rPr lang="en-US" sz="2800" dirty="0" smtClean="0">
                <a:latin typeface="Franklin Gothic Medium"/>
                <a:cs typeface="Franklin Gothic Medium"/>
              </a:rPr>
              <a:t>.:</a:t>
            </a:r>
            <a:endParaRPr lang="en-US" sz="2800" i="1" dirty="0">
              <a:solidFill>
                <a:srgbClr val="FF9933"/>
              </a:solidFill>
              <a:latin typeface="Garamond"/>
              <a:cs typeface="Garamond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57200" y="1240216"/>
            <a:ext cx="616585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accent1"/>
                </a:solidFill>
                <a:latin typeface="Franklin Gothic Medium"/>
                <a:cs typeface="Franklin Gothic Medium"/>
              </a:rPr>
              <a:t>Probability model</a:t>
            </a:r>
          </a:p>
        </p:txBody>
      </p:sp>
      <p:grpSp>
        <p:nvGrpSpPr>
          <p:cNvPr id="49" name="Group 48"/>
          <p:cNvGrpSpPr/>
          <p:nvPr/>
        </p:nvGrpSpPr>
        <p:grpSpPr>
          <a:xfrm>
            <a:off x="2167499" y="2910473"/>
            <a:ext cx="2372751" cy="338554"/>
            <a:chOff x="2167499" y="2910473"/>
            <a:chExt cx="2372751" cy="338554"/>
          </a:xfrm>
        </p:grpSpPr>
        <p:sp>
          <p:nvSpPr>
            <p:cNvPr id="21" name="TextBox 20"/>
            <p:cNvSpPr txBox="1"/>
            <p:nvPr/>
          </p:nvSpPr>
          <p:spPr>
            <a:xfrm>
              <a:off x="2167499" y="2910473"/>
              <a:ext cx="57579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>
                  <a:latin typeface="Garamond"/>
                  <a:cs typeface="Garamond"/>
                </a:rPr>
                <a:t>1/30</a:t>
              </a:r>
            </a:p>
          </p:txBody>
        </p:sp>
        <p:cxnSp>
          <p:nvCxnSpPr>
            <p:cNvPr id="28" name="Straight Connector 27"/>
            <p:cNvCxnSpPr/>
            <p:nvPr/>
          </p:nvCxnSpPr>
          <p:spPr>
            <a:xfrm>
              <a:off x="2743298" y="3079750"/>
              <a:ext cx="1796952" cy="0"/>
            </a:xfrm>
            <a:prstGeom prst="line">
              <a:avLst/>
            </a:prstGeom>
            <a:ln w="9525" cmpd="sng">
              <a:solidFill>
                <a:schemeClr val="bg1">
                  <a:lumMod val="75000"/>
                </a:schemeClr>
              </a:solidFill>
              <a:prstDash val="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8" name="Group 47"/>
          <p:cNvGrpSpPr/>
          <p:nvPr/>
        </p:nvGrpSpPr>
        <p:grpSpPr>
          <a:xfrm>
            <a:off x="2451931" y="2482561"/>
            <a:ext cx="4232720" cy="2199393"/>
            <a:chOff x="2451931" y="2482561"/>
            <a:chExt cx="4232720" cy="2199393"/>
          </a:xfrm>
        </p:grpSpPr>
        <p:cxnSp>
          <p:nvCxnSpPr>
            <p:cNvPr id="8" name="Straight Connector 7"/>
            <p:cNvCxnSpPr/>
            <p:nvPr/>
          </p:nvCxnSpPr>
          <p:spPr>
            <a:xfrm>
              <a:off x="2711450" y="4387850"/>
              <a:ext cx="3644900" cy="0"/>
            </a:xfrm>
            <a:prstGeom prst="line">
              <a:avLst/>
            </a:prstGeom>
            <a:ln w="9525" cmpd="sng">
              <a:solidFill>
                <a:schemeClr val="bg1">
                  <a:lumMod val="75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V="1">
              <a:off x="3232150" y="3079750"/>
              <a:ext cx="1308100" cy="1308100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2857500" y="4387850"/>
              <a:ext cx="374650" cy="0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flipH="1" flipV="1">
              <a:off x="4540250" y="3079750"/>
              <a:ext cx="1308100" cy="1308100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>
              <a:off x="5848350" y="4387850"/>
              <a:ext cx="342900" cy="0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flipV="1">
              <a:off x="2711450" y="2882901"/>
              <a:ext cx="0" cy="1504949"/>
            </a:xfrm>
            <a:prstGeom prst="line">
              <a:avLst/>
            </a:prstGeom>
            <a:ln w="9525" cmpd="sng">
              <a:solidFill>
                <a:schemeClr val="bg1">
                  <a:lumMod val="75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TextBox 21"/>
            <p:cNvSpPr txBox="1"/>
            <p:nvPr/>
          </p:nvSpPr>
          <p:spPr>
            <a:xfrm>
              <a:off x="3098194" y="4343400"/>
              <a:ext cx="280846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>
                  <a:latin typeface="Garamond"/>
                  <a:cs typeface="Garamond"/>
                </a:rPr>
                <a:t>0</a:t>
              </a: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5664362" y="4334877"/>
              <a:ext cx="377026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>
                  <a:latin typeface="Garamond"/>
                  <a:cs typeface="Garamond"/>
                </a:rPr>
                <a:t>6</a:t>
              </a:r>
              <a:r>
                <a:rPr lang="en-US" sz="1600" dirty="0" smtClean="0">
                  <a:latin typeface="Garamond"/>
                  <a:cs typeface="Garamond"/>
                </a:rPr>
                <a:t>0</a:t>
              </a: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4351737" y="4343400"/>
              <a:ext cx="377026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>
                  <a:latin typeface="Garamond"/>
                  <a:cs typeface="Garamond"/>
                </a:rPr>
                <a:t>30</a:t>
              </a: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6311900" y="4129444"/>
              <a:ext cx="372751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i="1" dirty="0" smtClean="0">
                  <a:latin typeface="Garamond"/>
                  <a:cs typeface="Garamond"/>
                </a:rPr>
                <a:t>x</a:t>
              </a: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2451931" y="2482561"/>
              <a:ext cx="56983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i="1" dirty="0" smtClean="0">
                  <a:latin typeface="Garamond"/>
                  <a:cs typeface="Garamond"/>
                </a:rPr>
                <a:t>f</a:t>
              </a:r>
              <a:r>
                <a:rPr lang="en-US" sz="2000" dirty="0" smtClean="0">
                  <a:latin typeface="Garamond"/>
                  <a:cs typeface="Garamond"/>
                </a:rPr>
                <a:t>(</a:t>
              </a:r>
              <a:r>
                <a:rPr lang="en-US" sz="2000" i="1" dirty="0" smtClean="0">
                  <a:latin typeface="Garamond"/>
                  <a:cs typeface="Garamond"/>
                </a:rPr>
                <a:t>x</a:t>
              </a:r>
              <a:r>
                <a:rPr lang="en-US" sz="2000" dirty="0" smtClean="0">
                  <a:latin typeface="Garamond"/>
                  <a:cs typeface="Garamond"/>
                </a:rPr>
                <a:t>)</a:t>
              </a:r>
            </a:p>
          </p:txBody>
        </p:sp>
      </p:grpSp>
      <p:sp>
        <p:nvSpPr>
          <p:cNvPr id="33" name="TextBox 32"/>
          <p:cNvSpPr txBox="1"/>
          <p:nvPr/>
        </p:nvSpPr>
        <p:spPr>
          <a:xfrm>
            <a:off x="457200" y="4773283"/>
            <a:ext cx="3505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Franklin Gothic Medium"/>
                <a:cs typeface="Franklin Gothic Medium"/>
              </a:rPr>
              <a:t>We want to calculate</a:t>
            </a:r>
            <a:endParaRPr lang="en-US" sz="2800" i="1" dirty="0">
              <a:solidFill>
                <a:srgbClr val="FF9933"/>
              </a:solidFill>
              <a:latin typeface="Garamond"/>
              <a:cs typeface="Garamond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1550912" y="5538962"/>
            <a:ext cx="309456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2800" i="1" dirty="0" smtClean="0">
                <a:latin typeface="Garamond"/>
                <a:cs typeface="Garamond"/>
              </a:rPr>
              <a:t>P</a:t>
            </a:r>
            <a:r>
              <a:rPr lang="en-US" sz="2800" dirty="0" smtClean="0">
                <a:latin typeface="Garamond"/>
                <a:cs typeface="Garamond"/>
              </a:rPr>
              <a:t>(</a:t>
            </a:r>
            <a:r>
              <a:rPr lang="en-US" sz="2800" i="1" dirty="0" smtClean="0">
                <a:latin typeface="Garamond"/>
                <a:cs typeface="Garamond"/>
              </a:rPr>
              <a:t>X </a:t>
            </a:r>
            <a:r>
              <a:rPr lang="en-US" sz="2800" dirty="0" smtClean="0">
                <a:latin typeface="Garamond"/>
                <a:cs typeface="Garamond"/>
              </a:rPr>
              <a:t>&gt; 45</a:t>
            </a:r>
            <a:r>
              <a:rPr lang="en-US" sz="2800" i="1" dirty="0" smtClean="0">
                <a:latin typeface="Garamond"/>
                <a:cs typeface="Garamond"/>
              </a:rPr>
              <a:t> </a:t>
            </a:r>
            <a:r>
              <a:rPr lang="en-US" sz="2800" dirty="0" smtClean="0">
                <a:latin typeface="Garamond"/>
                <a:cs typeface="Garamond"/>
              </a:rPr>
              <a:t>| </a:t>
            </a:r>
            <a:r>
              <a:rPr lang="en-US" sz="2800" i="1" dirty="0" smtClean="0">
                <a:latin typeface="Garamond"/>
                <a:cs typeface="Garamond"/>
              </a:rPr>
              <a:t>X</a:t>
            </a:r>
            <a:r>
              <a:rPr lang="en-US" sz="2800" dirty="0" smtClean="0">
                <a:latin typeface="Garamond"/>
                <a:cs typeface="Garamond"/>
              </a:rPr>
              <a:t> &gt; 30)</a:t>
            </a:r>
            <a:endParaRPr lang="en-US" sz="2800" i="1" dirty="0">
              <a:solidFill>
                <a:srgbClr val="FF9933"/>
              </a:solidFill>
              <a:latin typeface="Garamond"/>
              <a:cs typeface="Garamond"/>
            </a:endParaRPr>
          </a:p>
        </p:txBody>
      </p:sp>
      <p:grpSp>
        <p:nvGrpSpPr>
          <p:cNvPr id="40" name="Group 39"/>
          <p:cNvGrpSpPr/>
          <p:nvPr/>
        </p:nvGrpSpPr>
        <p:grpSpPr>
          <a:xfrm>
            <a:off x="4502150" y="5296503"/>
            <a:ext cx="2137622" cy="1011436"/>
            <a:chOff x="4267629" y="5398870"/>
            <a:chExt cx="2137622" cy="1011436"/>
          </a:xfrm>
        </p:grpSpPr>
        <p:sp>
          <p:nvSpPr>
            <p:cNvPr id="41" name="TextBox 40"/>
            <p:cNvSpPr txBox="1"/>
            <p:nvPr/>
          </p:nvSpPr>
          <p:spPr>
            <a:xfrm>
              <a:off x="4267629" y="5663576"/>
              <a:ext cx="42549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/>
              <a:r>
                <a:rPr lang="en-US" sz="2800" dirty="0" smtClean="0">
                  <a:latin typeface="Garamond"/>
                  <a:cs typeface="Garamond"/>
                </a:rPr>
                <a:t>=</a:t>
              </a:r>
              <a:endParaRPr lang="en-US" sz="2800" i="1" dirty="0">
                <a:solidFill>
                  <a:srgbClr val="FF9933"/>
                </a:solidFill>
                <a:latin typeface="Garamond"/>
                <a:cs typeface="Garamond"/>
              </a:endParaRPr>
            </a:p>
          </p:txBody>
        </p:sp>
        <p:sp>
          <p:nvSpPr>
            <p:cNvPr id="42" name="Rectangle 41"/>
            <p:cNvSpPr/>
            <p:nvPr/>
          </p:nvSpPr>
          <p:spPr>
            <a:xfrm>
              <a:off x="4715045" y="5398870"/>
              <a:ext cx="1690206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en-US" sz="2800" i="1" dirty="0">
                  <a:solidFill>
                    <a:prstClr val="black"/>
                  </a:solidFill>
                  <a:latin typeface="Garamond"/>
                  <a:cs typeface="Garamond"/>
                </a:rPr>
                <a:t>P</a:t>
              </a:r>
              <a:r>
                <a:rPr lang="en-US" sz="2800" dirty="0" smtClean="0">
                  <a:solidFill>
                    <a:prstClr val="black"/>
                  </a:solidFill>
                  <a:latin typeface="Garamond"/>
                  <a:cs typeface="Garamond"/>
                </a:rPr>
                <a:t>(</a:t>
              </a:r>
              <a:r>
                <a:rPr lang="en-US" sz="2800" i="1" dirty="0" smtClean="0">
                  <a:solidFill>
                    <a:prstClr val="black"/>
                  </a:solidFill>
                  <a:latin typeface="Garamond"/>
                  <a:cs typeface="Garamond"/>
                </a:rPr>
                <a:t>X </a:t>
              </a:r>
              <a:r>
                <a:rPr lang="en-US" sz="2800" dirty="0" smtClean="0">
                  <a:solidFill>
                    <a:prstClr val="black"/>
                  </a:solidFill>
                  <a:latin typeface="Garamond"/>
                  <a:cs typeface="Garamond"/>
                </a:rPr>
                <a:t>&gt; 45)</a:t>
              </a:r>
              <a:endParaRPr lang="en-US" sz="2800" i="1" dirty="0">
                <a:solidFill>
                  <a:srgbClr val="FF9933"/>
                </a:solidFill>
                <a:latin typeface="Garamond"/>
                <a:cs typeface="Garamond"/>
              </a:endParaRPr>
            </a:p>
          </p:txBody>
        </p:sp>
        <p:sp>
          <p:nvSpPr>
            <p:cNvPr id="43" name="Rectangle 42"/>
            <p:cNvSpPr/>
            <p:nvPr/>
          </p:nvSpPr>
          <p:spPr>
            <a:xfrm>
              <a:off x="4711576" y="5887086"/>
              <a:ext cx="1690206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en-US" sz="2800" i="1" dirty="0">
                  <a:solidFill>
                    <a:prstClr val="black"/>
                  </a:solidFill>
                  <a:latin typeface="Garamond"/>
                  <a:cs typeface="Garamond"/>
                </a:rPr>
                <a:t>P</a:t>
              </a:r>
              <a:r>
                <a:rPr lang="en-US" sz="2800" dirty="0" smtClean="0">
                  <a:solidFill>
                    <a:prstClr val="black"/>
                  </a:solidFill>
                  <a:latin typeface="Garamond"/>
                  <a:cs typeface="Garamond"/>
                </a:rPr>
                <a:t>(</a:t>
              </a:r>
              <a:r>
                <a:rPr lang="en-US" sz="2800" i="1" dirty="0" smtClean="0">
                  <a:solidFill>
                    <a:prstClr val="black"/>
                  </a:solidFill>
                  <a:latin typeface="Garamond"/>
                  <a:cs typeface="Garamond"/>
                </a:rPr>
                <a:t>X</a:t>
              </a:r>
              <a:r>
                <a:rPr lang="en-US" sz="2800" dirty="0" smtClean="0">
                  <a:solidFill>
                    <a:prstClr val="black"/>
                  </a:solidFill>
                  <a:latin typeface="Garamond"/>
                  <a:cs typeface="Garamond"/>
                </a:rPr>
                <a:t> </a:t>
              </a:r>
              <a:r>
                <a:rPr lang="en-US" sz="2800" dirty="0">
                  <a:solidFill>
                    <a:prstClr val="black"/>
                  </a:solidFill>
                  <a:latin typeface="Garamond"/>
                  <a:cs typeface="Garamond"/>
                </a:rPr>
                <a:t>&gt; 30)</a:t>
              </a:r>
              <a:endParaRPr lang="en-US" sz="2800" i="1" dirty="0">
                <a:solidFill>
                  <a:srgbClr val="FF9933"/>
                </a:solidFill>
                <a:latin typeface="Garamond"/>
                <a:cs typeface="Garamond"/>
              </a:endParaRPr>
            </a:p>
          </p:txBody>
        </p:sp>
        <p:cxnSp>
          <p:nvCxnSpPr>
            <p:cNvPr id="44" name="Straight Connector 43"/>
            <p:cNvCxnSpPr/>
            <p:nvPr/>
          </p:nvCxnSpPr>
          <p:spPr>
            <a:xfrm>
              <a:off x="4775675" y="5947490"/>
              <a:ext cx="1504904" cy="0"/>
            </a:xfrm>
            <a:prstGeom prst="line">
              <a:avLst/>
            </a:prstGeom>
            <a:ln w="9525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4414762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3" grpId="0"/>
      <p:bldP spid="38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ight Triangle 4"/>
          <p:cNvSpPr/>
          <p:nvPr/>
        </p:nvSpPr>
        <p:spPr>
          <a:xfrm>
            <a:off x="4774581" y="1856143"/>
            <a:ext cx="1308100" cy="1308100"/>
          </a:xfrm>
          <a:prstGeom prst="rtTriangl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ight Triangle 42"/>
          <p:cNvSpPr/>
          <p:nvPr/>
        </p:nvSpPr>
        <p:spPr>
          <a:xfrm>
            <a:off x="5390692" y="2487322"/>
            <a:ext cx="673019" cy="673019"/>
          </a:xfrm>
          <a:prstGeom prst="rtTriangle">
            <a:avLst/>
          </a:prstGeom>
          <a:solidFill>
            <a:schemeClr val="bg1">
              <a:lumMod val="50000"/>
            </a:schemeClr>
          </a:solidFill>
          <a:ln>
            <a:noFill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Waiting for a friend</a:t>
            </a:r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2945781" y="3164243"/>
            <a:ext cx="3644900" cy="0"/>
          </a:xfrm>
          <a:prstGeom prst="line">
            <a:avLst/>
          </a:prstGeom>
          <a:ln w="9525" cmpd="sng"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3466481" y="1856143"/>
            <a:ext cx="1308100" cy="130810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H="1">
            <a:off x="3091831" y="3164243"/>
            <a:ext cx="374650" cy="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082681" y="3164243"/>
            <a:ext cx="342900" cy="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flipV="1">
            <a:off x="2945781" y="1659294"/>
            <a:ext cx="0" cy="1504949"/>
          </a:xfrm>
          <a:prstGeom prst="line">
            <a:avLst/>
          </a:prstGeom>
          <a:ln w="9525" cmpd="sng"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2341912" y="1686866"/>
            <a:ext cx="57579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Garamond"/>
                <a:cs typeface="Garamond"/>
              </a:rPr>
              <a:t>1/30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3332525" y="3119793"/>
            <a:ext cx="28084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Garamond"/>
                <a:cs typeface="Garamond"/>
              </a:rPr>
              <a:t>0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5898693" y="3111270"/>
            <a:ext cx="37702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Garamond"/>
                <a:cs typeface="Garamond"/>
              </a:rPr>
              <a:t>6</a:t>
            </a:r>
            <a:r>
              <a:rPr lang="en-US" sz="1600" dirty="0" smtClean="0">
                <a:latin typeface="Garamond"/>
                <a:cs typeface="Garamond"/>
              </a:rPr>
              <a:t>0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4586068" y="3119793"/>
            <a:ext cx="37702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Garamond"/>
                <a:cs typeface="Garamond"/>
              </a:rPr>
              <a:t>30</a:t>
            </a:r>
          </a:p>
        </p:txBody>
      </p:sp>
      <p:cxnSp>
        <p:nvCxnSpPr>
          <p:cNvPr id="28" name="Straight Connector 27"/>
          <p:cNvCxnSpPr/>
          <p:nvPr/>
        </p:nvCxnSpPr>
        <p:spPr>
          <a:xfrm>
            <a:off x="2977629" y="1856143"/>
            <a:ext cx="1796952" cy="0"/>
          </a:xfrm>
          <a:prstGeom prst="line">
            <a:avLst/>
          </a:prstGeom>
          <a:ln w="9525" cmpd="sng">
            <a:solidFill>
              <a:schemeClr val="bg1">
                <a:lumMod val="75000"/>
              </a:schemeClr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6546231" y="2905837"/>
            <a:ext cx="37275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 smtClean="0">
                <a:latin typeface="Garamond"/>
                <a:cs typeface="Garamond"/>
              </a:rPr>
              <a:t>x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2686262" y="1258954"/>
            <a:ext cx="56983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 smtClean="0">
                <a:latin typeface="Garamond"/>
                <a:cs typeface="Garamond"/>
              </a:rPr>
              <a:t>f</a:t>
            </a:r>
            <a:r>
              <a:rPr lang="en-US" sz="2000" dirty="0" smtClean="0">
                <a:latin typeface="Garamond"/>
                <a:cs typeface="Garamond"/>
              </a:rPr>
              <a:t>(</a:t>
            </a:r>
            <a:r>
              <a:rPr lang="en-US" sz="2000" i="1" dirty="0" smtClean="0">
                <a:latin typeface="Garamond"/>
                <a:cs typeface="Garamond"/>
              </a:rPr>
              <a:t>x</a:t>
            </a:r>
            <a:r>
              <a:rPr lang="en-US" sz="2000" dirty="0" smtClean="0">
                <a:latin typeface="Garamond"/>
                <a:cs typeface="Garamond"/>
              </a:rPr>
              <a:t>)</a:t>
            </a:r>
          </a:p>
        </p:txBody>
      </p:sp>
      <p:grpSp>
        <p:nvGrpSpPr>
          <p:cNvPr id="9" name="Group 8"/>
          <p:cNvGrpSpPr/>
          <p:nvPr/>
        </p:nvGrpSpPr>
        <p:grpSpPr>
          <a:xfrm>
            <a:off x="457200" y="3783538"/>
            <a:ext cx="3356679" cy="536139"/>
            <a:chOff x="457200" y="3783538"/>
            <a:chExt cx="3356679" cy="536139"/>
          </a:xfrm>
        </p:grpSpPr>
        <p:sp>
          <p:nvSpPr>
            <p:cNvPr id="29" name="Rectangle 28"/>
            <p:cNvSpPr/>
            <p:nvPr/>
          </p:nvSpPr>
          <p:spPr>
            <a:xfrm>
              <a:off x="457200" y="3796457"/>
              <a:ext cx="3356679" cy="52322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2800" i="1" dirty="0">
                  <a:solidFill>
                    <a:prstClr val="black"/>
                  </a:solidFill>
                  <a:latin typeface="Garamond"/>
                  <a:cs typeface="Garamond"/>
                </a:rPr>
                <a:t>P</a:t>
              </a:r>
              <a:r>
                <a:rPr lang="en-US" sz="2800" dirty="0" smtClean="0">
                  <a:solidFill>
                    <a:prstClr val="black"/>
                  </a:solidFill>
                  <a:latin typeface="Garamond"/>
                  <a:cs typeface="Garamond"/>
                </a:rPr>
                <a:t>(</a:t>
              </a:r>
              <a:r>
                <a:rPr lang="en-US" sz="2800" i="1" dirty="0" smtClean="0">
                  <a:solidFill>
                    <a:prstClr val="black"/>
                  </a:solidFill>
                  <a:latin typeface="Garamond"/>
                  <a:cs typeface="Garamond"/>
                </a:rPr>
                <a:t>X</a:t>
              </a:r>
              <a:r>
                <a:rPr lang="en-US" sz="2800" dirty="0" smtClean="0">
                  <a:solidFill>
                    <a:prstClr val="black"/>
                  </a:solidFill>
                  <a:latin typeface="Garamond"/>
                  <a:cs typeface="Garamond"/>
                </a:rPr>
                <a:t> </a:t>
              </a:r>
              <a:r>
                <a:rPr lang="en-US" sz="2800" dirty="0">
                  <a:solidFill>
                    <a:prstClr val="black"/>
                  </a:solidFill>
                  <a:latin typeface="Garamond"/>
                  <a:cs typeface="Garamond"/>
                </a:rPr>
                <a:t>&gt; 30</a:t>
              </a:r>
              <a:r>
                <a:rPr lang="en-US" sz="2800" dirty="0" smtClean="0">
                  <a:solidFill>
                    <a:prstClr val="black"/>
                  </a:solidFill>
                  <a:latin typeface="Garamond"/>
                  <a:cs typeface="Garamond"/>
                </a:rPr>
                <a:t>) = ∫</a:t>
              </a:r>
              <a:r>
                <a:rPr lang="en-US" sz="2800" baseline="-25000" dirty="0" smtClean="0">
                  <a:latin typeface="Garamond"/>
                  <a:cs typeface="Garamond"/>
                </a:rPr>
                <a:t>30</a:t>
              </a:r>
              <a:r>
                <a:rPr lang="en-US" sz="2800" i="1" dirty="0" smtClean="0">
                  <a:latin typeface="Garamond"/>
                  <a:cs typeface="Garamond"/>
                </a:rPr>
                <a:t> </a:t>
              </a:r>
              <a:r>
                <a:rPr lang="en-US" sz="2800" i="1" dirty="0">
                  <a:latin typeface="Garamond"/>
                  <a:cs typeface="Garamond"/>
                </a:rPr>
                <a:t>f</a:t>
              </a:r>
              <a:r>
                <a:rPr lang="en-US" sz="2800" dirty="0">
                  <a:latin typeface="Garamond"/>
                  <a:cs typeface="Garamond"/>
                </a:rPr>
                <a:t>(</a:t>
              </a:r>
              <a:r>
                <a:rPr lang="en-US" sz="2800" i="1" dirty="0">
                  <a:latin typeface="Garamond"/>
                  <a:cs typeface="Garamond"/>
                </a:rPr>
                <a:t>x</a:t>
              </a:r>
              <a:r>
                <a:rPr lang="en-US" sz="2800" dirty="0">
                  <a:latin typeface="Garamond"/>
                  <a:cs typeface="Garamond"/>
                </a:rPr>
                <a:t>)</a:t>
              </a:r>
              <a:r>
                <a:rPr lang="en-US" sz="2800" i="1" dirty="0" smtClean="0">
                  <a:latin typeface="Garamond"/>
                  <a:cs typeface="Garamond"/>
                </a:rPr>
                <a:t>dx</a:t>
              </a:r>
              <a:endParaRPr lang="en-US" sz="2800" dirty="0">
                <a:latin typeface="Garamond"/>
                <a:cs typeface="Garamond"/>
              </a:endParaRPr>
            </a:p>
          </p:txBody>
        </p:sp>
        <p:sp>
          <p:nvSpPr>
            <p:cNvPr id="6" name="Rectangle 5"/>
            <p:cNvSpPr/>
            <p:nvPr/>
          </p:nvSpPr>
          <p:spPr>
            <a:xfrm>
              <a:off x="2391576" y="3783538"/>
              <a:ext cx="415498" cy="37959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800" baseline="30000" dirty="0" smtClean="0">
                  <a:solidFill>
                    <a:prstClr val="black"/>
                  </a:solidFill>
                  <a:latin typeface="Garamond"/>
                  <a:cs typeface="Garamond"/>
                </a:rPr>
                <a:t>60</a:t>
              </a:r>
              <a:endParaRPr lang="en-US" baseline="30000" dirty="0"/>
            </a:p>
          </p:txBody>
        </p:sp>
      </p:grpSp>
      <p:sp>
        <p:nvSpPr>
          <p:cNvPr id="30" name="Rectangle 29"/>
          <p:cNvSpPr/>
          <p:nvPr/>
        </p:nvSpPr>
        <p:spPr>
          <a:xfrm>
            <a:off x="3679371" y="3783538"/>
            <a:ext cx="109521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= 1/2</a:t>
            </a:r>
            <a:endParaRPr lang="en-US" sz="2800" i="1" dirty="0">
              <a:solidFill>
                <a:srgbClr val="FF9933"/>
              </a:solidFill>
              <a:latin typeface="Garamond"/>
              <a:cs typeface="Garamond"/>
            </a:endParaRPr>
          </a:p>
        </p:txBody>
      </p:sp>
      <p:cxnSp>
        <p:nvCxnSpPr>
          <p:cNvPr id="13" name="Straight Connector 12"/>
          <p:cNvCxnSpPr/>
          <p:nvPr/>
        </p:nvCxnSpPr>
        <p:spPr>
          <a:xfrm flipH="1" flipV="1">
            <a:off x="4774581" y="1856143"/>
            <a:ext cx="1308100" cy="130810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457200" y="5651496"/>
            <a:ext cx="822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2800" dirty="0" smtClean="0">
                <a:latin typeface="Franklin Gothic Medium"/>
                <a:cs typeface="Franklin Gothic Medium"/>
              </a:rPr>
              <a:t>so </a:t>
            </a:r>
            <a:r>
              <a:rPr lang="en-US" sz="2800" i="1" dirty="0">
                <a:latin typeface="Garamond"/>
                <a:cs typeface="Garamond"/>
              </a:rPr>
              <a:t>P</a:t>
            </a:r>
            <a:r>
              <a:rPr lang="en-US" sz="2800" dirty="0">
                <a:latin typeface="Garamond"/>
                <a:cs typeface="Garamond"/>
              </a:rPr>
              <a:t>(</a:t>
            </a:r>
            <a:r>
              <a:rPr lang="en-US" sz="2800" i="1" dirty="0">
                <a:latin typeface="Garamond"/>
                <a:cs typeface="Garamond"/>
              </a:rPr>
              <a:t>X </a:t>
            </a:r>
            <a:r>
              <a:rPr lang="en-US" sz="2800" dirty="0">
                <a:latin typeface="Garamond"/>
                <a:cs typeface="Garamond"/>
              </a:rPr>
              <a:t>&gt; 45</a:t>
            </a:r>
            <a:r>
              <a:rPr lang="en-US" sz="2800" i="1" dirty="0">
                <a:latin typeface="Garamond"/>
                <a:cs typeface="Garamond"/>
              </a:rPr>
              <a:t> </a:t>
            </a:r>
            <a:r>
              <a:rPr lang="en-US" sz="2800" dirty="0">
                <a:latin typeface="Garamond"/>
                <a:cs typeface="Garamond"/>
              </a:rPr>
              <a:t>| </a:t>
            </a:r>
            <a:r>
              <a:rPr lang="en-US" sz="2800" i="1" dirty="0">
                <a:latin typeface="Garamond"/>
                <a:cs typeface="Garamond"/>
              </a:rPr>
              <a:t>X</a:t>
            </a:r>
            <a:r>
              <a:rPr lang="en-US" sz="2800" dirty="0">
                <a:latin typeface="Garamond"/>
                <a:cs typeface="Garamond"/>
              </a:rPr>
              <a:t> &gt; 30</a:t>
            </a:r>
            <a:r>
              <a:rPr lang="en-US" sz="2800" dirty="0" smtClean="0">
                <a:latin typeface="Garamond"/>
                <a:cs typeface="Garamond"/>
              </a:rPr>
              <a:t>)</a:t>
            </a:r>
            <a:r>
              <a:rPr lang="en-US" sz="2800" i="1" dirty="0" smtClean="0">
                <a:latin typeface="Garamond"/>
                <a:cs typeface="Garamond"/>
              </a:rPr>
              <a:t> </a:t>
            </a:r>
            <a:r>
              <a:rPr lang="en-US" sz="2800" dirty="0" smtClean="0">
                <a:latin typeface="Garamond"/>
                <a:cs typeface="Garamond"/>
              </a:rPr>
              <a:t>= (1/8)/(1/2) = 1/4.</a:t>
            </a:r>
            <a:r>
              <a:rPr lang="en-US" sz="2800" i="1" dirty="0" smtClean="0">
                <a:latin typeface="Garamond"/>
                <a:cs typeface="Garamond"/>
              </a:rPr>
              <a:t> </a:t>
            </a:r>
            <a:r>
              <a:rPr lang="en-US" sz="2800" dirty="0" smtClean="0">
                <a:latin typeface="Franklin Gothic Medium"/>
                <a:cs typeface="Franklin Gothic Medium"/>
              </a:rPr>
              <a:t> </a:t>
            </a:r>
            <a:endParaRPr lang="en-US" sz="2800" i="1" dirty="0">
              <a:solidFill>
                <a:srgbClr val="FF9933"/>
              </a:solidFill>
              <a:latin typeface="Garamond"/>
              <a:cs typeface="Garamond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5221229" y="3113443"/>
            <a:ext cx="37702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Garamond"/>
                <a:cs typeface="Garamond"/>
              </a:rPr>
              <a:t>45</a:t>
            </a:r>
          </a:p>
        </p:txBody>
      </p:sp>
      <p:grpSp>
        <p:nvGrpSpPr>
          <p:cNvPr id="11" name="Group 10"/>
          <p:cNvGrpSpPr/>
          <p:nvPr/>
        </p:nvGrpSpPr>
        <p:grpSpPr>
          <a:xfrm>
            <a:off x="457200" y="4699296"/>
            <a:ext cx="3356679" cy="536139"/>
            <a:chOff x="457200" y="4673896"/>
            <a:chExt cx="3356679" cy="536139"/>
          </a:xfrm>
        </p:grpSpPr>
        <p:sp>
          <p:nvSpPr>
            <p:cNvPr id="51" name="Rectangle 50"/>
            <p:cNvSpPr/>
            <p:nvPr/>
          </p:nvSpPr>
          <p:spPr>
            <a:xfrm>
              <a:off x="457200" y="4686815"/>
              <a:ext cx="3356679" cy="52322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2800" i="1" dirty="0">
                  <a:solidFill>
                    <a:prstClr val="black"/>
                  </a:solidFill>
                  <a:latin typeface="Garamond"/>
                  <a:cs typeface="Garamond"/>
                </a:rPr>
                <a:t>P</a:t>
              </a:r>
              <a:r>
                <a:rPr lang="en-US" sz="2800" dirty="0" smtClean="0">
                  <a:solidFill>
                    <a:prstClr val="black"/>
                  </a:solidFill>
                  <a:latin typeface="Garamond"/>
                  <a:cs typeface="Garamond"/>
                </a:rPr>
                <a:t>(</a:t>
              </a:r>
              <a:r>
                <a:rPr lang="en-US" sz="2800" i="1" dirty="0" smtClean="0">
                  <a:solidFill>
                    <a:prstClr val="black"/>
                  </a:solidFill>
                  <a:latin typeface="Garamond"/>
                  <a:cs typeface="Garamond"/>
                </a:rPr>
                <a:t>X</a:t>
              </a:r>
              <a:r>
                <a:rPr lang="en-US" sz="2800" dirty="0" smtClean="0">
                  <a:solidFill>
                    <a:prstClr val="black"/>
                  </a:solidFill>
                  <a:latin typeface="Garamond"/>
                  <a:cs typeface="Garamond"/>
                </a:rPr>
                <a:t> </a:t>
              </a:r>
              <a:r>
                <a:rPr lang="en-US" sz="2800" dirty="0">
                  <a:solidFill>
                    <a:prstClr val="black"/>
                  </a:solidFill>
                  <a:latin typeface="Garamond"/>
                  <a:cs typeface="Garamond"/>
                </a:rPr>
                <a:t>&gt; </a:t>
              </a:r>
              <a:r>
                <a:rPr lang="en-US" sz="2800" dirty="0" smtClean="0">
                  <a:solidFill>
                    <a:prstClr val="black"/>
                  </a:solidFill>
                  <a:latin typeface="Garamond"/>
                  <a:cs typeface="Garamond"/>
                </a:rPr>
                <a:t>45) = ∫</a:t>
              </a:r>
              <a:r>
                <a:rPr lang="en-US" sz="2800" baseline="-25000" dirty="0" smtClean="0">
                  <a:latin typeface="Garamond"/>
                  <a:cs typeface="Garamond"/>
                </a:rPr>
                <a:t>45</a:t>
              </a:r>
              <a:r>
                <a:rPr lang="en-US" sz="2800" i="1" dirty="0" smtClean="0">
                  <a:latin typeface="Garamond"/>
                  <a:cs typeface="Garamond"/>
                </a:rPr>
                <a:t> </a:t>
              </a:r>
              <a:r>
                <a:rPr lang="en-US" sz="2800" i="1" dirty="0">
                  <a:latin typeface="Garamond"/>
                  <a:cs typeface="Garamond"/>
                </a:rPr>
                <a:t>f</a:t>
              </a:r>
              <a:r>
                <a:rPr lang="en-US" sz="2800" dirty="0">
                  <a:latin typeface="Garamond"/>
                  <a:cs typeface="Garamond"/>
                </a:rPr>
                <a:t>(</a:t>
              </a:r>
              <a:r>
                <a:rPr lang="en-US" sz="2800" i="1" dirty="0">
                  <a:latin typeface="Garamond"/>
                  <a:cs typeface="Garamond"/>
                </a:rPr>
                <a:t>x</a:t>
              </a:r>
              <a:r>
                <a:rPr lang="en-US" sz="2800" dirty="0">
                  <a:latin typeface="Garamond"/>
                  <a:cs typeface="Garamond"/>
                </a:rPr>
                <a:t>)</a:t>
              </a:r>
              <a:r>
                <a:rPr lang="en-US" sz="2800" i="1" dirty="0" smtClean="0">
                  <a:latin typeface="Garamond"/>
                  <a:cs typeface="Garamond"/>
                </a:rPr>
                <a:t>dx</a:t>
              </a:r>
              <a:endParaRPr lang="en-US" sz="2800" dirty="0">
                <a:latin typeface="Garamond"/>
                <a:cs typeface="Garamond"/>
              </a:endParaRPr>
            </a:p>
          </p:txBody>
        </p:sp>
        <p:sp>
          <p:nvSpPr>
            <p:cNvPr id="52" name="Rectangle 51"/>
            <p:cNvSpPr/>
            <p:nvPr/>
          </p:nvSpPr>
          <p:spPr>
            <a:xfrm>
              <a:off x="2391576" y="4673896"/>
              <a:ext cx="415498" cy="37959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800" baseline="30000" dirty="0" smtClean="0">
                  <a:solidFill>
                    <a:prstClr val="black"/>
                  </a:solidFill>
                  <a:latin typeface="Garamond"/>
                  <a:cs typeface="Garamond"/>
                </a:rPr>
                <a:t>60</a:t>
              </a:r>
              <a:endParaRPr lang="en-US" baseline="30000" dirty="0"/>
            </a:p>
          </p:txBody>
        </p:sp>
      </p:grpSp>
      <p:sp>
        <p:nvSpPr>
          <p:cNvPr id="53" name="Rectangle 52"/>
          <p:cNvSpPr/>
          <p:nvPr/>
        </p:nvSpPr>
        <p:spPr>
          <a:xfrm>
            <a:off x="3679371" y="4685398"/>
            <a:ext cx="109521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= 1/8</a:t>
            </a:r>
            <a:endParaRPr lang="en-US" sz="2800" i="1" dirty="0">
              <a:solidFill>
                <a:srgbClr val="FF9933"/>
              </a:solidFill>
              <a:latin typeface="Garamond"/>
              <a:cs typeface="Garamond"/>
            </a:endParaRPr>
          </a:p>
        </p:txBody>
      </p:sp>
    </p:spTree>
    <p:extLst>
      <p:ext uri="{BB962C8B-B14F-4D97-AF65-F5344CB8AC3E}">
        <p14:creationId xmlns:p14="http://schemas.microsoft.com/office/powerpoint/2010/main" val="26900323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43" grpId="0" animBg="1"/>
      <p:bldP spid="30" grpId="0"/>
      <p:bldP spid="44" grpId="0"/>
      <p:bldP spid="53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4621542" y="3739096"/>
            <a:ext cx="4145569" cy="2821177"/>
            <a:chOff x="4621542" y="3739096"/>
            <a:chExt cx="4145569" cy="2821177"/>
          </a:xfrm>
        </p:grpSpPr>
        <p:pic>
          <p:nvPicPr>
            <p:cNvPr id="17" name="Picture 16" descr="uniformpdf.pdf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033014" y="3739096"/>
              <a:ext cx="3734097" cy="2821177"/>
            </a:xfrm>
            <a:prstGeom prst="rect">
              <a:avLst/>
            </a:prstGeom>
          </p:spPr>
        </p:pic>
        <p:sp>
          <p:nvSpPr>
            <p:cNvPr id="18" name="TextBox 17"/>
            <p:cNvSpPr txBox="1"/>
            <p:nvPr/>
          </p:nvSpPr>
          <p:spPr>
            <a:xfrm>
              <a:off x="4621542" y="3961809"/>
              <a:ext cx="67358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>
                  <a:solidFill>
                    <a:srgbClr val="FF9933"/>
                  </a:solidFill>
                  <a:latin typeface="Garamond"/>
                  <a:cs typeface="Garamond"/>
                </a:rPr>
                <a:t>1/60</a:t>
              </a:r>
            </a:p>
          </p:txBody>
        </p:sp>
        <p:cxnSp>
          <p:nvCxnSpPr>
            <p:cNvPr id="19" name="Straight Connector 18"/>
            <p:cNvCxnSpPr/>
            <p:nvPr/>
          </p:nvCxnSpPr>
          <p:spPr>
            <a:xfrm flipH="1">
              <a:off x="5270500" y="4191000"/>
              <a:ext cx="571500" cy="0"/>
            </a:xfrm>
            <a:prstGeom prst="line">
              <a:avLst/>
            </a:prstGeom>
            <a:ln w="9525" cmpd="sng">
              <a:prstDash val="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TextBox 23"/>
            <p:cNvSpPr txBox="1"/>
            <p:nvPr/>
          </p:nvSpPr>
          <p:spPr>
            <a:xfrm>
              <a:off x="6929749" y="6141113"/>
              <a:ext cx="372751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i="1" dirty="0" smtClean="0">
                  <a:solidFill>
                    <a:srgbClr val="FF9933"/>
                  </a:solidFill>
                  <a:latin typeface="Garamond"/>
                  <a:cs typeface="Garamond"/>
                </a:rPr>
                <a:t>x</a:t>
              </a: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Interpretation of the </a:t>
            </a:r>
            <a:r>
              <a:rPr lang="en-US" dirty="0" err="1" smtClean="0"/>
              <a:t>p.d.f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34918" y="1253466"/>
            <a:ext cx="8229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Franklin Gothic Medium"/>
                <a:cs typeface="Franklin Gothic Medium"/>
              </a:rPr>
              <a:t>The </a:t>
            </a:r>
            <a:r>
              <a:rPr lang="en-US" sz="2800" dirty="0" err="1" smtClean="0">
                <a:latin typeface="Franklin Gothic Medium"/>
                <a:cs typeface="Franklin Gothic Medium"/>
              </a:rPr>
              <a:t>p.d.f</a:t>
            </a:r>
            <a:r>
              <a:rPr lang="en-US" sz="2800" dirty="0" smtClean="0">
                <a:latin typeface="Franklin Gothic Medium"/>
                <a:cs typeface="Franklin Gothic Medium"/>
              </a:rPr>
              <a:t>. value </a:t>
            </a:r>
            <a:r>
              <a:rPr lang="en-US" sz="2800" i="1" dirty="0" smtClean="0">
                <a:latin typeface="Garamond"/>
                <a:cs typeface="Garamond"/>
              </a:rPr>
              <a:t>f</a:t>
            </a:r>
            <a:r>
              <a:rPr lang="en-US" sz="2800" dirty="0" smtClean="0">
                <a:latin typeface="Garamond"/>
                <a:cs typeface="Garamond"/>
              </a:rPr>
              <a:t>(</a:t>
            </a:r>
            <a:r>
              <a:rPr lang="en-US" sz="2800" i="1" dirty="0" smtClean="0">
                <a:latin typeface="Garamond"/>
                <a:cs typeface="Garamond"/>
              </a:rPr>
              <a:t>x</a:t>
            </a:r>
            <a:r>
              <a:rPr lang="en-US" sz="2800" dirty="0" smtClean="0">
                <a:latin typeface="Garamond"/>
                <a:cs typeface="Garamond"/>
              </a:rPr>
              <a:t>)</a:t>
            </a:r>
            <a:r>
              <a:rPr lang="en-US" sz="2800" i="1" dirty="0" smtClean="0">
                <a:latin typeface="Symbol" charset="2"/>
                <a:cs typeface="Symbol" charset="2"/>
              </a:rPr>
              <a:t> d</a:t>
            </a:r>
            <a:r>
              <a:rPr lang="en-US" sz="2800" dirty="0" smtClean="0">
                <a:latin typeface="Franklin Gothic Medium"/>
                <a:cs typeface="Franklin Gothic Medium"/>
              </a:rPr>
              <a:t> approximates the probability that </a:t>
            </a:r>
            <a:r>
              <a:rPr lang="en-US" sz="2800" i="1" dirty="0" smtClean="0">
                <a:latin typeface="Garamond"/>
                <a:cs typeface="Garamond"/>
              </a:rPr>
              <a:t>X</a:t>
            </a:r>
            <a:r>
              <a:rPr lang="en-US" sz="2800" dirty="0" smtClean="0">
                <a:latin typeface="Franklin Gothic Medium"/>
                <a:cs typeface="Franklin Gothic Medium"/>
              </a:rPr>
              <a:t> </a:t>
            </a:r>
            <a:r>
              <a:rPr lang="en-US" sz="2800" dirty="0" smtClean="0">
                <a:solidFill>
                  <a:srgbClr val="FF9933"/>
                </a:solidFill>
                <a:latin typeface="Franklin Gothic Medium"/>
                <a:cs typeface="Franklin Gothic Medium"/>
              </a:rPr>
              <a:t>in an interval of length </a:t>
            </a:r>
            <a:r>
              <a:rPr lang="en-US" sz="2800" i="1" dirty="0" smtClean="0">
                <a:solidFill>
                  <a:srgbClr val="FF9933"/>
                </a:solidFill>
                <a:latin typeface="Symbol" charset="2"/>
                <a:cs typeface="Symbol" charset="2"/>
              </a:rPr>
              <a:t>d </a:t>
            </a:r>
            <a:r>
              <a:rPr lang="en-US" sz="2800" dirty="0" smtClean="0">
                <a:solidFill>
                  <a:srgbClr val="FF9933"/>
                </a:solidFill>
                <a:latin typeface="Franklin Gothic Medium"/>
                <a:cs typeface="Franklin Gothic Medium"/>
              </a:rPr>
              <a:t>around </a:t>
            </a:r>
            <a:r>
              <a:rPr lang="en-US" sz="2800" i="1" dirty="0" smtClean="0">
                <a:solidFill>
                  <a:srgbClr val="FF9933"/>
                </a:solidFill>
                <a:latin typeface="Garamond"/>
                <a:cs typeface="Garamond"/>
              </a:rPr>
              <a:t>x</a:t>
            </a:r>
            <a:endParaRPr lang="en-US" sz="2800" i="1" dirty="0">
              <a:solidFill>
                <a:srgbClr val="FF9933"/>
              </a:solidFill>
              <a:latin typeface="Garamond"/>
              <a:cs typeface="Garamond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57200" y="3754528"/>
            <a:ext cx="19177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accent1"/>
                </a:solidFill>
                <a:latin typeface="Franklin Gothic Medium"/>
                <a:cs typeface="Franklin Gothic Medium"/>
              </a:rPr>
              <a:t>Example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57200" y="4441166"/>
            <a:ext cx="37211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Franklin Gothic Medium"/>
                <a:cs typeface="Franklin Gothic Medium"/>
              </a:rPr>
              <a:t>If </a:t>
            </a:r>
            <a:r>
              <a:rPr lang="en-US" sz="2800" i="1" dirty="0">
                <a:solidFill>
                  <a:prstClr val="black"/>
                </a:solidFill>
                <a:latin typeface="Garamond"/>
                <a:cs typeface="Garamond"/>
              </a:rPr>
              <a:t>X</a:t>
            </a:r>
            <a:r>
              <a:rPr lang="en-US" sz="2800" dirty="0" smtClean="0">
                <a:latin typeface="Franklin Gothic Medium"/>
                <a:cs typeface="Franklin Gothic Medium"/>
              </a:rPr>
              <a:t> is uniform, then</a:t>
            </a:r>
            <a:endParaRPr lang="en-US" sz="2800" i="1" dirty="0">
              <a:solidFill>
                <a:srgbClr val="FF9933"/>
              </a:solidFill>
              <a:latin typeface="Garamond"/>
              <a:cs typeface="Garamond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664461" y="5775942"/>
            <a:ext cx="375868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800" i="1" dirty="0" smtClean="0">
                <a:solidFill>
                  <a:prstClr val="black"/>
                </a:solidFill>
                <a:latin typeface="Garamond"/>
                <a:cs typeface="Garamond"/>
              </a:rPr>
              <a:t>P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(</a:t>
            </a:r>
            <a:r>
              <a:rPr lang="en-US" sz="2800" i="1" dirty="0" smtClean="0">
                <a:solidFill>
                  <a:prstClr val="black"/>
                </a:solidFill>
                <a:latin typeface="Garamond"/>
                <a:cs typeface="Garamond"/>
              </a:rPr>
              <a:t>x </a:t>
            </a:r>
            <a:r>
              <a:rPr lang="en-US" sz="2800" dirty="0" smtClean="0">
                <a:latin typeface="Garamond"/>
                <a:cs typeface="Garamond"/>
              </a:rPr>
              <a:t>≤ </a:t>
            </a:r>
            <a:r>
              <a:rPr lang="en-US" sz="2800" i="1" dirty="0" smtClean="0">
                <a:solidFill>
                  <a:prstClr val="black"/>
                </a:solidFill>
                <a:latin typeface="Garamond"/>
                <a:cs typeface="Garamond"/>
              </a:rPr>
              <a:t>X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 &lt; </a:t>
            </a:r>
            <a:r>
              <a:rPr lang="en-US" sz="2800" i="1" dirty="0" smtClean="0">
                <a:solidFill>
                  <a:prstClr val="black"/>
                </a:solidFill>
                <a:latin typeface="Garamond"/>
                <a:cs typeface="Garamond"/>
              </a:rPr>
              <a:t>x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 + </a:t>
            </a:r>
            <a:r>
              <a:rPr lang="en-US" sz="2800" i="1" dirty="0" smtClean="0">
                <a:solidFill>
                  <a:prstClr val="black"/>
                </a:solidFill>
                <a:latin typeface="Symbol" charset="2"/>
                <a:cs typeface="Symbol" charset="2"/>
              </a:rPr>
              <a:t>d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) = </a:t>
            </a:r>
            <a:r>
              <a:rPr lang="en-US" sz="2800" i="1" dirty="0" smtClean="0">
                <a:solidFill>
                  <a:prstClr val="black"/>
                </a:solidFill>
                <a:latin typeface="Symbol" charset="2"/>
                <a:cs typeface="Symbol" charset="2"/>
              </a:rPr>
              <a:t>d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/60</a:t>
            </a:r>
            <a:endParaRPr lang="en-US" sz="2800" dirty="0">
              <a:solidFill>
                <a:prstClr val="black"/>
              </a:solidFill>
              <a:latin typeface="Garamond"/>
              <a:cs typeface="Garamond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664461" y="5119106"/>
            <a:ext cx="181955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800" i="1" dirty="0" smtClean="0">
                <a:solidFill>
                  <a:prstClr val="black"/>
                </a:solidFill>
                <a:latin typeface="Garamond"/>
                <a:cs typeface="Garamond"/>
              </a:rPr>
              <a:t>f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(</a:t>
            </a:r>
            <a:r>
              <a:rPr lang="en-US" sz="2800" i="1" dirty="0" smtClean="0">
                <a:solidFill>
                  <a:prstClr val="black"/>
                </a:solidFill>
                <a:latin typeface="Garamond"/>
                <a:cs typeface="Garamond"/>
              </a:rPr>
              <a:t>x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) = 1/60</a:t>
            </a:r>
            <a:endParaRPr lang="en-US" sz="2800" dirty="0">
              <a:solidFill>
                <a:prstClr val="black"/>
              </a:solidFill>
              <a:latin typeface="Garamond"/>
              <a:cs typeface="Garamond"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6832600" y="4191000"/>
            <a:ext cx="770416" cy="2082800"/>
            <a:chOff x="6832600" y="4191000"/>
            <a:chExt cx="770416" cy="2082800"/>
          </a:xfrm>
        </p:grpSpPr>
        <p:cxnSp>
          <p:nvCxnSpPr>
            <p:cNvPr id="21" name="Straight Connector 20"/>
            <p:cNvCxnSpPr/>
            <p:nvPr/>
          </p:nvCxnSpPr>
          <p:spPr>
            <a:xfrm>
              <a:off x="7099300" y="4191000"/>
              <a:ext cx="0" cy="2076450"/>
            </a:xfrm>
            <a:prstGeom prst="line">
              <a:avLst/>
            </a:prstGeom>
            <a:ln w="12700" cmpd="sng"/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Rectangle 22"/>
            <p:cNvSpPr/>
            <p:nvPr/>
          </p:nvSpPr>
          <p:spPr>
            <a:xfrm>
              <a:off x="7099300" y="4197350"/>
              <a:ext cx="152400" cy="2076450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6" name="Straight Arrow Connector 25"/>
            <p:cNvCxnSpPr/>
            <p:nvPr/>
          </p:nvCxnSpPr>
          <p:spPr>
            <a:xfrm flipH="1">
              <a:off x="7251700" y="6090656"/>
              <a:ext cx="266700" cy="0"/>
            </a:xfrm>
            <a:prstGeom prst="straightConnector1">
              <a:avLst/>
            </a:prstGeom>
            <a:ln w="6350" cmpd="sng">
              <a:tailEnd type="arrow" w="med" len="sm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Arrow Connector 27"/>
            <p:cNvCxnSpPr/>
            <p:nvPr/>
          </p:nvCxnSpPr>
          <p:spPr>
            <a:xfrm>
              <a:off x="6832600" y="6085312"/>
              <a:ext cx="266700" cy="0"/>
            </a:xfrm>
            <a:prstGeom prst="straightConnector1">
              <a:avLst/>
            </a:prstGeom>
            <a:ln w="6350" cmpd="sng">
              <a:tailEnd type="arrow" w="med" len="sm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9" name="Rectangle 28"/>
            <p:cNvSpPr/>
            <p:nvPr/>
          </p:nvSpPr>
          <p:spPr>
            <a:xfrm>
              <a:off x="7258050" y="5766780"/>
              <a:ext cx="34496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i="1" dirty="0">
                  <a:solidFill>
                    <a:srgbClr val="FF9933"/>
                  </a:solidFill>
                  <a:latin typeface="Symbol" charset="2"/>
                  <a:cs typeface="Symbol" charset="2"/>
                </a:rPr>
                <a:t>d</a:t>
              </a:r>
              <a:endParaRPr lang="en-US" dirty="0">
                <a:solidFill>
                  <a:srgbClr val="FF9933"/>
                </a:solidFill>
              </a:endParaRPr>
            </a:p>
          </p:txBody>
        </p:sp>
      </p:grpSp>
      <p:sp>
        <p:nvSpPr>
          <p:cNvPr id="30" name="Rectangle 29"/>
          <p:cNvSpPr/>
          <p:nvPr/>
        </p:nvSpPr>
        <p:spPr>
          <a:xfrm>
            <a:off x="1815478" y="2914319"/>
            <a:ext cx="480757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i="1" dirty="0">
                <a:solidFill>
                  <a:prstClr val="black"/>
                </a:solidFill>
                <a:latin typeface="Garamond"/>
                <a:cs typeface="Garamond"/>
              </a:rPr>
              <a:t>P</a:t>
            </a:r>
            <a:r>
              <a:rPr lang="en-US" sz="2800" dirty="0">
                <a:solidFill>
                  <a:prstClr val="black"/>
                </a:solidFill>
                <a:latin typeface="Garamond"/>
                <a:cs typeface="Garamond"/>
              </a:rPr>
              <a:t>(</a:t>
            </a:r>
            <a:r>
              <a:rPr lang="en-US" sz="2800" i="1" dirty="0">
                <a:solidFill>
                  <a:prstClr val="black"/>
                </a:solidFill>
                <a:latin typeface="Garamond"/>
                <a:cs typeface="Garamond"/>
              </a:rPr>
              <a:t>x </a:t>
            </a:r>
            <a:r>
              <a:rPr lang="en-US" sz="2800" dirty="0">
                <a:solidFill>
                  <a:prstClr val="black"/>
                </a:solidFill>
                <a:latin typeface="Garamond"/>
                <a:cs typeface="Garamond"/>
              </a:rPr>
              <a:t>≤ </a:t>
            </a:r>
            <a:r>
              <a:rPr lang="en-US" sz="2800" i="1" dirty="0">
                <a:solidFill>
                  <a:prstClr val="black"/>
                </a:solidFill>
                <a:latin typeface="Garamond"/>
                <a:cs typeface="Garamond"/>
              </a:rPr>
              <a:t>X</a:t>
            </a:r>
            <a:r>
              <a:rPr lang="en-US" sz="2800" dirty="0">
                <a:solidFill>
                  <a:prstClr val="black"/>
                </a:solidFill>
                <a:latin typeface="Garamond"/>
                <a:cs typeface="Garamond"/>
              </a:rPr>
              <a:t> &lt; </a:t>
            </a:r>
            <a:r>
              <a:rPr lang="en-US" sz="2800" i="1" dirty="0">
                <a:solidFill>
                  <a:prstClr val="black"/>
                </a:solidFill>
                <a:latin typeface="Garamond"/>
                <a:cs typeface="Garamond"/>
              </a:rPr>
              <a:t>x</a:t>
            </a:r>
            <a:r>
              <a:rPr lang="en-US" sz="2800" dirty="0">
                <a:solidFill>
                  <a:prstClr val="black"/>
                </a:solidFill>
                <a:latin typeface="Garamond"/>
                <a:cs typeface="Garamond"/>
              </a:rPr>
              <a:t> + </a:t>
            </a:r>
            <a:r>
              <a:rPr lang="en-US" sz="2800" i="1" dirty="0">
                <a:solidFill>
                  <a:prstClr val="black"/>
                </a:solidFill>
                <a:latin typeface="Symbol" charset="2"/>
                <a:cs typeface="Symbol" charset="2"/>
              </a:rPr>
              <a:t>d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) </a:t>
            </a:r>
            <a:r>
              <a:rPr lang="en-US" sz="2800" dirty="0">
                <a:solidFill>
                  <a:prstClr val="black"/>
                </a:solidFill>
                <a:latin typeface="Garamond"/>
                <a:cs typeface="Garamond"/>
              </a:rPr>
              <a:t>= </a:t>
            </a:r>
            <a:r>
              <a:rPr lang="en-US" sz="2800" i="1" dirty="0">
                <a:solidFill>
                  <a:prstClr val="black"/>
                </a:solidFill>
                <a:latin typeface="Garamond"/>
                <a:cs typeface="Garamond"/>
              </a:rPr>
              <a:t>f</a:t>
            </a:r>
            <a:r>
              <a:rPr lang="en-US" sz="2800" dirty="0">
                <a:solidFill>
                  <a:prstClr val="black"/>
                </a:solidFill>
                <a:latin typeface="Garamond"/>
                <a:cs typeface="Garamond"/>
              </a:rPr>
              <a:t>(</a:t>
            </a:r>
            <a:r>
              <a:rPr lang="en-US" sz="2800" i="1" dirty="0">
                <a:solidFill>
                  <a:prstClr val="black"/>
                </a:solidFill>
                <a:latin typeface="Garamond"/>
                <a:cs typeface="Garamond"/>
              </a:rPr>
              <a:t>x</a:t>
            </a:r>
            <a:r>
              <a:rPr lang="en-US" sz="2800" dirty="0">
                <a:solidFill>
                  <a:prstClr val="black"/>
                </a:solidFill>
                <a:latin typeface="Garamond"/>
                <a:cs typeface="Garamond"/>
              </a:rPr>
              <a:t>) </a:t>
            </a:r>
            <a:r>
              <a:rPr lang="en-US" sz="2800" i="1" dirty="0">
                <a:solidFill>
                  <a:prstClr val="black"/>
                </a:solidFill>
                <a:latin typeface="Symbol" charset="2"/>
                <a:cs typeface="Symbol" charset="2"/>
              </a:rPr>
              <a:t>d</a:t>
            </a:r>
            <a:r>
              <a:rPr lang="en-US" sz="2800" dirty="0">
                <a:solidFill>
                  <a:prstClr val="black"/>
                </a:solidFill>
                <a:latin typeface="Symbol" charset="2"/>
                <a:cs typeface="Symbol" charset="2"/>
              </a:rPr>
              <a:t> </a:t>
            </a:r>
            <a:r>
              <a:rPr lang="en-US" sz="2800" dirty="0">
                <a:solidFill>
                  <a:prstClr val="black"/>
                </a:solidFill>
                <a:latin typeface="Garamond"/>
                <a:cs typeface="Garamond"/>
              </a:rPr>
              <a:t>+ </a:t>
            </a:r>
            <a:r>
              <a:rPr lang="en-US" sz="2800" dirty="0">
                <a:solidFill>
                  <a:schemeClr val="bg1">
                    <a:lumMod val="85000"/>
                  </a:schemeClr>
                </a:solidFill>
                <a:latin typeface="Garamond"/>
                <a:cs typeface="Garamond"/>
              </a:rPr>
              <a:t>o(</a:t>
            </a:r>
            <a:r>
              <a:rPr lang="en-US" sz="2800" i="1" dirty="0">
                <a:solidFill>
                  <a:schemeClr val="bg1">
                    <a:lumMod val="85000"/>
                  </a:schemeClr>
                </a:solidFill>
                <a:latin typeface="Symbol" charset="2"/>
                <a:cs typeface="Symbol" charset="2"/>
              </a:rPr>
              <a:t>d</a:t>
            </a:r>
            <a:r>
              <a:rPr lang="en-US" sz="2800" dirty="0">
                <a:solidFill>
                  <a:schemeClr val="bg1">
                    <a:lumMod val="85000"/>
                  </a:schemeClr>
                </a:solidFill>
                <a:latin typeface="Garamond"/>
                <a:cs typeface="Garamond"/>
              </a:rPr>
              <a:t>)</a:t>
            </a:r>
            <a:r>
              <a:rPr lang="en-US" sz="2800" dirty="0">
                <a:solidFill>
                  <a:prstClr val="black"/>
                </a:solidFill>
                <a:latin typeface="Garamond"/>
                <a:cs typeface="Garamond"/>
              </a:rPr>
              <a:t>  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 </a:t>
            </a:r>
            <a:endParaRPr lang="en-US" dirty="0"/>
          </a:p>
        </p:txBody>
      </p:sp>
      <p:sp>
        <p:nvSpPr>
          <p:cNvPr id="31" name="Rectangle 30"/>
          <p:cNvSpPr/>
          <p:nvPr/>
        </p:nvSpPr>
        <p:spPr>
          <a:xfrm>
            <a:off x="1813631" y="2308549"/>
            <a:ext cx="474778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i="1" dirty="0">
                <a:solidFill>
                  <a:prstClr val="black"/>
                </a:solidFill>
                <a:latin typeface="Garamond"/>
                <a:cs typeface="Garamond"/>
              </a:rPr>
              <a:t>P</a:t>
            </a:r>
            <a:r>
              <a:rPr lang="en-US" sz="2800" dirty="0">
                <a:solidFill>
                  <a:prstClr val="black"/>
                </a:solidFill>
                <a:latin typeface="Garamond"/>
                <a:cs typeface="Garamond"/>
              </a:rPr>
              <a:t>(</a:t>
            </a:r>
            <a:r>
              <a:rPr lang="en-US" sz="2800" i="1" dirty="0" smtClean="0">
                <a:solidFill>
                  <a:prstClr val="black"/>
                </a:solidFill>
                <a:latin typeface="Garamond"/>
                <a:cs typeface="Garamond"/>
              </a:rPr>
              <a:t>x </a:t>
            </a:r>
            <a:r>
              <a:rPr lang="en-US" sz="2800" dirty="0">
                <a:latin typeface="Garamond"/>
                <a:cs typeface="Garamond"/>
              </a:rPr>
              <a:t>–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 </a:t>
            </a:r>
            <a:r>
              <a:rPr lang="en-US" sz="2800" i="1" dirty="0" smtClean="0">
                <a:solidFill>
                  <a:prstClr val="black"/>
                </a:solidFill>
                <a:latin typeface="Symbol" charset="2"/>
                <a:cs typeface="Symbol" charset="2"/>
              </a:rPr>
              <a:t>d</a:t>
            </a:r>
            <a:r>
              <a:rPr lang="en-US" sz="2800" i="1" dirty="0" smtClean="0">
                <a:solidFill>
                  <a:prstClr val="black"/>
                </a:solidFill>
                <a:latin typeface="Garamond"/>
                <a:cs typeface="Garamond"/>
              </a:rPr>
              <a:t> </a:t>
            </a:r>
            <a:r>
              <a:rPr lang="en-US" sz="2800" dirty="0">
                <a:solidFill>
                  <a:prstClr val="black"/>
                </a:solidFill>
                <a:latin typeface="Garamond"/>
                <a:cs typeface="Garamond"/>
              </a:rPr>
              <a:t>≤ </a:t>
            </a:r>
            <a:r>
              <a:rPr lang="en-US" sz="2800" i="1" dirty="0">
                <a:solidFill>
                  <a:prstClr val="black"/>
                </a:solidFill>
                <a:latin typeface="Garamond"/>
                <a:cs typeface="Garamond"/>
              </a:rPr>
              <a:t>X</a:t>
            </a:r>
            <a:r>
              <a:rPr lang="en-US" sz="2800" dirty="0">
                <a:solidFill>
                  <a:prstClr val="black"/>
                </a:solidFill>
                <a:latin typeface="Garamond"/>
                <a:cs typeface="Garamond"/>
              </a:rPr>
              <a:t> &lt; </a:t>
            </a:r>
            <a:r>
              <a:rPr lang="en-US" sz="2800" i="1" dirty="0" smtClean="0">
                <a:solidFill>
                  <a:prstClr val="black"/>
                </a:solidFill>
                <a:latin typeface="Garamond"/>
                <a:cs typeface="Garamond"/>
              </a:rPr>
              <a:t>x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) </a:t>
            </a:r>
            <a:r>
              <a:rPr lang="en-US" sz="2800" dirty="0">
                <a:solidFill>
                  <a:prstClr val="black"/>
                </a:solidFill>
                <a:latin typeface="Garamond"/>
                <a:cs typeface="Garamond"/>
              </a:rPr>
              <a:t>= </a:t>
            </a:r>
            <a:r>
              <a:rPr lang="en-US" sz="2800" i="1" dirty="0">
                <a:solidFill>
                  <a:prstClr val="black"/>
                </a:solidFill>
                <a:latin typeface="Garamond"/>
                <a:cs typeface="Garamond"/>
              </a:rPr>
              <a:t>f</a:t>
            </a:r>
            <a:r>
              <a:rPr lang="en-US" sz="2800" dirty="0">
                <a:solidFill>
                  <a:prstClr val="black"/>
                </a:solidFill>
                <a:latin typeface="Garamond"/>
                <a:cs typeface="Garamond"/>
              </a:rPr>
              <a:t>(</a:t>
            </a:r>
            <a:r>
              <a:rPr lang="en-US" sz="2800" i="1" dirty="0">
                <a:solidFill>
                  <a:prstClr val="black"/>
                </a:solidFill>
                <a:latin typeface="Garamond"/>
                <a:cs typeface="Garamond"/>
              </a:rPr>
              <a:t>x</a:t>
            </a:r>
            <a:r>
              <a:rPr lang="en-US" sz="2800" dirty="0">
                <a:solidFill>
                  <a:prstClr val="black"/>
                </a:solidFill>
                <a:latin typeface="Garamond"/>
                <a:cs typeface="Garamond"/>
              </a:rPr>
              <a:t>) </a:t>
            </a:r>
            <a:r>
              <a:rPr lang="en-US" sz="2800" i="1" dirty="0">
                <a:solidFill>
                  <a:prstClr val="black"/>
                </a:solidFill>
                <a:latin typeface="Symbol" charset="2"/>
                <a:cs typeface="Symbol" charset="2"/>
              </a:rPr>
              <a:t>d</a:t>
            </a:r>
            <a:r>
              <a:rPr lang="en-US" sz="2800" dirty="0">
                <a:solidFill>
                  <a:prstClr val="black"/>
                </a:solidFill>
                <a:latin typeface="Symbol" charset="2"/>
                <a:cs typeface="Symbol" charset="2"/>
              </a:rPr>
              <a:t> </a:t>
            </a:r>
            <a:r>
              <a:rPr lang="en-US" sz="2800" dirty="0">
                <a:solidFill>
                  <a:prstClr val="black"/>
                </a:solidFill>
                <a:latin typeface="Garamond"/>
                <a:cs typeface="Garamond"/>
              </a:rPr>
              <a:t>+ </a:t>
            </a:r>
            <a:r>
              <a:rPr lang="en-US" sz="2800" dirty="0">
                <a:solidFill>
                  <a:schemeClr val="bg1">
                    <a:lumMod val="85000"/>
                  </a:schemeClr>
                </a:solidFill>
                <a:latin typeface="Garamond"/>
                <a:cs typeface="Garamond"/>
              </a:rPr>
              <a:t>o(</a:t>
            </a:r>
            <a:r>
              <a:rPr lang="en-US" sz="2800" i="1" dirty="0">
                <a:solidFill>
                  <a:schemeClr val="bg1">
                    <a:lumMod val="85000"/>
                  </a:schemeClr>
                </a:solidFill>
                <a:latin typeface="Symbol" charset="2"/>
                <a:cs typeface="Symbol" charset="2"/>
              </a:rPr>
              <a:t>d</a:t>
            </a:r>
            <a:r>
              <a:rPr lang="en-US" sz="2800" dirty="0">
                <a:solidFill>
                  <a:schemeClr val="bg1">
                    <a:lumMod val="85000"/>
                  </a:schemeClr>
                </a:solidFill>
                <a:latin typeface="Garamond"/>
                <a:cs typeface="Garamond"/>
              </a:rPr>
              <a:t>)</a:t>
            </a:r>
            <a:r>
              <a:rPr lang="en-US" sz="2800" dirty="0">
                <a:solidFill>
                  <a:prstClr val="black"/>
                </a:solidFill>
                <a:latin typeface="Garamond"/>
                <a:cs typeface="Garamond"/>
              </a:rPr>
              <a:t>  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07313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/>
      <p:bldP spid="14" grpId="0"/>
      <p:bldP spid="30" grpId="0"/>
      <p:bldP spid="31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Discrete versus continuous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168907" y="1334118"/>
            <a:ext cx="1501383" cy="523220"/>
          </a:xfrm>
          <a:prstGeom prst="rect">
            <a:avLst/>
          </a:prstGeom>
          <a:solidFill>
            <a:srgbClr val="FFFFFF"/>
          </a:solidFill>
        </p:spPr>
        <p:txBody>
          <a:bodyPr wrap="none" rtlCol="0">
            <a:spAutoFit/>
          </a:bodyPr>
          <a:lstStyle/>
          <a:p>
            <a:r>
              <a:rPr lang="en-US" sz="2800" dirty="0" err="1" smtClean="0">
                <a:latin typeface="Franklin Gothic Medium"/>
                <a:cs typeface="Franklin Gothic Medium"/>
              </a:rPr>
              <a:t>p.d.f</a:t>
            </a:r>
            <a:r>
              <a:rPr lang="en-US" sz="2800" dirty="0" smtClean="0">
                <a:latin typeface="Franklin Gothic Medium"/>
                <a:cs typeface="Franklin Gothic Medium"/>
              </a:rPr>
              <a:t>. </a:t>
            </a:r>
            <a:r>
              <a:rPr lang="en-US" sz="2800" i="1" dirty="0" smtClean="0">
                <a:latin typeface="Garamond"/>
                <a:cs typeface="Garamond"/>
              </a:rPr>
              <a:t>f</a:t>
            </a:r>
            <a:r>
              <a:rPr lang="en-US" sz="2800" dirty="0" smtClean="0">
                <a:latin typeface="Garamond"/>
                <a:cs typeface="Garamond"/>
              </a:rPr>
              <a:t>(</a:t>
            </a:r>
            <a:r>
              <a:rPr lang="en-US" sz="2800" i="1" dirty="0" smtClean="0">
                <a:latin typeface="Garamond"/>
                <a:cs typeface="Garamond"/>
              </a:rPr>
              <a:t>x</a:t>
            </a:r>
            <a:r>
              <a:rPr lang="en-US" sz="2800" dirty="0" smtClean="0">
                <a:latin typeface="Garamond"/>
                <a:cs typeface="Garamond"/>
              </a:rPr>
              <a:t>)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387218" y="1334118"/>
            <a:ext cx="1620431" cy="523220"/>
          </a:xfrm>
          <a:prstGeom prst="rect">
            <a:avLst/>
          </a:prstGeom>
          <a:solidFill>
            <a:srgbClr val="FFFFFF"/>
          </a:solidFill>
        </p:spPr>
        <p:txBody>
          <a:bodyPr wrap="none" rtlCol="0">
            <a:spAutoFit/>
          </a:bodyPr>
          <a:lstStyle/>
          <a:p>
            <a:r>
              <a:rPr lang="en-US" sz="2800" dirty="0" err="1" smtClean="0">
                <a:latin typeface="Franklin Gothic Medium"/>
                <a:cs typeface="Franklin Gothic Medium"/>
              </a:rPr>
              <a:t>p.m.f</a:t>
            </a:r>
            <a:r>
              <a:rPr lang="en-US" sz="2800" dirty="0" smtClean="0">
                <a:latin typeface="Franklin Gothic Medium"/>
                <a:cs typeface="Franklin Gothic Medium"/>
              </a:rPr>
              <a:t>. </a:t>
            </a:r>
            <a:r>
              <a:rPr lang="en-US" sz="2800" i="1" dirty="0" smtClean="0">
                <a:latin typeface="Garamond"/>
                <a:cs typeface="Garamond"/>
              </a:rPr>
              <a:t>f</a:t>
            </a:r>
            <a:r>
              <a:rPr lang="en-US" sz="2800" dirty="0" smtClean="0">
                <a:latin typeface="Garamond"/>
                <a:cs typeface="Garamond"/>
              </a:rPr>
              <a:t>(</a:t>
            </a:r>
            <a:r>
              <a:rPr lang="en-US" sz="2800" i="1" dirty="0" smtClean="0">
                <a:latin typeface="Garamond"/>
                <a:cs typeface="Garamond"/>
              </a:rPr>
              <a:t>x</a:t>
            </a:r>
            <a:r>
              <a:rPr lang="en-US" sz="2800" dirty="0" smtClean="0">
                <a:latin typeface="Garamond"/>
                <a:cs typeface="Garamond"/>
              </a:rPr>
              <a:t>)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387218" y="2345962"/>
            <a:ext cx="1583786" cy="523220"/>
          </a:xfrm>
          <a:prstGeom prst="rect">
            <a:avLst/>
          </a:prstGeom>
          <a:solidFill>
            <a:srgbClr val="FFFFFF"/>
          </a:solidFill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∑</a:t>
            </a:r>
            <a:r>
              <a:rPr lang="en-US" sz="2800" i="1" baseline="-25000" dirty="0" smtClean="0">
                <a:latin typeface="Garamond"/>
                <a:cs typeface="Garamond"/>
              </a:rPr>
              <a:t>x </a:t>
            </a:r>
            <a:r>
              <a:rPr lang="en-US" sz="2800" i="1" baseline="-25000" dirty="0">
                <a:latin typeface="Garamond"/>
                <a:cs typeface="Garamond"/>
              </a:rPr>
              <a:t>≤</a:t>
            </a:r>
            <a:r>
              <a:rPr lang="en-US" sz="2800" i="1" baseline="-25000" dirty="0" smtClean="0">
                <a:latin typeface="Garamond"/>
                <a:cs typeface="Garamond"/>
              </a:rPr>
              <a:t> a</a:t>
            </a:r>
            <a:r>
              <a:rPr lang="en-US" sz="2800" i="1" dirty="0" smtClean="0">
                <a:latin typeface="Garamond"/>
                <a:cs typeface="Garamond"/>
              </a:rPr>
              <a:t>  f</a:t>
            </a:r>
            <a:r>
              <a:rPr lang="en-US" sz="2800" dirty="0" smtClean="0">
                <a:latin typeface="Garamond"/>
                <a:cs typeface="Garamond"/>
              </a:rPr>
              <a:t>(</a:t>
            </a:r>
            <a:r>
              <a:rPr lang="en-US" sz="2800" i="1" dirty="0" smtClean="0">
                <a:latin typeface="Garamond"/>
                <a:cs typeface="Garamond"/>
              </a:rPr>
              <a:t>x</a:t>
            </a:r>
            <a:r>
              <a:rPr lang="en-US" sz="2800" dirty="0" smtClean="0">
                <a:latin typeface="Garamond"/>
                <a:cs typeface="Garamond"/>
              </a:rPr>
              <a:t>)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178108" y="2370370"/>
            <a:ext cx="1749197" cy="523220"/>
          </a:xfrm>
          <a:prstGeom prst="rect">
            <a:avLst/>
          </a:prstGeom>
          <a:solidFill>
            <a:srgbClr val="FFFFFF"/>
          </a:solidFill>
          <a:ln w="12700" cmpd="sng">
            <a:noFill/>
          </a:ln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∫</a:t>
            </a:r>
            <a:r>
              <a:rPr lang="en-US" sz="2800" i="1" baseline="-25000" dirty="0" smtClean="0">
                <a:latin typeface="Garamond"/>
                <a:cs typeface="Garamond"/>
              </a:rPr>
              <a:t>x ≤ a </a:t>
            </a:r>
            <a:r>
              <a:rPr lang="en-US" sz="2800" i="1" dirty="0" smtClean="0">
                <a:latin typeface="Garamond"/>
                <a:cs typeface="Garamond"/>
              </a:rPr>
              <a:t> f</a:t>
            </a:r>
            <a:r>
              <a:rPr lang="en-US" sz="2800" dirty="0" smtClean="0">
                <a:latin typeface="Garamond"/>
                <a:cs typeface="Garamond"/>
              </a:rPr>
              <a:t>(</a:t>
            </a:r>
            <a:r>
              <a:rPr lang="en-US" sz="2800" i="1" dirty="0" smtClean="0">
                <a:latin typeface="Garamond"/>
                <a:cs typeface="Garamond"/>
              </a:rPr>
              <a:t>x</a:t>
            </a:r>
            <a:r>
              <a:rPr lang="en-US" sz="2800" dirty="0" smtClean="0">
                <a:latin typeface="Garamond"/>
                <a:cs typeface="Garamond"/>
              </a:rPr>
              <a:t>)</a:t>
            </a:r>
            <a:r>
              <a:rPr lang="en-US" sz="2800" i="1" dirty="0" smtClean="0">
                <a:latin typeface="Garamond"/>
                <a:cs typeface="Garamond"/>
              </a:rPr>
              <a:t>dx</a:t>
            </a:r>
            <a:endParaRPr lang="en-US" sz="2800" dirty="0" smtClean="0">
              <a:latin typeface="Garamond"/>
              <a:cs typeface="Garamond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92150" y="3152146"/>
            <a:ext cx="910807" cy="523220"/>
          </a:xfrm>
          <a:prstGeom prst="rect">
            <a:avLst/>
          </a:prstGeom>
          <a:solidFill>
            <a:srgbClr val="FFFFFF"/>
          </a:solidFill>
        </p:spPr>
        <p:txBody>
          <a:bodyPr wrap="none" rtlCol="0">
            <a:spAutoFit/>
          </a:bodyPr>
          <a:lstStyle/>
          <a:p>
            <a:r>
              <a:rPr lang="en-US" sz="2800" i="1" dirty="0" smtClean="0">
                <a:latin typeface="Garamond"/>
                <a:cs typeface="Garamond"/>
              </a:rPr>
              <a:t>E</a:t>
            </a:r>
            <a:r>
              <a:rPr lang="en-US" sz="2800" dirty="0" smtClean="0">
                <a:latin typeface="Garamond"/>
                <a:cs typeface="Garamond"/>
              </a:rPr>
              <a:t>[</a:t>
            </a:r>
            <a:r>
              <a:rPr lang="en-US" sz="2800" i="1" dirty="0" smtClean="0">
                <a:latin typeface="Garamond"/>
                <a:cs typeface="Garamond"/>
              </a:rPr>
              <a:t>X</a:t>
            </a:r>
            <a:r>
              <a:rPr lang="en-US" sz="2800" dirty="0" smtClean="0">
                <a:latin typeface="Garamond"/>
                <a:cs typeface="Garamond"/>
              </a:rPr>
              <a:t>]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387218" y="3152146"/>
            <a:ext cx="1386835" cy="523220"/>
          </a:xfrm>
          <a:prstGeom prst="rect">
            <a:avLst/>
          </a:prstGeom>
          <a:solidFill>
            <a:srgbClr val="FFFFFF"/>
          </a:solidFill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∑</a:t>
            </a:r>
            <a:r>
              <a:rPr lang="en-US" sz="2800" i="1" baseline="-25000" dirty="0" smtClean="0">
                <a:latin typeface="Garamond"/>
                <a:cs typeface="Garamond"/>
              </a:rPr>
              <a:t>x</a:t>
            </a:r>
            <a:r>
              <a:rPr lang="en-US" sz="2800" i="1" dirty="0" smtClean="0">
                <a:latin typeface="Garamond"/>
                <a:cs typeface="Garamond"/>
              </a:rPr>
              <a:t> x f</a:t>
            </a:r>
            <a:r>
              <a:rPr lang="en-US" sz="2800" dirty="0">
                <a:latin typeface="Garamond"/>
                <a:cs typeface="Garamond"/>
              </a:rPr>
              <a:t>(</a:t>
            </a:r>
            <a:r>
              <a:rPr lang="en-US" sz="2800" i="1" dirty="0">
                <a:latin typeface="Garamond"/>
                <a:cs typeface="Garamond"/>
              </a:rPr>
              <a:t>x</a:t>
            </a:r>
            <a:r>
              <a:rPr lang="en-US" sz="2800" dirty="0">
                <a:latin typeface="Garamond"/>
                <a:cs typeface="Garamond"/>
              </a:rPr>
              <a:t>)  </a:t>
            </a:r>
            <a:endParaRPr lang="en-US" sz="2800" dirty="0" smtClean="0">
              <a:latin typeface="Garamond"/>
              <a:cs typeface="Garamond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178108" y="3152146"/>
            <a:ext cx="1582484" cy="523220"/>
          </a:xfrm>
          <a:prstGeom prst="rect">
            <a:avLst/>
          </a:prstGeom>
          <a:solidFill>
            <a:srgbClr val="FFFFFF"/>
          </a:solidFill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∫</a:t>
            </a:r>
            <a:r>
              <a:rPr lang="en-US" sz="2800" i="1" baseline="-25000" dirty="0" smtClean="0">
                <a:latin typeface="Garamond"/>
                <a:cs typeface="Garamond"/>
              </a:rPr>
              <a:t>x</a:t>
            </a:r>
            <a:r>
              <a:rPr lang="en-US" sz="2800" i="1" dirty="0" smtClean="0">
                <a:latin typeface="Garamond"/>
                <a:cs typeface="Garamond"/>
              </a:rPr>
              <a:t> x f</a:t>
            </a:r>
            <a:r>
              <a:rPr lang="en-US" sz="2800" dirty="0">
                <a:latin typeface="Garamond"/>
                <a:cs typeface="Garamond"/>
              </a:rPr>
              <a:t>(</a:t>
            </a:r>
            <a:r>
              <a:rPr lang="en-US" sz="2800" i="1" dirty="0">
                <a:latin typeface="Garamond"/>
                <a:cs typeface="Garamond"/>
              </a:rPr>
              <a:t>x</a:t>
            </a:r>
            <a:r>
              <a:rPr lang="en-US" sz="2800" dirty="0" smtClean="0">
                <a:latin typeface="Garamond"/>
                <a:cs typeface="Garamond"/>
              </a:rPr>
              <a:t>)</a:t>
            </a:r>
            <a:r>
              <a:rPr lang="en-US" sz="2800" i="1" dirty="0" smtClean="0">
                <a:latin typeface="Garamond"/>
                <a:cs typeface="Garamond"/>
              </a:rPr>
              <a:t>dx</a:t>
            </a:r>
            <a:r>
              <a:rPr lang="en-US" sz="2800" dirty="0" smtClean="0">
                <a:latin typeface="Garamond"/>
                <a:cs typeface="Garamond"/>
              </a:rPr>
              <a:t>  </a:t>
            </a:r>
          </a:p>
        </p:txBody>
      </p:sp>
      <p:cxnSp>
        <p:nvCxnSpPr>
          <p:cNvPr id="18" name="Straight Connector 17"/>
          <p:cNvCxnSpPr/>
          <p:nvPr/>
        </p:nvCxnSpPr>
        <p:spPr>
          <a:xfrm>
            <a:off x="692150" y="2025650"/>
            <a:ext cx="7670800" cy="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692150" y="5822950"/>
            <a:ext cx="7677150" cy="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685800" y="4034796"/>
            <a:ext cx="1023017" cy="523220"/>
          </a:xfrm>
          <a:prstGeom prst="rect">
            <a:avLst/>
          </a:prstGeom>
          <a:solidFill>
            <a:srgbClr val="FFFFFF"/>
          </a:solidFill>
        </p:spPr>
        <p:txBody>
          <a:bodyPr wrap="none" rtlCol="0">
            <a:spAutoFit/>
          </a:bodyPr>
          <a:lstStyle/>
          <a:p>
            <a:r>
              <a:rPr lang="en-US" sz="2800" i="1" dirty="0" smtClean="0">
                <a:latin typeface="Garamond"/>
                <a:cs typeface="Garamond"/>
              </a:rPr>
              <a:t>E</a:t>
            </a:r>
            <a:r>
              <a:rPr lang="en-US" sz="2800" dirty="0" smtClean="0">
                <a:latin typeface="Garamond"/>
                <a:cs typeface="Garamond"/>
              </a:rPr>
              <a:t>[</a:t>
            </a:r>
            <a:r>
              <a:rPr lang="en-US" sz="2800" i="1" dirty="0" smtClean="0">
                <a:latin typeface="Garamond"/>
                <a:cs typeface="Garamond"/>
              </a:rPr>
              <a:t>X</a:t>
            </a:r>
            <a:r>
              <a:rPr lang="en-US" sz="2800" baseline="30000" dirty="0" smtClean="0">
                <a:latin typeface="Garamond"/>
                <a:cs typeface="Garamond"/>
              </a:rPr>
              <a:t>2</a:t>
            </a:r>
            <a:r>
              <a:rPr lang="en-US" sz="2800" dirty="0" smtClean="0">
                <a:latin typeface="Garamond"/>
                <a:cs typeface="Garamond"/>
              </a:rPr>
              <a:t>]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3387218" y="3999242"/>
            <a:ext cx="1555150" cy="523220"/>
          </a:xfrm>
          <a:prstGeom prst="rect">
            <a:avLst/>
          </a:prstGeom>
          <a:solidFill>
            <a:srgbClr val="FFFFFF"/>
          </a:solidFill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∑</a:t>
            </a:r>
            <a:r>
              <a:rPr lang="en-US" sz="2800" i="1" baseline="-25000" dirty="0" smtClean="0">
                <a:latin typeface="Garamond"/>
                <a:cs typeface="Garamond"/>
              </a:rPr>
              <a:t>x</a:t>
            </a:r>
            <a:r>
              <a:rPr lang="en-US" sz="2800" i="1" dirty="0" smtClean="0">
                <a:latin typeface="Garamond"/>
                <a:cs typeface="Garamond"/>
              </a:rPr>
              <a:t> x</a:t>
            </a:r>
            <a:r>
              <a:rPr lang="en-US" sz="2800" baseline="30000" dirty="0" smtClean="0">
                <a:latin typeface="Garamond"/>
                <a:cs typeface="Garamond"/>
              </a:rPr>
              <a:t>2</a:t>
            </a:r>
            <a:r>
              <a:rPr lang="en-US" sz="2800" i="1" dirty="0" smtClean="0">
                <a:latin typeface="Garamond"/>
                <a:cs typeface="Garamond"/>
              </a:rPr>
              <a:t> f</a:t>
            </a:r>
            <a:r>
              <a:rPr lang="en-US" sz="2800" dirty="0">
                <a:latin typeface="Garamond"/>
                <a:cs typeface="Garamond"/>
              </a:rPr>
              <a:t>(</a:t>
            </a:r>
            <a:r>
              <a:rPr lang="en-US" sz="2800" i="1" dirty="0">
                <a:latin typeface="Garamond"/>
                <a:cs typeface="Garamond"/>
              </a:rPr>
              <a:t>x</a:t>
            </a:r>
            <a:r>
              <a:rPr lang="en-US" sz="2800" dirty="0">
                <a:latin typeface="Garamond"/>
                <a:cs typeface="Garamond"/>
              </a:rPr>
              <a:t>)  </a:t>
            </a:r>
            <a:endParaRPr lang="en-US" sz="2800" dirty="0" smtClean="0">
              <a:latin typeface="Garamond"/>
              <a:cs typeface="Garamond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6178108" y="3999242"/>
            <a:ext cx="1685077" cy="523220"/>
          </a:xfrm>
          <a:prstGeom prst="rect">
            <a:avLst/>
          </a:prstGeom>
          <a:solidFill>
            <a:srgbClr val="FFFFFF"/>
          </a:solidFill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∫</a:t>
            </a:r>
            <a:r>
              <a:rPr lang="en-US" sz="2800" i="1" baseline="-25000" dirty="0" smtClean="0">
                <a:latin typeface="Garamond"/>
                <a:cs typeface="Garamond"/>
              </a:rPr>
              <a:t>x</a:t>
            </a:r>
            <a:r>
              <a:rPr lang="en-US" sz="2800" i="1" dirty="0" smtClean="0">
                <a:latin typeface="Garamond"/>
                <a:cs typeface="Garamond"/>
              </a:rPr>
              <a:t> x</a:t>
            </a:r>
            <a:r>
              <a:rPr lang="en-US" sz="2800" baseline="30000" dirty="0" smtClean="0">
                <a:latin typeface="Garamond"/>
                <a:cs typeface="Garamond"/>
              </a:rPr>
              <a:t>2</a:t>
            </a:r>
            <a:r>
              <a:rPr lang="en-US" sz="2800" i="1" dirty="0" smtClean="0">
                <a:latin typeface="Garamond"/>
                <a:cs typeface="Garamond"/>
              </a:rPr>
              <a:t> f</a:t>
            </a:r>
            <a:r>
              <a:rPr lang="en-US" sz="2800" dirty="0">
                <a:latin typeface="Garamond"/>
                <a:cs typeface="Garamond"/>
              </a:rPr>
              <a:t>(</a:t>
            </a:r>
            <a:r>
              <a:rPr lang="en-US" sz="2800" i="1" dirty="0">
                <a:latin typeface="Garamond"/>
                <a:cs typeface="Garamond"/>
              </a:rPr>
              <a:t>x</a:t>
            </a:r>
            <a:r>
              <a:rPr lang="en-US" sz="2800" dirty="0" smtClean="0">
                <a:latin typeface="Garamond"/>
                <a:cs typeface="Garamond"/>
              </a:rPr>
              <a:t>)</a:t>
            </a:r>
            <a:r>
              <a:rPr lang="en-US" sz="2800" i="1" dirty="0" smtClean="0">
                <a:latin typeface="Garamond"/>
                <a:cs typeface="Garamond"/>
              </a:rPr>
              <a:t>dx</a:t>
            </a:r>
            <a:r>
              <a:rPr lang="en-US" sz="2800" dirty="0" smtClean="0">
                <a:latin typeface="Garamond"/>
                <a:cs typeface="Garamond"/>
              </a:rPr>
              <a:t>  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692150" y="4923796"/>
            <a:ext cx="1174852" cy="523220"/>
          </a:xfrm>
          <a:prstGeom prst="rect">
            <a:avLst/>
          </a:prstGeom>
          <a:solidFill>
            <a:srgbClr val="FFFFFF"/>
          </a:solidFill>
        </p:spPr>
        <p:txBody>
          <a:bodyPr wrap="none" rtlCol="0">
            <a:spAutoFit/>
          </a:bodyPr>
          <a:lstStyle/>
          <a:p>
            <a:r>
              <a:rPr lang="en-US" sz="2800" i="1" dirty="0" err="1" smtClean="0">
                <a:latin typeface="Garamond"/>
                <a:cs typeface="Garamond"/>
              </a:rPr>
              <a:t>Var</a:t>
            </a:r>
            <a:r>
              <a:rPr lang="en-US" sz="2800" dirty="0" smtClean="0">
                <a:latin typeface="Garamond"/>
                <a:cs typeface="Garamond"/>
              </a:rPr>
              <a:t>[</a:t>
            </a:r>
            <a:r>
              <a:rPr lang="en-US" sz="2800" i="1" dirty="0" smtClean="0">
                <a:latin typeface="Garamond"/>
                <a:cs typeface="Garamond"/>
              </a:rPr>
              <a:t>X</a:t>
            </a:r>
            <a:r>
              <a:rPr lang="en-US" sz="2800" dirty="0" smtClean="0">
                <a:latin typeface="Garamond"/>
                <a:cs typeface="Garamond"/>
              </a:rPr>
              <a:t>]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3324909" y="4923796"/>
            <a:ext cx="4715083" cy="523220"/>
          </a:xfrm>
          <a:prstGeom prst="rect">
            <a:avLst/>
          </a:prstGeom>
          <a:solidFill>
            <a:srgbClr val="FFFFFF"/>
          </a:solidFill>
        </p:spPr>
        <p:txBody>
          <a:bodyPr wrap="none" rtlCol="0">
            <a:spAutoFit/>
          </a:bodyPr>
          <a:lstStyle/>
          <a:p>
            <a:r>
              <a:rPr lang="en-US" sz="2800" i="1" dirty="0" smtClean="0">
                <a:latin typeface="Garamond"/>
                <a:cs typeface="Garamond"/>
              </a:rPr>
              <a:t>E</a:t>
            </a:r>
            <a:r>
              <a:rPr lang="en-US" sz="2800" dirty="0" smtClean="0">
                <a:latin typeface="Garamond"/>
                <a:cs typeface="Garamond"/>
              </a:rPr>
              <a:t>[(</a:t>
            </a:r>
            <a:r>
              <a:rPr lang="en-US" sz="2800" i="1" dirty="0" smtClean="0">
                <a:latin typeface="Garamond"/>
                <a:cs typeface="Garamond"/>
              </a:rPr>
              <a:t>X</a:t>
            </a:r>
            <a:r>
              <a:rPr lang="en-US" sz="2800" dirty="0" smtClean="0">
                <a:latin typeface="Garamond"/>
                <a:cs typeface="Garamond"/>
              </a:rPr>
              <a:t> – </a:t>
            </a:r>
            <a:r>
              <a:rPr lang="en-US" sz="2800" i="1" dirty="0" smtClean="0">
                <a:latin typeface="Garamond"/>
                <a:cs typeface="Garamond"/>
              </a:rPr>
              <a:t>E</a:t>
            </a:r>
            <a:r>
              <a:rPr lang="en-US" sz="2800" dirty="0" smtClean="0">
                <a:latin typeface="Garamond"/>
                <a:cs typeface="Garamond"/>
              </a:rPr>
              <a:t>[</a:t>
            </a:r>
            <a:r>
              <a:rPr lang="en-US" sz="2800" i="1" dirty="0" smtClean="0">
                <a:latin typeface="Garamond"/>
                <a:cs typeface="Garamond"/>
              </a:rPr>
              <a:t>X</a:t>
            </a:r>
            <a:r>
              <a:rPr lang="en-US" sz="2800" dirty="0" smtClean="0">
                <a:latin typeface="Garamond"/>
                <a:cs typeface="Garamond"/>
              </a:rPr>
              <a:t>])</a:t>
            </a:r>
            <a:r>
              <a:rPr lang="en-US" sz="2800" baseline="30000" dirty="0" smtClean="0">
                <a:latin typeface="Garamond"/>
                <a:cs typeface="Garamond"/>
              </a:rPr>
              <a:t>2</a:t>
            </a:r>
            <a:r>
              <a:rPr lang="en-US" sz="2800" dirty="0" smtClean="0">
                <a:latin typeface="Garamond"/>
                <a:cs typeface="Garamond"/>
              </a:rPr>
              <a:t>] = </a:t>
            </a:r>
            <a:r>
              <a:rPr lang="en-US" sz="2800" i="1" dirty="0" smtClean="0">
                <a:latin typeface="Garamond"/>
                <a:cs typeface="Garamond"/>
              </a:rPr>
              <a:t>E</a:t>
            </a:r>
            <a:r>
              <a:rPr lang="en-US" sz="2800" dirty="0" smtClean="0">
                <a:latin typeface="Garamond"/>
                <a:cs typeface="Garamond"/>
              </a:rPr>
              <a:t>[</a:t>
            </a:r>
            <a:r>
              <a:rPr lang="en-US" sz="2800" i="1" dirty="0" smtClean="0">
                <a:latin typeface="Garamond"/>
                <a:cs typeface="Garamond"/>
              </a:rPr>
              <a:t>X</a:t>
            </a:r>
            <a:r>
              <a:rPr lang="en-US" sz="2800" baseline="30000" dirty="0" smtClean="0">
                <a:latin typeface="Garamond"/>
                <a:cs typeface="Garamond"/>
              </a:rPr>
              <a:t>2</a:t>
            </a:r>
            <a:r>
              <a:rPr lang="en-US" sz="2800" dirty="0" smtClean="0">
                <a:latin typeface="Garamond"/>
                <a:cs typeface="Garamond"/>
              </a:rPr>
              <a:t>] – </a:t>
            </a:r>
            <a:r>
              <a:rPr lang="en-US" sz="2800" i="1" dirty="0" smtClean="0">
                <a:latin typeface="Garamond"/>
                <a:cs typeface="Garamond"/>
              </a:rPr>
              <a:t>E</a:t>
            </a:r>
            <a:r>
              <a:rPr lang="en-US" sz="2800" dirty="0" smtClean="0">
                <a:latin typeface="Garamond"/>
                <a:cs typeface="Garamond"/>
              </a:rPr>
              <a:t>[</a:t>
            </a:r>
            <a:r>
              <a:rPr lang="en-US" sz="2800" i="1" dirty="0" smtClean="0">
                <a:latin typeface="Garamond"/>
                <a:cs typeface="Garamond"/>
              </a:rPr>
              <a:t>X</a:t>
            </a:r>
            <a:r>
              <a:rPr lang="en-US" sz="2800" dirty="0" smtClean="0">
                <a:latin typeface="Garamond"/>
                <a:cs typeface="Garamond"/>
              </a:rPr>
              <a:t>]</a:t>
            </a:r>
            <a:r>
              <a:rPr lang="en-US" sz="2800" baseline="30000" dirty="0" smtClean="0">
                <a:latin typeface="Garamond"/>
                <a:cs typeface="Garamond"/>
              </a:rPr>
              <a:t>2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692150" y="2373908"/>
            <a:ext cx="1434163" cy="523220"/>
          </a:xfrm>
          <a:prstGeom prst="rect">
            <a:avLst/>
          </a:prstGeom>
          <a:solidFill>
            <a:srgbClr val="FFFFFF"/>
          </a:solidFill>
        </p:spPr>
        <p:txBody>
          <a:bodyPr wrap="none" rtlCol="0">
            <a:spAutoFit/>
          </a:bodyPr>
          <a:lstStyle/>
          <a:p>
            <a:r>
              <a:rPr lang="en-US" sz="2800" i="1" dirty="0" smtClean="0">
                <a:latin typeface="Garamond"/>
                <a:cs typeface="Garamond"/>
              </a:rPr>
              <a:t>P</a:t>
            </a:r>
            <a:r>
              <a:rPr lang="en-US" sz="2800" dirty="0" smtClean="0">
                <a:latin typeface="Garamond"/>
                <a:cs typeface="Garamond"/>
              </a:rPr>
              <a:t>(</a:t>
            </a:r>
            <a:r>
              <a:rPr lang="en-US" sz="2800" i="1" dirty="0" smtClean="0">
                <a:latin typeface="Garamond"/>
                <a:cs typeface="Garamond"/>
              </a:rPr>
              <a:t>X ≤ a</a:t>
            </a:r>
            <a:r>
              <a:rPr lang="en-US" sz="2800" dirty="0">
                <a:latin typeface="Garamond"/>
                <a:cs typeface="Garamond"/>
              </a:rPr>
              <a:t>)</a:t>
            </a:r>
            <a:endParaRPr lang="en-US" sz="2800" dirty="0" smtClean="0">
              <a:latin typeface="Garamond"/>
              <a:cs typeface="Garamond"/>
            </a:endParaRPr>
          </a:p>
        </p:txBody>
      </p:sp>
    </p:spTree>
    <p:extLst>
      <p:ext uri="{BB962C8B-B14F-4D97-AF65-F5344CB8AC3E}">
        <p14:creationId xmlns:p14="http://schemas.microsoft.com/office/powerpoint/2010/main" val="17472108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2" grpId="0" animBg="1"/>
      <p:bldP spid="13" grpId="0" animBg="1"/>
      <p:bldP spid="14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Uniform random variable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457200" y="1229983"/>
            <a:ext cx="822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Franklin Gothic Medium"/>
                <a:cs typeface="Franklin Gothic Medium"/>
              </a:rPr>
              <a:t>A random variable </a:t>
            </a:r>
            <a:r>
              <a:rPr lang="en-US" sz="2800" i="1" dirty="0" smtClean="0">
                <a:latin typeface="Garamond"/>
                <a:cs typeface="Garamond"/>
              </a:rPr>
              <a:t>X</a:t>
            </a:r>
            <a:r>
              <a:rPr lang="en-US" sz="2800" dirty="0" smtClean="0">
                <a:latin typeface="Franklin Gothic Medium"/>
                <a:cs typeface="Franklin Gothic Medium"/>
              </a:rPr>
              <a:t> is </a:t>
            </a:r>
            <a:r>
              <a:rPr lang="en-US" sz="2800" dirty="0" smtClean="0">
                <a:latin typeface="Garamond"/>
                <a:cs typeface="Garamond"/>
              </a:rPr>
              <a:t>Uniform(0, 1)</a:t>
            </a:r>
            <a:r>
              <a:rPr lang="en-US" sz="2800" dirty="0" smtClean="0">
                <a:latin typeface="Franklin Gothic Medium"/>
                <a:cs typeface="Franklin Gothic Medium"/>
              </a:rPr>
              <a:t> if its </a:t>
            </a:r>
            <a:r>
              <a:rPr lang="en-US" sz="2800" dirty="0" err="1" smtClean="0">
                <a:latin typeface="Franklin Gothic Medium"/>
                <a:cs typeface="Franklin Gothic Medium"/>
              </a:rPr>
              <a:t>p.d.f</a:t>
            </a:r>
            <a:r>
              <a:rPr lang="en-US" sz="2800" dirty="0" smtClean="0">
                <a:latin typeface="Franklin Gothic Medium"/>
                <a:cs typeface="Franklin Gothic Medium"/>
              </a:rPr>
              <a:t>. is</a:t>
            </a:r>
            <a:endParaRPr lang="en-US" sz="2800" i="1" dirty="0">
              <a:solidFill>
                <a:srgbClr val="FF9933"/>
              </a:solidFill>
              <a:latin typeface="Garamond"/>
              <a:cs typeface="Garamond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71164" y="2107109"/>
            <a:ext cx="104530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i="1" dirty="0" smtClean="0">
                <a:latin typeface="Garamond"/>
                <a:cs typeface="Garamond"/>
              </a:rPr>
              <a:t>f</a:t>
            </a:r>
            <a:r>
              <a:rPr lang="en-US" sz="2800" dirty="0" smtClean="0">
                <a:latin typeface="Garamond"/>
                <a:cs typeface="Garamond"/>
              </a:rPr>
              <a:t>(</a:t>
            </a:r>
            <a:r>
              <a:rPr lang="en-US" sz="2800" i="1" dirty="0" smtClean="0">
                <a:latin typeface="Garamond"/>
                <a:cs typeface="Garamond"/>
              </a:rPr>
              <a:t>x</a:t>
            </a:r>
            <a:r>
              <a:rPr lang="en-US" sz="2800" dirty="0" smtClean="0">
                <a:latin typeface="Garamond"/>
                <a:cs typeface="Garamond"/>
              </a:rPr>
              <a:t>) =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614946" y="2353321"/>
            <a:ext cx="32893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Garamond"/>
                <a:cs typeface="Garamond"/>
              </a:rPr>
              <a:t>0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930267" y="1926264"/>
            <a:ext cx="157356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Franklin Gothic Medium"/>
                <a:cs typeface="Franklin Gothic Medium"/>
              </a:rPr>
              <a:t>if</a:t>
            </a:r>
            <a:r>
              <a:rPr lang="en-US" sz="2400" dirty="0" smtClean="0">
                <a:latin typeface="Garamond"/>
                <a:cs typeface="Garamond"/>
              </a:rPr>
              <a:t> </a:t>
            </a:r>
            <a:r>
              <a:rPr lang="en-US" sz="2400" i="1" dirty="0" smtClean="0">
                <a:latin typeface="Garamond"/>
                <a:cs typeface="Garamond"/>
              </a:rPr>
              <a:t>x </a:t>
            </a:r>
            <a:r>
              <a:rPr lang="en-US" sz="2400" dirty="0" smtClean="0">
                <a:latin typeface="Symbol" charset="2"/>
                <a:cs typeface="Symbol" charset="2"/>
              </a:rPr>
              <a:t>∈</a:t>
            </a:r>
            <a:r>
              <a:rPr lang="en-US" sz="2400" dirty="0" smtClean="0">
                <a:latin typeface="Garamond"/>
                <a:cs typeface="Garamond"/>
              </a:rPr>
              <a:t> (0, 1)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620381" y="1918029"/>
            <a:ext cx="32893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Garamond"/>
                <a:cs typeface="Garamond"/>
              </a:rPr>
              <a:t>1</a:t>
            </a:r>
          </a:p>
        </p:txBody>
      </p:sp>
      <p:sp>
        <p:nvSpPr>
          <p:cNvPr id="16" name="Left Brace 15"/>
          <p:cNvSpPr/>
          <p:nvPr/>
        </p:nvSpPr>
        <p:spPr>
          <a:xfrm>
            <a:off x="1474331" y="2037080"/>
            <a:ext cx="190500" cy="725081"/>
          </a:xfrm>
          <a:prstGeom prst="leftBrace">
            <a:avLst>
              <a:gd name="adj1" fmla="val 41666"/>
              <a:gd name="adj2" fmla="val 50000"/>
            </a:avLst>
          </a:prstGeom>
          <a:ln w="12700" cmpd="sng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7" name="Picture 16" descr="uniform1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1348" y="2559049"/>
            <a:ext cx="4220023" cy="3188303"/>
          </a:xfrm>
          <a:prstGeom prst="rect">
            <a:avLst/>
          </a:prstGeom>
        </p:spPr>
      </p:pic>
      <p:sp>
        <p:nvSpPr>
          <p:cNvPr id="18" name="TextBox 17"/>
          <p:cNvSpPr txBox="1"/>
          <p:nvPr/>
        </p:nvSpPr>
        <p:spPr>
          <a:xfrm>
            <a:off x="1931182" y="2350247"/>
            <a:ext cx="216432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Franklin Gothic Medium"/>
                <a:cs typeface="Franklin Gothic Medium"/>
              </a:rPr>
              <a:t>if</a:t>
            </a:r>
            <a:r>
              <a:rPr lang="en-US" sz="2400" dirty="0" smtClean="0">
                <a:latin typeface="Garamond"/>
                <a:cs typeface="Garamond"/>
              </a:rPr>
              <a:t> </a:t>
            </a:r>
            <a:r>
              <a:rPr lang="en-US" sz="2400" i="1" dirty="0" smtClean="0">
                <a:latin typeface="Garamond"/>
                <a:cs typeface="Garamond"/>
              </a:rPr>
              <a:t>x </a:t>
            </a:r>
            <a:r>
              <a:rPr lang="en-US" sz="2400" dirty="0" smtClean="0">
                <a:latin typeface="Garamond"/>
                <a:cs typeface="Garamond"/>
              </a:rPr>
              <a:t>&lt;</a:t>
            </a:r>
            <a:r>
              <a:rPr lang="en-US" sz="2400" dirty="0" smtClean="0">
                <a:latin typeface="Symbol" charset="2"/>
                <a:cs typeface="Symbol" charset="2"/>
              </a:rPr>
              <a:t> </a:t>
            </a:r>
            <a:r>
              <a:rPr lang="en-US" sz="2400" dirty="0">
                <a:latin typeface="Garamond"/>
                <a:cs typeface="Garamond"/>
              </a:rPr>
              <a:t>0</a:t>
            </a:r>
            <a:r>
              <a:rPr lang="en-US" sz="2400" dirty="0" smtClean="0">
                <a:latin typeface="Garamond"/>
                <a:cs typeface="Garamond"/>
              </a:rPr>
              <a:t> </a:t>
            </a:r>
            <a:r>
              <a:rPr lang="en-US" sz="2400" dirty="0" smtClean="0">
                <a:latin typeface="Franklin Gothic Medium"/>
                <a:cs typeface="Franklin Gothic Medium"/>
              </a:rPr>
              <a:t>or</a:t>
            </a:r>
            <a:r>
              <a:rPr lang="en-US" sz="2400" dirty="0" smtClean="0">
                <a:latin typeface="Garamond"/>
                <a:cs typeface="Garamond"/>
              </a:rPr>
              <a:t> </a:t>
            </a:r>
            <a:r>
              <a:rPr lang="en-US" sz="2400" i="1" dirty="0" smtClean="0">
                <a:latin typeface="Garamond"/>
                <a:cs typeface="Garamond"/>
              </a:rPr>
              <a:t>x</a:t>
            </a:r>
            <a:r>
              <a:rPr lang="en-US" sz="2400" dirty="0" smtClean="0">
                <a:latin typeface="Garamond"/>
                <a:cs typeface="Garamond"/>
              </a:rPr>
              <a:t> &gt; </a:t>
            </a:r>
            <a:r>
              <a:rPr lang="en-US" sz="2400" dirty="0">
                <a:latin typeface="Garamond"/>
                <a:cs typeface="Garamond"/>
              </a:rPr>
              <a:t>1</a:t>
            </a:r>
            <a:endParaRPr lang="en-US" sz="2400" dirty="0" smtClean="0">
              <a:latin typeface="Garamond"/>
              <a:cs typeface="Garamond"/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421837" y="3931791"/>
            <a:ext cx="2353480" cy="461665"/>
            <a:chOff x="421837" y="3931791"/>
            <a:chExt cx="2353480" cy="461665"/>
          </a:xfrm>
        </p:grpSpPr>
        <p:sp>
          <p:nvSpPr>
            <p:cNvPr id="19" name="TextBox 18"/>
            <p:cNvSpPr txBox="1"/>
            <p:nvPr/>
          </p:nvSpPr>
          <p:spPr>
            <a:xfrm>
              <a:off x="421837" y="3931791"/>
              <a:ext cx="235348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i="1" dirty="0" smtClean="0">
                  <a:latin typeface="Garamond"/>
                  <a:cs typeface="Garamond"/>
                </a:rPr>
                <a:t>E</a:t>
              </a:r>
              <a:r>
                <a:rPr lang="en-US" sz="2400" dirty="0" smtClean="0">
                  <a:latin typeface="Garamond"/>
                  <a:cs typeface="Garamond"/>
                </a:rPr>
                <a:t>[</a:t>
              </a:r>
              <a:r>
                <a:rPr lang="en-US" sz="2400" i="1" dirty="0" smtClean="0">
                  <a:latin typeface="Garamond"/>
                  <a:cs typeface="Garamond"/>
                </a:rPr>
                <a:t>X</a:t>
              </a:r>
              <a:r>
                <a:rPr lang="en-US" sz="2400" dirty="0">
                  <a:latin typeface="Garamond"/>
                  <a:cs typeface="Garamond"/>
                </a:rPr>
                <a:t>]</a:t>
              </a:r>
              <a:r>
                <a:rPr lang="en-US" sz="2400" dirty="0" smtClean="0">
                  <a:latin typeface="Garamond"/>
                  <a:cs typeface="Garamond"/>
                </a:rPr>
                <a:t> = </a:t>
              </a:r>
              <a:r>
                <a:rPr lang="en-US" sz="2400" dirty="0" smtClean="0">
                  <a:solidFill>
                    <a:prstClr val="black"/>
                  </a:solidFill>
                  <a:latin typeface="Garamond"/>
                  <a:cs typeface="Garamond"/>
                </a:rPr>
                <a:t>∫</a:t>
              </a:r>
              <a:r>
                <a:rPr lang="en-US" sz="2400" baseline="-25000" dirty="0" smtClean="0">
                  <a:latin typeface="Garamond"/>
                  <a:cs typeface="Garamond"/>
                </a:rPr>
                <a:t>0</a:t>
              </a:r>
              <a:r>
                <a:rPr lang="en-US" sz="2400" i="1" dirty="0" smtClean="0">
                  <a:latin typeface="Garamond"/>
                  <a:cs typeface="Garamond"/>
                </a:rPr>
                <a:t> x f</a:t>
              </a:r>
              <a:r>
                <a:rPr lang="en-US" sz="2400" dirty="0">
                  <a:latin typeface="Garamond"/>
                  <a:cs typeface="Garamond"/>
                </a:rPr>
                <a:t>(</a:t>
              </a:r>
              <a:r>
                <a:rPr lang="en-US" sz="2400" i="1" dirty="0">
                  <a:latin typeface="Garamond"/>
                  <a:cs typeface="Garamond"/>
                </a:rPr>
                <a:t>x</a:t>
              </a:r>
              <a:r>
                <a:rPr lang="en-US" sz="2400" dirty="0">
                  <a:latin typeface="Garamond"/>
                  <a:cs typeface="Garamond"/>
                </a:rPr>
                <a:t>)</a:t>
              </a:r>
              <a:r>
                <a:rPr lang="en-US" sz="2400" i="1" dirty="0">
                  <a:latin typeface="Garamond"/>
                  <a:cs typeface="Garamond"/>
                </a:rPr>
                <a:t>dx</a:t>
              </a:r>
              <a:endParaRPr lang="en-US" sz="2400" dirty="0" smtClean="0">
                <a:latin typeface="Garamond"/>
                <a:cs typeface="Garamond"/>
              </a:endParaRPr>
            </a:p>
          </p:txBody>
        </p:sp>
        <p:sp>
          <p:nvSpPr>
            <p:cNvPr id="20" name="Rectangle 19"/>
            <p:cNvSpPr/>
            <p:nvPr/>
          </p:nvSpPr>
          <p:spPr>
            <a:xfrm>
              <a:off x="1488646" y="3933459"/>
              <a:ext cx="280846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400" baseline="30000" dirty="0" smtClean="0">
                  <a:solidFill>
                    <a:prstClr val="black"/>
                  </a:solidFill>
                  <a:latin typeface="Garamond"/>
                  <a:cs typeface="Garamond"/>
                </a:rPr>
                <a:t>1</a:t>
              </a:r>
              <a:endParaRPr lang="en-US" sz="2400" baseline="30000" dirty="0"/>
            </a:p>
          </p:txBody>
        </p:sp>
      </p:grpSp>
      <p:grpSp>
        <p:nvGrpSpPr>
          <p:cNvPr id="5" name="Group 4"/>
          <p:cNvGrpSpPr/>
          <p:nvPr/>
        </p:nvGrpSpPr>
        <p:grpSpPr>
          <a:xfrm>
            <a:off x="421837" y="3072309"/>
            <a:ext cx="1133644" cy="461665"/>
            <a:chOff x="421837" y="3072309"/>
            <a:chExt cx="1133644" cy="461665"/>
          </a:xfrm>
        </p:grpSpPr>
        <p:sp>
          <p:nvSpPr>
            <p:cNvPr id="21" name="TextBox 20"/>
            <p:cNvSpPr txBox="1"/>
            <p:nvPr/>
          </p:nvSpPr>
          <p:spPr>
            <a:xfrm>
              <a:off x="421837" y="3072309"/>
              <a:ext cx="113364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>
                  <a:solidFill>
                    <a:prstClr val="black"/>
                  </a:solidFill>
                  <a:latin typeface="Garamond"/>
                  <a:cs typeface="Garamond"/>
                </a:rPr>
                <a:t>∫</a:t>
              </a:r>
              <a:r>
                <a:rPr lang="en-US" sz="2400" baseline="-25000" dirty="0" smtClean="0">
                  <a:latin typeface="Garamond"/>
                  <a:cs typeface="Garamond"/>
                </a:rPr>
                <a:t>0</a:t>
              </a:r>
              <a:r>
                <a:rPr lang="en-US" sz="2400" i="1" dirty="0" smtClean="0">
                  <a:latin typeface="Garamond"/>
                  <a:cs typeface="Garamond"/>
                </a:rPr>
                <a:t> f</a:t>
              </a:r>
              <a:r>
                <a:rPr lang="en-US" sz="2400" dirty="0">
                  <a:latin typeface="Garamond"/>
                  <a:cs typeface="Garamond"/>
                </a:rPr>
                <a:t>(</a:t>
              </a:r>
              <a:r>
                <a:rPr lang="en-US" sz="2400" i="1" dirty="0">
                  <a:latin typeface="Garamond"/>
                  <a:cs typeface="Garamond"/>
                </a:rPr>
                <a:t>x</a:t>
              </a:r>
              <a:r>
                <a:rPr lang="en-US" sz="2400" dirty="0">
                  <a:latin typeface="Garamond"/>
                  <a:cs typeface="Garamond"/>
                </a:rPr>
                <a:t>)</a:t>
              </a:r>
              <a:r>
                <a:rPr lang="en-US" sz="2400" i="1" dirty="0">
                  <a:latin typeface="Garamond"/>
                  <a:cs typeface="Garamond"/>
                </a:rPr>
                <a:t>dx</a:t>
              </a:r>
              <a:endParaRPr lang="en-US" sz="2400" dirty="0" smtClean="0">
                <a:latin typeface="Garamond"/>
                <a:cs typeface="Garamond"/>
              </a:endParaRPr>
            </a:p>
          </p:txBody>
        </p:sp>
        <p:sp>
          <p:nvSpPr>
            <p:cNvPr id="22" name="Rectangle 21"/>
            <p:cNvSpPr/>
            <p:nvPr/>
          </p:nvSpPr>
          <p:spPr>
            <a:xfrm>
              <a:off x="531006" y="3072309"/>
              <a:ext cx="280846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400" baseline="30000" dirty="0" smtClean="0">
                  <a:solidFill>
                    <a:prstClr val="black"/>
                  </a:solidFill>
                  <a:latin typeface="Garamond"/>
                  <a:cs typeface="Garamond"/>
                </a:rPr>
                <a:t>1</a:t>
              </a:r>
              <a:endParaRPr lang="en-US" sz="2400" baseline="30000" dirty="0"/>
            </a:p>
          </p:txBody>
        </p:sp>
      </p:grpSp>
      <p:grpSp>
        <p:nvGrpSpPr>
          <p:cNvPr id="6" name="Group 5"/>
          <p:cNvGrpSpPr/>
          <p:nvPr/>
        </p:nvGrpSpPr>
        <p:grpSpPr>
          <a:xfrm>
            <a:off x="1462044" y="3072309"/>
            <a:ext cx="1505490" cy="461665"/>
            <a:chOff x="1462044" y="3072309"/>
            <a:chExt cx="1505490" cy="461665"/>
          </a:xfrm>
        </p:grpSpPr>
        <p:sp>
          <p:nvSpPr>
            <p:cNvPr id="23" name="TextBox 22"/>
            <p:cNvSpPr txBox="1"/>
            <p:nvPr/>
          </p:nvSpPr>
          <p:spPr>
            <a:xfrm>
              <a:off x="1462044" y="3072309"/>
              <a:ext cx="150549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>
                  <a:solidFill>
                    <a:prstClr val="black"/>
                  </a:solidFill>
                  <a:latin typeface="Garamond"/>
                  <a:cs typeface="Garamond"/>
                </a:rPr>
                <a:t>= ∫</a:t>
              </a:r>
              <a:r>
                <a:rPr lang="en-US" sz="2400" baseline="-25000" dirty="0" smtClean="0">
                  <a:latin typeface="Garamond"/>
                  <a:cs typeface="Garamond"/>
                </a:rPr>
                <a:t>0</a:t>
              </a:r>
              <a:r>
                <a:rPr lang="en-US" sz="2400" i="1" dirty="0" smtClean="0">
                  <a:latin typeface="Garamond"/>
                  <a:cs typeface="Garamond"/>
                </a:rPr>
                <a:t> dx</a:t>
              </a:r>
              <a:r>
                <a:rPr lang="en-US" sz="2400" dirty="0" smtClean="0">
                  <a:latin typeface="Garamond"/>
                  <a:cs typeface="Garamond"/>
                </a:rPr>
                <a:t> = 1</a:t>
              </a:r>
            </a:p>
          </p:txBody>
        </p:sp>
        <p:sp>
          <p:nvSpPr>
            <p:cNvPr id="24" name="Rectangle 23"/>
            <p:cNvSpPr/>
            <p:nvPr/>
          </p:nvSpPr>
          <p:spPr>
            <a:xfrm>
              <a:off x="1870856" y="3072309"/>
              <a:ext cx="280846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400" baseline="30000" dirty="0" smtClean="0">
                  <a:solidFill>
                    <a:prstClr val="black"/>
                  </a:solidFill>
                  <a:latin typeface="Garamond"/>
                  <a:cs typeface="Garamond"/>
                </a:rPr>
                <a:t>1</a:t>
              </a:r>
              <a:endParaRPr lang="en-US" sz="2400" baseline="30000" dirty="0"/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2632528" y="3913079"/>
            <a:ext cx="1265040" cy="461665"/>
            <a:chOff x="2632528" y="3913079"/>
            <a:chExt cx="1265040" cy="461665"/>
          </a:xfrm>
        </p:grpSpPr>
        <p:sp>
          <p:nvSpPr>
            <p:cNvPr id="25" name="Rectangle 24"/>
            <p:cNvSpPr/>
            <p:nvPr/>
          </p:nvSpPr>
          <p:spPr>
            <a:xfrm>
              <a:off x="2632528" y="3913079"/>
              <a:ext cx="1265040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en-US" sz="2400" dirty="0" smtClean="0">
                  <a:solidFill>
                    <a:prstClr val="black"/>
                  </a:solidFill>
                  <a:latin typeface="Garamond"/>
                  <a:cs typeface="Garamond"/>
                </a:rPr>
                <a:t>= </a:t>
              </a:r>
              <a:r>
                <a:rPr lang="en-US" sz="2400" i="1" dirty="0" smtClean="0">
                  <a:solidFill>
                    <a:prstClr val="black"/>
                  </a:solidFill>
                  <a:latin typeface="Garamond"/>
                  <a:cs typeface="Garamond"/>
                </a:rPr>
                <a:t>x</a:t>
              </a:r>
              <a:r>
                <a:rPr lang="en-US" sz="2400" baseline="30000" dirty="0" smtClean="0">
                  <a:solidFill>
                    <a:prstClr val="black"/>
                  </a:solidFill>
                  <a:latin typeface="Garamond"/>
                  <a:cs typeface="Garamond"/>
                </a:rPr>
                <a:t>2</a:t>
              </a:r>
              <a:r>
                <a:rPr lang="en-US" sz="2400" dirty="0" smtClean="0">
                  <a:solidFill>
                    <a:prstClr val="black"/>
                  </a:solidFill>
                  <a:latin typeface="Garamond"/>
                  <a:cs typeface="Garamond"/>
                </a:rPr>
                <a:t>/2|</a:t>
              </a:r>
              <a:r>
                <a:rPr lang="en-US" sz="2400" baseline="-25000" dirty="0" smtClean="0">
                  <a:solidFill>
                    <a:prstClr val="black"/>
                  </a:solidFill>
                  <a:latin typeface="Garamond"/>
                  <a:cs typeface="Garamond"/>
                </a:rPr>
                <a:t>0</a:t>
              </a:r>
              <a:endParaRPr lang="en-US" sz="2400" baseline="-25000" dirty="0">
                <a:solidFill>
                  <a:prstClr val="black"/>
                </a:solidFill>
                <a:latin typeface="Garamond"/>
                <a:cs typeface="Garamond"/>
              </a:endParaRPr>
            </a:p>
          </p:txBody>
        </p:sp>
        <p:sp>
          <p:nvSpPr>
            <p:cNvPr id="26" name="Rectangle 25"/>
            <p:cNvSpPr/>
            <p:nvPr/>
          </p:nvSpPr>
          <p:spPr>
            <a:xfrm>
              <a:off x="3596663" y="3944829"/>
              <a:ext cx="280846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400" baseline="30000" dirty="0" smtClean="0">
                  <a:solidFill>
                    <a:prstClr val="black"/>
                  </a:solidFill>
                  <a:latin typeface="Garamond"/>
                  <a:cs typeface="Garamond"/>
                </a:rPr>
                <a:t>1</a:t>
              </a:r>
              <a:endParaRPr lang="en-US" sz="2400" baseline="30000" dirty="0"/>
            </a:p>
          </p:txBody>
        </p:sp>
      </p:grpSp>
      <p:sp>
        <p:nvSpPr>
          <p:cNvPr id="27" name="Rectangle 26"/>
          <p:cNvSpPr/>
          <p:nvPr/>
        </p:nvSpPr>
        <p:spPr>
          <a:xfrm>
            <a:off x="3834252" y="3899626"/>
            <a:ext cx="90917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2400" dirty="0" smtClean="0">
                <a:solidFill>
                  <a:prstClr val="black"/>
                </a:solidFill>
                <a:latin typeface="Garamond"/>
                <a:cs typeface="Garamond"/>
              </a:rPr>
              <a:t>= 1/2</a:t>
            </a:r>
            <a:endParaRPr lang="en-US" sz="2400" baseline="-25000" dirty="0">
              <a:solidFill>
                <a:prstClr val="black"/>
              </a:solidFill>
              <a:latin typeface="Garamond"/>
              <a:cs typeface="Garamond"/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6819900" y="2427575"/>
            <a:ext cx="357790" cy="3008026"/>
            <a:chOff x="6819900" y="2427575"/>
            <a:chExt cx="357790" cy="3008026"/>
          </a:xfrm>
        </p:grpSpPr>
        <p:cxnSp>
          <p:nvCxnSpPr>
            <p:cNvPr id="29" name="Straight Connector 28"/>
            <p:cNvCxnSpPr/>
            <p:nvPr/>
          </p:nvCxnSpPr>
          <p:spPr>
            <a:xfrm flipV="1">
              <a:off x="6832600" y="2553029"/>
              <a:ext cx="0" cy="2882572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TextBox 32"/>
            <p:cNvSpPr txBox="1"/>
            <p:nvPr/>
          </p:nvSpPr>
          <p:spPr>
            <a:xfrm>
              <a:off x="6819900" y="2427575"/>
              <a:ext cx="35779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i="1" dirty="0" smtClean="0">
                  <a:solidFill>
                    <a:srgbClr val="FF9933"/>
                  </a:solidFill>
                  <a:latin typeface="Symbol" charset="2"/>
                  <a:cs typeface="Symbol" charset="2"/>
                </a:rPr>
                <a:t>m</a:t>
              </a:r>
              <a:endParaRPr lang="en-US" sz="2000" dirty="0" smtClean="0">
                <a:solidFill>
                  <a:srgbClr val="FF9933"/>
                </a:solidFill>
                <a:latin typeface="Garamond"/>
                <a:cs typeface="Garamond"/>
              </a:endParaRPr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421693" y="4663074"/>
            <a:ext cx="2545841" cy="479682"/>
            <a:chOff x="421693" y="4663074"/>
            <a:chExt cx="2545841" cy="479682"/>
          </a:xfrm>
        </p:grpSpPr>
        <p:sp>
          <p:nvSpPr>
            <p:cNvPr id="36" name="TextBox 35"/>
            <p:cNvSpPr txBox="1"/>
            <p:nvPr/>
          </p:nvSpPr>
          <p:spPr>
            <a:xfrm>
              <a:off x="421693" y="4681091"/>
              <a:ext cx="2545841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i="1" dirty="0" smtClean="0">
                  <a:latin typeface="Garamond"/>
                  <a:cs typeface="Garamond"/>
                </a:rPr>
                <a:t>E</a:t>
              </a:r>
              <a:r>
                <a:rPr lang="en-US" sz="2400" dirty="0" smtClean="0">
                  <a:latin typeface="Garamond"/>
                  <a:cs typeface="Garamond"/>
                </a:rPr>
                <a:t>[</a:t>
              </a:r>
              <a:r>
                <a:rPr lang="en-US" sz="2400" i="1" dirty="0" smtClean="0">
                  <a:latin typeface="Garamond"/>
                  <a:cs typeface="Garamond"/>
                </a:rPr>
                <a:t>X</a:t>
              </a:r>
              <a:r>
                <a:rPr lang="en-US" sz="2400" baseline="30000" dirty="0" smtClean="0">
                  <a:latin typeface="Garamond"/>
                  <a:cs typeface="Garamond"/>
                </a:rPr>
                <a:t>2</a:t>
              </a:r>
              <a:r>
                <a:rPr lang="en-US" sz="2400" dirty="0" smtClean="0">
                  <a:latin typeface="Garamond"/>
                  <a:cs typeface="Garamond"/>
                </a:rPr>
                <a:t>] = </a:t>
              </a:r>
              <a:r>
                <a:rPr lang="en-US" sz="2400" dirty="0" smtClean="0">
                  <a:solidFill>
                    <a:prstClr val="black"/>
                  </a:solidFill>
                  <a:latin typeface="Garamond"/>
                  <a:cs typeface="Garamond"/>
                </a:rPr>
                <a:t>∫</a:t>
              </a:r>
              <a:r>
                <a:rPr lang="en-US" sz="2400" baseline="-25000" dirty="0" smtClean="0">
                  <a:latin typeface="Garamond"/>
                  <a:cs typeface="Garamond"/>
                </a:rPr>
                <a:t>0</a:t>
              </a:r>
              <a:r>
                <a:rPr lang="en-US" sz="2400" i="1" dirty="0" smtClean="0">
                  <a:latin typeface="Garamond"/>
                  <a:cs typeface="Garamond"/>
                </a:rPr>
                <a:t> x</a:t>
              </a:r>
              <a:r>
                <a:rPr lang="en-US" sz="2400" baseline="30000" dirty="0" smtClean="0">
                  <a:latin typeface="Garamond"/>
                  <a:cs typeface="Garamond"/>
                </a:rPr>
                <a:t>2</a:t>
              </a:r>
              <a:r>
                <a:rPr lang="en-US" sz="2400" i="1" dirty="0" smtClean="0">
                  <a:latin typeface="Garamond"/>
                  <a:cs typeface="Garamond"/>
                </a:rPr>
                <a:t> f</a:t>
              </a:r>
              <a:r>
                <a:rPr lang="en-US" sz="2400" dirty="0">
                  <a:latin typeface="Garamond"/>
                  <a:cs typeface="Garamond"/>
                </a:rPr>
                <a:t>(</a:t>
              </a:r>
              <a:r>
                <a:rPr lang="en-US" sz="2400" i="1" dirty="0">
                  <a:latin typeface="Garamond"/>
                  <a:cs typeface="Garamond"/>
                </a:rPr>
                <a:t>x</a:t>
              </a:r>
              <a:r>
                <a:rPr lang="en-US" sz="2400" dirty="0">
                  <a:latin typeface="Garamond"/>
                  <a:cs typeface="Garamond"/>
                </a:rPr>
                <a:t>)</a:t>
              </a:r>
              <a:r>
                <a:rPr lang="en-US" sz="2400" i="1" dirty="0">
                  <a:latin typeface="Garamond"/>
                  <a:cs typeface="Garamond"/>
                </a:rPr>
                <a:t>dx</a:t>
              </a:r>
              <a:endParaRPr lang="en-US" sz="2400" dirty="0" smtClean="0">
                <a:latin typeface="Garamond"/>
                <a:cs typeface="Garamond"/>
              </a:endParaRPr>
            </a:p>
          </p:txBody>
        </p:sp>
        <p:sp>
          <p:nvSpPr>
            <p:cNvPr id="37" name="Rectangle 36"/>
            <p:cNvSpPr/>
            <p:nvPr/>
          </p:nvSpPr>
          <p:spPr>
            <a:xfrm>
              <a:off x="1581239" y="4663074"/>
              <a:ext cx="280846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400" baseline="30000" dirty="0" smtClean="0">
                  <a:solidFill>
                    <a:prstClr val="black"/>
                  </a:solidFill>
                  <a:latin typeface="Garamond"/>
                  <a:cs typeface="Garamond"/>
                </a:rPr>
                <a:t>1</a:t>
              </a:r>
              <a:endParaRPr lang="en-US" sz="2400" baseline="30000" dirty="0"/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2861972" y="4663074"/>
            <a:ext cx="1265040" cy="461665"/>
            <a:chOff x="2861972" y="4663074"/>
            <a:chExt cx="1265040" cy="461665"/>
          </a:xfrm>
        </p:grpSpPr>
        <p:sp>
          <p:nvSpPr>
            <p:cNvPr id="38" name="Rectangle 37"/>
            <p:cNvSpPr/>
            <p:nvPr/>
          </p:nvSpPr>
          <p:spPr>
            <a:xfrm>
              <a:off x="2861972" y="4663074"/>
              <a:ext cx="1265040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en-US" sz="2400" dirty="0" smtClean="0">
                  <a:solidFill>
                    <a:prstClr val="black"/>
                  </a:solidFill>
                  <a:latin typeface="Garamond"/>
                  <a:cs typeface="Garamond"/>
                </a:rPr>
                <a:t>= </a:t>
              </a:r>
              <a:r>
                <a:rPr lang="en-US" sz="2400" i="1" dirty="0" smtClean="0">
                  <a:solidFill>
                    <a:prstClr val="black"/>
                  </a:solidFill>
                  <a:latin typeface="Garamond"/>
                  <a:cs typeface="Garamond"/>
                </a:rPr>
                <a:t>x</a:t>
              </a:r>
              <a:r>
                <a:rPr lang="en-US" sz="2400" baseline="30000" dirty="0" smtClean="0">
                  <a:solidFill>
                    <a:prstClr val="black"/>
                  </a:solidFill>
                  <a:latin typeface="Garamond"/>
                  <a:cs typeface="Garamond"/>
                </a:rPr>
                <a:t>3</a:t>
              </a:r>
              <a:r>
                <a:rPr lang="en-US" sz="2400" dirty="0" smtClean="0">
                  <a:solidFill>
                    <a:prstClr val="black"/>
                  </a:solidFill>
                  <a:latin typeface="Garamond"/>
                  <a:cs typeface="Garamond"/>
                </a:rPr>
                <a:t>/3|</a:t>
              </a:r>
              <a:r>
                <a:rPr lang="en-US" sz="2400" baseline="-25000" dirty="0" smtClean="0">
                  <a:solidFill>
                    <a:prstClr val="black"/>
                  </a:solidFill>
                  <a:latin typeface="Garamond"/>
                  <a:cs typeface="Garamond"/>
                </a:rPr>
                <a:t>0</a:t>
              </a:r>
              <a:endParaRPr lang="en-US" sz="2400" baseline="-25000" dirty="0">
                <a:solidFill>
                  <a:prstClr val="black"/>
                </a:solidFill>
                <a:latin typeface="Garamond"/>
                <a:cs typeface="Garamond"/>
              </a:endParaRPr>
            </a:p>
          </p:txBody>
        </p:sp>
        <p:sp>
          <p:nvSpPr>
            <p:cNvPr id="39" name="Rectangle 38"/>
            <p:cNvSpPr/>
            <p:nvPr/>
          </p:nvSpPr>
          <p:spPr>
            <a:xfrm>
              <a:off x="3834252" y="4691952"/>
              <a:ext cx="280846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400" baseline="30000" dirty="0" smtClean="0">
                  <a:solidFill>
                    <a:prstClr val="black"/>
                  </a:solidFill>
                  <a:latin typeface="Garamond"/>
                  <a:cs typeface="Garamond"/>
                </a:rPr>
                <a:t>1</a:t>
              </a:r>
              <a:endParaRPr lang="en-US" sz="2400" baseline="30000" dirty="0"/>
            </a:p>
          </p:txBody>
        </p:sp>
      </p:grpSp>
      <p:sp>
        <p:nvSpPr>
          <p:cNvPr id="40" name="Rectangle 39"/>
          <p:cNvSpPr/>
          <p:nvPr/>
        </p:nvSpPr>
        <p:spPr>
          <a:xfrm>
            <a:off x="4063756" y="4652548"/>
            <a:ext cx="90917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2400" dirty="0" smtClean="0">
                <a:solidFill>
                  <a:prstClr val="black"/>
                </a:solidFill>
                <a:latin typeface="Garamond"/>
                <a:cs typeface="Garamond"/>
              </a:rPr>
              <a:t>= 1/3</a:t>
            </a:r>
            <a:endParaRPr lang="en-US" sz="2400" baseline="-25000" dirty="0">
              <a:solidFill>
                <a:prstClr val="black"/>
              </a:solidFill>
              <a:latin typeface="Garamond"/>
              <a:cs typeface="Garamond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421693" y="5351337"/>
            <a:ext cx="38063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err="1" smtClean="0">
                <a:latin typeface="Garamond"/>
                <a:cs typeface="Garamond"/>
              </a:rPr>
              <a:t>Var</a:t>
            </a:r>
            <a:r>
              <a:rPr lang="en-US" sz="2400" dirty="0" smtClean="0">
                <a:latin typeface="Garamond"/>
                <a:cs typeface="Garamond"/>
              </a:rPr>
              <a:t>[</a:t>
            </a:r>
            <a:r>
              <a:rPr lang="en-US" sz="2400" i="1" dirty="0" smtClean="0">
                <a:latin typeface="Garamond"/>
                <a:cs typeface="Garamond"/>
              </a:rPr>
              <a:t>X</a:t>
            </a:r>
            <a:r>
              <a:rPr lang="en-US" sz="2400" dirty="0">
                <a:latin typeface="Garamond"/>
                <a:cs typeface="Garamond"/>
              </a:rPr>
              <a:t>]</a:t>
            </a:r>
            <a:r>
              <a:rPr lang="en-US" sz="2400" dirty="0" smtClean="0">
                <a:latin typeface="Garamond"/>
                <a:cs typeface="Garamond"/>
              </a:rPr>
              <a:t> = 1/3 – (1/2)</a:t>
            </a:r>
            <a:r>
              <a:rPr lang="en-US" sz="2400" baseline="30000" dirty="0" smtClean="0">
                <a:latin typeface="Garamond"/>
                <a:cs typeface="Garamond"/>
              </a:rPr>
              <a:t>2</a:t>
            </a:r>
            <a:r>
              <a:rPr lang="en-US" sz="2400" dirty="0" smtClean="0">
                <a:latin typeface="Garamond"/>
                <a:cs typeface="Garamond"/>
              </a:rPr>
              <a:t> = 1/12</a:t>
            </a:r>
          </a:p>
        </p:txBody>
      </p:sp>
      <p:grpSp>
        <p:nvGrpSpPr>
          <p:cNvPr id="15" name="Group 14"/>
          <p:cNvGrpSpPr/>
          <p:nvPr/>
        </p:nvGrpSpPr>
        <p:grpSpPr>
          <a:xfrm>
            <a:off x="6108700" y="2889251"/>
            <a:ext cx="1494670" cy="2544410"/>
            <a:chOff x="6108700" y="2889251"/>
            <a:chExt cx="1494670" cy="2544410"/>
          </a:xfrm>
        </p:grpSpPr>
        <p:sp>
          <p:nvSpPr>
            <p:cNvPr id="44" name="Rectangle 43"/>
            <p:cNvSpPr/>
            <p:nvPr/>
          </p:nvSpPr>
          <p:spPr>
            <a:xfrm>
              <a:off x="6108700" y="2889251"/>
              <a:ext cx="1447799" cy="2544410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5" name="Straight Arrow Connector 44"/>
            <p:cNvCxnSpPr/>
            <p:nvPr/>
          </p:nvCxnSpPr>
          <p:spPr>
            <a:xfrm>
              <a:off x="6108700" y="3462262"/>
              <a:ext cx="1447799" cy="0"/>
            </a:xfrm>
            <a:prstGeom prst="straightConnector1">
              <a:avLst/>
            </a:prstGeom>
            <a:ln w="9525" cmpd="sng">
              <a:headEnd type="arrow" w="med" len="sm"/>
              <a:tailEnd type="arrow" w="med" len="sm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6" name="Rectangle 45"/>
            <p:cNvSpPr/>
            <p:nvPr/>
          </p:nvSpPr>
          <p:spPr>
            <a:xfrm>
              <a:off x="6137274" y="3396851"/>
              <a:ext cx="729687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i="1" dirty="0" smtClean="0">
                  <a:solidFill>
                    <a:schemeClr val="accent1"/>
                  </a:solidFill>
                  <a:latin typeface="Symbol" charset="2"/>
                  <a:cs typeface="Symbol" charset="2"/>
                </a:rPr>
                <a:t>m </a:t>
              </a:r>
              <a:r>
                <a:rPr lang="en-US" dirty="0">
                  <a:solidFill>
                    <a:srgbClr val="FF9933"/>
                  </a:solidFill>
                  <a:latin typeface="Garamond"/>
                  <a:cs typeface="Garamond"/>
                </a:rPr>
                <a:t>–</a:t>
              </a:r>
              <a:r>
                <a:rPr lang="en-US" dirty="0" smtClean="0">
                  <a:solidFill>
                    <a:schemeClr val="accent1"/>
                  </a:solidFill>
                  <a:latin typeface="Garamond"/>
                  <a:cs typeface="Garamond"/>
                </a:rPr>
                <a:t> </a:t>
              </a:r>
              <a:r>
                <a:rPr lang="en-US" i="1" dirty="0" smtClean="0">
                  <a:solidFill>
                    <a:schemeClr val="accent1"/>
                  </a:solidFill>
                  <a:latin typeface="Symbol" charset="2"/>
                  <a:cs typeface="Symbol" charset="2"/>
                </a:rPr>
                <a:t>s</a:t>
              </a:r>
              <a:endParaRPr lang="en-US" dirty="0">
                <a:solidFill>
                  <a:schemeClr val="accent1"/>
                </a:solidFill>
              </a:endParaRPr>
            </a:p>
          </p:txBody>
        </p:sp>
        <p:sp>
          <p:nvSpPr>
            <p:cNvPr id="47" name="Rectangle 46"/>
            <p:cNvSpPr/>
            <p:nvPr/>
          </p:nvSpPr>
          <p:spPr>
            <a:xfrm>
              <a:off x="6835211" y="3390811"/>
              <a:ext cx="768159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i="1" dirty="0" smtClean="0">
                  <a:solidFill>
                    <a:schemeClr val="accent1"/>
                  </a:solidFill>
                  <a:latin typeface="Symbol" charset="2"/>
                  <a:cs typeface="Symbol" charset="2"/>
                </a:rPr>
                <a:t>m </a:t>
              </a:r>
              <a:r>
                <a:rPr lang="en-US" dirty="0" smtClean="0">
                  <a:solidFill>
                    <a:srgbClr val="FF9933"/>
                  </a:solidFill>
                  <a:latin typeface="Garamond"/>
                  <a:cs typeface="Garamond"/>
                </a:rPr>
                <a:t>+</a:t>
              </a:r>
              <a:r>
                <a:rPr lang="en-US" dirty="0" smtClean="0">
                  <a:solidFill>
                    <a:schemeClr val="accent1"/>
                  </a:solidFill>
                  <a:latin typeface="Garamond"/>
                  <a:cs typeface="Garamond"/>
                </a:rPr>
                <a:t> </a:t>
              </a:r>
              <a:r>
                <a:rPr lang="en-US" i="1" dirty="0" smtClean="0">
                  <a:solidFill>
                    <a:schemeClr val="accent1"/>
                  </a:solidFill>
                  <a:latin typeface="Symbol" charset="2"/>
                  <a:cs typeface="Symbol" charset="2"/>
                </a:rPr>
                <a:t>s</a:t>
              </a:r>
              <a:endParaRPr lang="en-US" dirty="0">
                <a:solidFill>
                  <a:schemeClr val="accent1"/>
                </a:solidFill>
              </a:endParaRPr>
            </a:p>
          </p:txBody>
        </p:sp>
      </p:grpSp>
      <p:sp>
        <p:nvSpPr>
          <p:cNvPr id="53" name="TextBox 52"/>
          <p:cNvSpPr txBox="1"/>
          <p:nvPr/>
        </p:nvSpPr>
        <p:spPr>
          <a:xfrm>
            <a:off x="4870450" y="2427904"/>
            <a:ext cx="56983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 smtClean="0">
                <a:latin typeface="Garamond"/>
                <a:cs typeface="Garamond"/>
              </a:rPr>
              <a:t>f</a:t>
            </a:r>
            <a:r>
              <a:rPr lang="en-US" sz="2000" dirty="0" smtClean="0">
                <a:latin typeface="Garamond"/>
                <a:cs typeface="Garamond"/>
              </a:rPr>
              <a:t>(</a:t>
            </a:r>
            <a:r>
              <a:rPr lang="en-US" sz="2000" i="1" dirty="0" smtClean="0">
                <a:latin typeface="Garamond"/>
                <a:cs typeface="Garamond"/>
              </a:rPr>
              <a:t>x</a:t>
            </a:r>
            <a:r>
              <a:rPr lang="en-US" sz="2000" dirty="0" smtClean="0">
                <a:latin typeface="Garamond"/>
                <a:cs typeface="Garamond"/>
              </a:rPr>
              <a:t>)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6667330" y="5346498"/>
            <a:ext cx="33933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 smtClean="0">
                <a:latin typeface="Garamond"/>
                <a:cs typeface="Garamond"/>
              </a:rPr>
              <a:t>x</a:t>
            </a:r>
            <a:endParaRPr lang="en-US" sz="2000" dirty="0" smtClean="0">
              <a:latin typeface="Garamond"/>
              <a:cs typeface="Garamond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6898711" y="4668851"/>
            <a:ext cx="1493067" cy="707886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i="1" dirty="0" smtClean="0">
                <a:latin typeface="Symbol" charset="2"/>
                <a:cs typeface="Symbol" charset="2"/>
              </a:rPr>
              <a:t>m </a:t>
            </a:r>
            <a:r>
              <a:rPr lang="en-US" sz="2000" dirty="0" smtClean="0">
                <a:latin typeface="Garamond"/>
                <a:cs typeface="Garamond"/>
              </a:rPr>
              <a:t>= </a:t>
            </a:r>
            <a:r>
              <a:rPr lang="en-US" sz="2000" i="1" dirty="0" smtClean="0">
                <a:latin typeface="Garamond"/>
                <a:cs typeface="Garamond"/>
              </a:rPr>
              <a:t>E</a:t>
            </a:r>
            <a:r>
              <a:rPr lang="en-US" sz="2000" dirty="0" smtClean="0">
                <a:latin typeface="Garamond"/>
                <a:cs typeface="Garamond"/>
              </a:rPr>
              <a:t>[</a:t>
            </a:r>
            <a:r>
              <a:rPr lang="en-US" sz="2000" i="1" dirty="0" smtClean="0">
                <a:latin typeface="Garamond"/>
                <a:cs typeface="Garamond"/>
              </a:rPr>
              <a:t>X</a:t>
            </a:r>
            <a:r>
              <a:rPr lang="en-US" sz="2000" dirty="0" smtClean="0">
                <a:latin typeface="Garamond"/>
                <a:cs typeface="Garamond"/>
              </a:rPr>
              <a:t>]</a:t>
            </a:r>
          </a:p>
          <a:p>
            <a:r>
              <a:rPr lang="en-US" sz="2000" i="1" dirty="0" smtClean="0">
                <a:latin typeface="Symbol" charset="2"/>
                <a:cs typeface="Symbol" charset="2"/>
              </a:rPr>
              <a:t>s</a:t>
            </a:r>
            <a:r>
              <a:rPr lang="en-US" sz="2000" dirty="0" smtClean="0">
                <a:latin typeface="Garamond"/>
                <a:cs typeface="Garamond"/>
              </a:rPr>
              <a:t> = √</a:t>
            </a:r>
            <a:r>
              <a:rPr lang="en-US" sz="2000" i="1" dirty="0" err="1">
                <a:latin typeface="Garamond"/>
                <a:cs typeface="Garamond"/>
              </a:rPr>
              <a:t>Var</a:t>
            </a:r>
            <a:r>
              <a:rPr lang="en-US" sz="2000" dirty="0">
                <a:latin typeface="Garamond"/>
                <a:cs typeface="Garamond"/>
              </a:rPr>
              <a:t>[</a:t>
            </a:r>
            <a:r>
              <a:rPr lang="en-US" sz="2000" i="1" dirty="0">
                <a:latin typeface="Garamond"/>
                <a:cs typeface="Garamond"/>
              </a:rPr>
              <a:t>X</a:t>
            </a:r>
            <a:r>
              <a:rPr lang="en-US" sz="2000" dirty="0">
                <a:latin typeface="Garamond"/>
                <a:cs typeface="Garamond"/>
              </a:rPr>
              <a:t>]</a:t>
            </a:r>
            <a:endParaRPr lang="en-US" sz="2000" dirty="0" smtClean="0">
              <a:latin typeface="Garamond"/>
              <a:cs typeface="Garamond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421837" y="6007993"/>
            <a:ext cx="33061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Garamond"/>
                <a:cs typeface="Garamond"/>
              </a:rPr>
              <a:t>√</a:t>
            </a:r>
            <a:r>
              <a:rPr lang="en-US" sz="2400" i="1" dirty="0" err="1" smtClean="0">
                <a:latin typeface="Garamond"/>
                <a:cs typeface="Garamond"/>
              </a:rPr>
              <a:t>Var</a:t>
            </a:r>
            <a:r>
              <a:rPr lang="en-US" sz="2400" dirty="0" smtClean="0">
                <a:latin typeface="Garamond"/>
                <a:cs typeface="Garamond"/>
              </a:rPr>
              <a:t>[</a:t>
            </a:r>
            <a:r>
              <a:rPr lang="en-US" sz="2400" i="1" dirty="0" smtClean="0">
                <a:latin typeface="Garamond"/>
                <a:cs typeface="Garamond"/>
              </a:rPr>
              <a:t>X</a:t>
            </a:r>
            <a:r>
              <a:rPr lang="en-US" sz="2400" dirty="0">
                <a:latin typeface="Garamond"/>
                <a:cs typeface="Garamond"/>
              </a:rPr>
              <a:t>]</a:t>
            </a:r>
            <a:r>
              <a:rPr lang="en-US" sz="2400" dirty="0" smtClean="0">
                <a:latin typeface="Garamond"/>
                <a:cs typeface="Garamond"/>
              </a:rPr>
              <a:t> </a:t>
            </a:r>
            <a:r>
              <a:rPr lang="en-US" sz="2400" dirty="0">
                <a:latin typeface="Garamond"/>
                <a:cs typeface="Garamond"/>
              </a:rPr>
              <a:t>= 1/√</a:t>
            </a:r>
            <a:r>
              <a:rPr lang="en-US" sz="2400" dirty="0" smtClean="0">
                <a:latin typeface="Garamond"/>
                <a:cs typeface="Garamond"/>
              </a:rPr>
              <a:t>12 ≈ 0.289 </a:t>
            </a:r>
          </a:p>
        </p:txBody>
      </p:sp>
    </p:spTree>
    <p:extLst>
      <p:ext uri="{BB962C8B-B14F-4D97-AF65-F5344CB8AC3E}">
        <p14:creationId xmlns:p14="http://schemas.microsoft.com/office/powerpoint/2010/main" val="5217910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40" grpId="0"/>
      <p:bldP spid="41" grpId="0"/>
      <p:bldP spid="55" grpId="0" animBg="1"/>
      <p:bldP spid="56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Uniform random variable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457200" y="1229983"/>
            <a:ext cx="822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Franklin Gothic Medium"/>
                <a:cs typeface="Franklin Gothic Medium"/>
              </a:rPr>
              <a:t>A random variable </a:t>
            </a:r>
            <a:r>
              <a:rPr lang="en-US" sz="2800" i="1" dirty="0" smtClean="0">
                <a:latin typeface="Garamond"/>
                <a:cs typeface="Garamond"/>
              </a:rPr>
              <a:t>X</a:t>
            </a:r>
            <a:r>
              <a:rPr lang="en-US" sz="2800" dirty="0" smtClean="0">
                <a:latin typeface="Franklin Gothic Medium"/>
                <a:cs typeface="Franklin Gothic Medium"/>
              </a:rPr>
              <a:t> is </a:t>
            </a:r>
            <a:r>
              <a:rPr lang="en-US" sz="2800" dirty="0" smtClean="0">
                <a:latin typeface="Garamond"/>
                <a:cs typeface="Garamond"/>
              </a:rPr>
              <a:t>Uniform(</a:t>
            </a:r>
            <a:r>
              <a:rPr lang="en-US" sz="2800" i="1" dirty="0" smtClean="0">
                <a:latin typeface="Garamond"/>
                <a:cs typeface="Garamond"/>
              </a:rPr>
              <a:t>a</a:t>
            </a:r>
            <a:r>
              <a:rPr lang="en-US" sz="2800" dirty="0" smtClean="0">
                <a:latin typeface="Garamond"/>
                <a:cs typeface="Garamond"/>
              </a:rPr>
              <a:t>, </a:t>
            </a:r>
            <a:r>
              <a:rPr lang="en-US" sz="2800" i="1" dirty="0" smtClean="0">
                <a:latin typeface="Garamond"/>
                <a:cs typeface="Garamond"/>
              </a:rPr>
              <a:t>b</a:t>
            </a:r>
            <a:r>
              <a:rPr lang="en-US" sz="2800" dirty="0" smtClean="0">
                <a:latin typeface="Garamond"/>
                <a:cs typeface="Garamond"/>
              </a:rPr>
              <a:t>)</a:t>
            </a:r>
            <a:r>
              <a:rPr lang="en-US" sz="2800" dirty="0" smtClean="0">
                <a:latin typeface="Franklin Gothic Medium"/>
                <a:cs typeface="Franklin Gothic Medium"/>
              </a:rPr>
              <a:t> if its </a:t>
            </a:r>
            <a:r>
              <a:rPr lang="en-US" sz="2800" dirty="0" err="1" smtClean="0">
                <a:latin typeface="Franklin Gothic Medium"/>
                <a:cs typeface="Franklin Gothic Medium"/>
              </a:rPr>
              <a:t>p.d.f</a:t>
            </a:r>
            <a:r>
              <a:rPr lang="en-US" sz="2800" dirty="0" smtClean="0">
                <a:latin typeface="Franklin Gothic Medium"/>
                <a:cs typeface="Franklin Gothic Medium"/>
              </a:rPr>
              <a:t>. is</a:t>
            </a:r>
            <a:endParaRPr lang="en-US" sz="2800" i="1" dirty="0">
              <a:solidFill>
                <a:srgbClr val="FF9933"/>
              </a:solidFill>
              <a:latin typeface="Garamond"/>
              <a:cs typeface="Garamond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868164" y="2139019"/>
            <a:ext cx="104530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i="1" dirty="0" smtClean="0">
                <a:latin typeface="Garamond"/>
                <a:cs typeface="Garamond"/>
              </a:rPr>
              <a:t>f</a:t>
            </a:r>
            <a:r>
              <a:rPr lang="en-US" sz="2800" dirty="0" smtClean="0">
                <a:latin typeface="Garamond"/>
                <a:cs typeface="Garamond"/>
              </a:rPr>
              <a:t>(</a:t>
            </a:r>
            <a:r>
              <a:rPr lang="en-US" sz="2800" i="1" dirty="0" smtClean="0">
                <a:latin typeface="Garamond"/>
                <a:cs typeface="Garamond"/>
              </a:rPr>
              <a:t>x</a:t>
            </a:r>
            <a:r>
              <a:rPr lang="en-US" sz="2800" dirty="0" smtClean="0">
                <a:latin typeface="Garamond"/>
                <a:cs typeface="Garamond"/>
              </a:rPr>
              <a:t>) =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011946" y="2385231"/>
            <a:ext cx="32893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Garamond"/>
                <a:cs typeface="Garamond"/>
              </a:rPr>
              <a:t>0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108317" y="1970874"/>
            <a:ext cx="157356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Franklin Gothic Medium"/>
                <a:cs typeface="Franklin Gothic Medium"/>
              </a:rPr>
              <a:t>if</a:t>
            </a:r>
            <a:r>
              <a:rPr lang="en-US" sz="2400" dirty="0" smtClean="0">
                <a:latin typeface="Garamond"/>
                <a:cs typeface="Garamond"/>
              </a:rPr>
              <a:t> </a:t>
            </a:r>
            <a:r>
              <a:rPr lang="en-US" sz="2400" i="1" dirty="0" smtClean="0">
                <a:latin typeface="Garamond"/>
                <a:cs typeface="Garamond"/>
              </a:rPr>
              <a:t>x </a:t>
            </a:r>
            <a:r>
              <a:rPr lang="en-US" sz="2400" dirty="0" smtClean="0">
                <a:latin typeface="Symbol" charset="2"/>
                <a:cs typeface="Symbol" charset="2"/>
              </a:rPr>
              <a:t>∈</a:t>
            </a:r>
            <a:r>
              <a:rPr lang="en-US" sz="2400" dirty="0" smtClean="0">
                <a:latin typeface="Garamond"/>
                <a:cs typeface="Garamond"/>
              </a:rPr>
              <a:t> (</a:t>
            </a:r>
            <a:r>
              <a:rPr lang="en-US" sz="2400" i="1" dirty="0" smtClean="0">
                <a:latin typeface="Garamond"/>
                <a:cs typeface="Garamond"/>
              </a:rPr>
              <a:t>a</a:t>
            </a:r>
            <a:r>
              <a:rPr lang="en-US" sz="2400" dirty="0" smtClean="0">
                <a:latin typeface="Garamond"/>
                <a:cs typeface="Garamond"/>
              </a:rPr>
              <a:t>, </a:t>
            </a:r>
            <a:r>
              <a:rPr lang="en-US" sz="2400" i="1" dirty="0" smtClean="0">
                <a:latin typeface="Garamond"/>
                <a:cs typeface="Garamond"/>
              </a:rPr>
              <a:t>b</a:t>
            </a:r>
            <a:r>
              <a:rPr lang="en-US" sz="2400" dirty="0" smtClean="0">
                <a:latin typeface="Garamond"/>
                <a:cs typeface="Garamond"/>
              </a:rPr>
              <a:t>)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017381" y="1949939"/>
            <a:ext cx="116239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Garamond"/>
                <a:cs typeface="Garamond"/>
              </a:rPr>
              <a:t>1/(</a:t>
            </a:r>
            <a:r>
              <a:rPr lang="en-US" sz="2400" i="1" dirty="0" smtClean="0">
                <a:latin typeface="Garamond"/>
                <a:cs typeface="Garamond"/>
              </a:rPr>
              <a:t>b </a:t>
            </a:r>
            <a:r>
              <a:rPr lang="en-US" sz="2400" dirty="0" smtClean="0">
                <a:latin typeface="Garamond"/>
                <a:cs typeface="Garamond"/>
              </a:rPr>
              <a:t>- </a:t>
            </a:r>
            <a:r>
              <a:rPr lang="en-US" sz="2400" i="1" dirty="0" smtClean="0">
                <a:latin typeface="Garamond"/>
                <a:cs typeface="Garamond"/>
              </a:rPr>
              <a:t>a</a:t>
            </a:r>
            <a:r>
              <a:rPr lang="en-US" sz="2400" dirty="0" smtClean="0">
                <a:latin typeface="Garamond"/>
                <a:cs typeface="Garamond"/>
              </a:rPr>
              <a:t>)</a:t>
            </a:r>
          </a:p>
        </p:txBody>
      </p:sp>
      <p:sp>
        <p:nvSpPr>
          <p:cNvPr id="8" name="Left Brace 7"/>
          <p:cNvSpPr/>
          <p:nvPr/>
        </p:nvSpPr>
        <p:spPr>
          <a:xfrm>
            <a:off x="2871331" y="2068990"/>
            <a:ext cx="190500" cy="725081"/>
          </a:xfrm>
          <a:prstGeom prst="leftBrace">
            <a:avLst>
              <a:gd name="adj1" fmla="val 41666"/>
              <a:gd name="adj2" fmla="val 50000"/>
            </a:avLst>
          </a:prstGeom>
          <a:ln w="12700" cmpd="sng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109232" y="2382157"/>
            <a:ext cx="21912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Franklin Gothic Medium"/>
                <a:cs typeface="Franklin Gothic Medium"/>
              </a:rPr>
              <a:t>if</a:t>
            </a:r>
            <a:r>
              <a:rPr lang="en-US" sz="2400" dirty="0" smtClean="0">
                <a:latin typeface="Garamond"/>
                <a:cs typeface="Garamond"/>
              </a:rPr>
              <a:t> </a:t>
            </a:r>
            <a:r>
              <a:rPr lang="en-US" sz="2400" i="1" dirty="0" smtClean="0">
                <a:latin typeface="Garamond"/>
                <a:cs typeface="Garamond"/>
              </a:rPr>
              <a:t>x </a:t>
            </a:r>
            <a:r>
              <a:rPr lang="en-US" sz="2400" dirty="0" smtClean="0">
                <a:latin typeface="Garamond"/>
                <a:cs typeface="Garamond"/>
              </a:rPr>
              <a:t>&lt;</a:t>
            </a:r>
            <a:r>
              <a:rPr lang="en-US" sz="2400" dirty="0" smtClean="0">
                <a:latin typeface="Symbol" charset="2"/>
                <a:cs typeface="Symbol" charset="2"/>
              </a:rPr>
              <a:t> </a:t>
            </a:r>
            <a:r>
              <a:rPr lang="en-US" sz="2400" i="1" dirty="0" smtClean="0">
                <a:latin typeface="Garamond"/>
                <a:cs typeface="Garamond"/>
              </a:rPr>
              <a:t>a</a:t>
            </a:r>
            <a:r>
              <a:rPr lang="en-US" sz="2400" dirty="0" smtClean="0">
                <a:latin typeface="Garamond"/>
                <a:cs typeface="Garamond"/>
              </a:rPr>
              <a:t> </a:t>
            </a:r>
            <a:r>
              <a:rPr lang="en-US" sz="2400" dirty="0" smtClean="0">
                <a:latin typeface="Franklin Gothic Medium"/>
                <a:cs typeface="Franklin Gothic Medium"/>
              </a:rPr>
              <a:t>or</a:t>
            </a:r>
            <a:r>
              <a:rPr lang="en-US" sz="2400" dirty="0" smtClean="0">
                <a:latin typeface="Garamond"/>
                <a:cs typeface="Garamond"/>
              </a:rPr>
              <a:t> </a:t>
            </a:r>
            <a:r>
              <a:rPr lang="en-US" sz="2400" i="1" dirty="0" smtClean="0">
                <a:latin typeface="Garamond"/>
                <a:cs typeface="Garamond"/>
              </a:rPr>
              <a:t>x</a:t>
            </a:r>
            <a:r>
              <a:rPr lang="en-US" sz="2400" dirty="0" smtClean="0">
                <a:latin typeface="Garamond"/>
                <a:cs typeface="Garamond"/>
              </a:rPr>
              <a:t> &gt; </a:t>
            </a:r>
            <a:r>
              <a:rPr lang="en-US" sz="2400" i="1" dirty="0" smtClean="0">
                <a:latin typeface="Garamond"/>
                <a:cs typeface="Garamond"/>
              </a:rPr>
              <a:t>b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57200" y="3269474"/>
            <a:ext cx="822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Franklin Gothic Medium"/>
                <a:cs typeface="Franklin Gothic Medium"/>
              </a:rPr>
              <a:t>Then</a:t>
            </a:r>
            <a:endParaRPr lang="en-US" sz="2800" i="1" dirty="0">
              <a:solidFill>
                <a:srgbClr val="FF9933"/>
              </a:solidFill>
              <a:latin typeface="Garamond"/>
              <a:cs typeface="Garamond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063602" y="4186932"/>
            <a:ext cx="259746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i="1" dirty="0" smtClean="0">
                <a:latin typeface="Garamond"/>
                <a:cs typeface="Garamond"/>
              </a:rPr>
              <a:t>E</a:t>
            </a:r>
            <a:r>
              <a:rPr lang="en-US" sz="2800" dirty="0" smtClean="0">
                <a:latin typeface="Garamond"/>
                <a:cs typeface="Garamond"/>
              </a:rPr>
              <a:t>[</a:t>
            </a:r>
            <a:r>
              <a:rPr lang="en-US" sz="2800" i="1" dirty="0" smtClean="0">
                <a:latin typeface="Garamond"/>
                <a:cs typeface="Garamond"/>
              </a:rPr>
              <a:t>X</a:t>
            </a:r>
            <a:r>
              <a:rPr lang="en-US" sz="2800" dirty="0">
                <a:latin typeface="Garamond"/>
                <a:cs typeface="Garamond"/>
              </a:rPr>
              <a:t>]</a:t>
            </a:r>
            <a:r>
              <a:rPr lang="en-US" sz="2800" dirty="0" smtClean="0">
                <a:latin typeface="Garamond"/>
                <a:cs typeface="Garamond"/>
              </a:rPr>
              <a:t> = </a:t>
            </a:r>
            <a:r>
              <a:rPr lang="en-US" sz="2800" dirty="0" smtClean="0">
                <a:latin typeface="Garamond"/>
                <a:cs typeface="Garamond"/>
              </a:rPr>
              <a:t>(</a:t>
            </a:r>
            <a:r>
              <a:rPr lang="en-US" sz="2800" i="1" dirty="0" smtClean="0">
                <a:latin typeface="Garamond"/>
                <a:cs typeface="Garamond"/>
              </a:rPr>
              <a:t>a</a:t>
            </a:r>
            <a:r>
              <a:rPr lang="en-US" sz="2800" dirty="0" smtClean="0">
                <a:latin typeface="Garamond"/>
                <a:cs typeface="Garamond"/>
              </a:rPr>
              <a:t> +</a:t>
            </a:r>
            <a:r>
              <a:rPr lang="en-US" sz="2800" i="1" dirty="0" smtClean="0">
                <a:latin typeface="Garamond"/>
                <a:cs typeface="Garamond"/>
              </a:rPr>
              <a:t> b</a:t>
            </a:r>
            <a:r>
              <a:rPr lang="en-US" sz="2800" dirty="0" smtClean="0">
                <a:latin typeface="Garamond"/>
                <a:cs typeface="Garamond"/>
              </a:rPr>
              <a:t>)</a:t>
            </a:r>
            <a:r>
              <a:rPr lang="en-US" sz="2800" dirty="0" smtClean="0">
                <a:latin typeface="Garamond"/>
                <a:cs typeface="Garamond"/>
              </a:rPr>
              <a:t>/2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360357" y="4186932"/>
            <a:ext cx="313835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i="1" dirty="0" err="1" smtClean="0">
                <a:latin typeface="Garamond"/>
                <a:cs typeface="Garamond"/>
              </a:rPr>
              <a:t>Var</a:t>
            </a:r>
            <a:r>
              <a:rPr lang="en-US" sz="2800" dirty="0" smtClean="0">
                <a:latin typeface="Garamond"/>
                <a:cs typeface="Garamond"/>
              </a:rPr>
              <a:t>[</a:t>
            </a:r>
            <a:r>
              <a:rPr lang="en-US" sz="2800" i="1" dirty="0" smtClean="0">
                <a:latin typeface="Garamond"/>
                <a:cs typeface="Garamond"/>
              </a:rPr>
              <a:t>X</a:t>
            </a:r>
            <a:r>
              <a:rPr lang="en-US" sz="2800" dirty="0">
                <a:latin typeface="Garamond"/>
                <a:cs typeface="Garamond"/>
              </a:rPr>
              <a:t>]</a:t>
            </a:r>
            <a:r>
              <a:rPr lang="en-US" sz="2800" dirty="0" smtClean="0">
                <a:latin typeface="Garamond"/>
                <a:cs typeface="Garamond"/>
              </a:rPr>
              <a:t> = (</a:t>
            </a:r>
            <a:r>
              <a:rPr lang="en-US" sz="2800" i="1" dirty="0" smtClean="0">
                <a:latin typeface="Garamond"/>
                <a:cs typeface="Garamond"/>
              </a:rPr>
              <a:t>b</a:t>
            </a:r>
            <a:r>
              <a:rPr lang="en-US" sz="2800" dirty="0" smtClean="0">
                <a:latin typeface="Garamond"/>
                <a:cs typeface="Garamond"/>
              </a:rPr>
              <a:t> – </a:t>
            </a:r>
            <a:r>
              <a:rPr lang="en-US" sz="2800" i="1" dirty="0" smtClean="0">
                <a:latin typeface="Garamond"/>
                <a:cs typeface="Garamond"/>
              </a:rPr>
              <a:t>a</a:t>
            </a:r>
            <a:r>
              <a:rPr lang="en-US" sz="2800" dirty="0" smtClean="0">
                <a:latin typeface="Garamond"/>
                <a:cs typeface="Garamond"/>
              </a:rPr>
              <a:t>)</a:t>
            </a:r>
            <a:r>
              <a:rPr lang="en-US" sz="2800" baseline="30000" dirty="0" smtClean="0">
                <a:latin typeface="Garamond"/>
                <a:cs typeface="Garamond"/>
              </a:rPr>
              <a:t>2</a:t>
            </a:r>
            <a:r>
              <a:rPr lang="en-US" sz="2800" dirty="0" smtClean="0">
                <a:latin typeface="Garamond"/>
                <a:cs typeface="Garamond"/>
              </a:rPr>
              <a:t>/12</a:t>
            </a:r>
          </a:p>
        </p:txBody>
      </p:sp>
    </p:spTree>
    <p:extLst>
      <p:ext uri="{BB962C8B-B14F-4D97-AF65-F5344CB8AC3E}">
        <p14:creationId xmlns:p14="http://schemas.microsoft.com/office/powerpoint/2010/main" val="11321411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rain-drops-falling-blue.gif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3" r="-5433"/>
          <a:stretch/>
        </p:blipFill>
        <p:spPr>
          <a:xfrm>
            <a:off x="8007350" y="0"/>
            <a:ext cx="1231900" cy="1168400"/>
          </a:xfrm>
          <a:prstGeom prst="rect">
            <a:avLst/>
          </a:prstGeom>
        </p:spPr>
      </p:pic>
      <p:pic>
        <p:nvPicPr>
          <p:cNvPr id="4" name="Picture 3" descr="rain-drops-falling-blue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2650" y="0"/>
            <a:ext cx="1168400" cy="1168400"/>
          </a:xfrm>
          <a:prstGeom prst="rect">
            <a:avLst/>
          </a:prstGeom>
        </p:spPr>
      </p:pic>
      <p:pic>
        <p:nvPicPr>
          <p:cNvPr id="5" name="Picture 4" descr="rain-drops-falling-blue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8700" y="0"/>
            <a:ext cx="1168400" cy="1168400"/>
          </a:xfrm>
          <a:prstGeom prst="rect">
            <a:avLst/>
          </a:prstGeom>
        </p:spPr>
      </p:pic>
      <p:pic>
        <p:nvPicPr>
          <p:cNvPr id="6" name="Picture 5" descr="rain-drops-falling-blue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0300" y="0"/>
            <a:ext cx="1168400" cy="1168400"/>
          </a:xfrm>
          <a:prstGeom prst="rect">
            <a:avLst/>
          </a:prstGeom>
        </p:spPr>
      </p:pic>
      <p:pic>
        <p:nvPicPr>
          <p:cNvPr id="7" name="Picture 6" descr="rain-drops-falling-blue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8100" y="0"/>
            <a:ext cx="1168400" cy="1168400"/>
          </a:xfrm>
          <a:prstGeom prst="rect">
            <a:avLst/>
          </a:prstGeom>
        </p:spPr>
      </p:pic>
      <p:pic>
        <p:nvPicPr>
          <p:cNvPr id="8" name="Picture 7" descr="rain-drops-falling-blue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83400" y="0"/>
            <a:ext cx="1168400" cy="1168400"/>
          </a:xfrm>
          <a:prstGeom prst="rect">
            <a:avLst/>
          </a:prstGeom>
        </p:spPr>
      </p:pic>
      <p:pic>
        <p:nvPicPr>
          <p:cNvPr id="9" name="Picture 8" descr="rain-drops-falling-blue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5000" y="0"/>
            <a:ext cx="1168400" cy="1168400"/>
          </a:xfrm>
          <a:prstGeom prst="rect">
            <a:avLst/>
          </a:prstGeom>
        </p:spPr>
      </p:pic>
      <p:pic>
        <p:nvPicPr>
          <p:cNvPr id="10" name="Picture 9" descr="rain-drops-falling-blue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46600" y="0"/>
            <a:ext cx="1168400" cy="1168400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457200" y="1788783"/>
            <a:ext cx="8229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Franklin Gothic Medium"/>
                <a:cs typeface="Franklin Gothic Medium"/>
              </a:rPr>
              <a:t>Rain is falling on your head at an </a:t>
            </a:r>
            <a:r>
              <a:rPr lang="en-US" sz="2800" dirty="0" smtClean="0">
                <a:solidFill>
                  <a:srgbClr val="FF9933"/>
                </a:solidFill>
                <a:latin typeface="Franklin Gothic Medium"/>
                <a:cs typeface="Franklin Gothic Medium"/>
              </a:rPr>
              <a:t>average speed </a:t>
            </a:r>
            <a:r>
              <a:rPr lang="en-US" sz="2800" dirty="0" smtClean="0">
                <a:latin typeface="Franklin Gothic Medium"/>
                <a:cs typeface="Franklin Gothic Medium"/>
              </a:rPr>
              <a:t>of </a:t>
            </a:r>
            <a:r>
              <a:rPr lang="en-US" sz="2800" i="1" dirty="0" smtClean="0">
                <a:latin typeface="Symbol" charset="2"/>
                <a:cs typeface="Symbol" charset="2"/>
              </a:rPr>
              <a:t>l</a:t>
            </a:r>
            <a:r>
              <a:rPr lang="en-US" sz="2800" dirty="0" smtClean="0">
                <a:latin typeface="Franklin Gothic Medium"/>
                <a:cs typeface="Franklin Gothic Medium"/>
              </a:rPr>
              <a:t> drops/second.</a:t>
            </a:r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06642"/>
          </a:xfrm>
        </p:spPr>
        <p:txBody>
          <a:bodyPr>
            <a:normAutofit/>
          </a:bodyPr>
          <a:lstStyle/>
          <a:p>
            <a:r>
              <a:rPr lang="en-US" dirty="0" smtClean="0"/>
              <a:t>Raindrops again</a:t>
            </a:r>
            <a:endParaRPr lang="en-US" dirty="0"/>
          </a:p>
        </p:txBody>
      </p:sp>
      <p:cxnSp>
        <p:nvCxnSpPr>
          <p:cNvPr id="13" name="Straight Connector 12"/>
          <p:cNvCxnSpPr/>
          <p:nvPr/>
        </p:nvCxnSpPr>
        <p:spPr>
          <a:xfrm flipH="1">
            <a:off x="457200" y="881280"/>
            <a:ext cx="8229600" cy="0"/>
          </a:xfrm>
          <a:prstGeom prst="line">
            <a:avLst/>
          </a:prstGeom>
          <a:ln w="2857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812800" y="3568700"/>
            <a:ext cx="7366000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812800" y="3219450"/>
            <a:ext cx="0" cy="349250"/>
          </a:xfrm>
          <a:prstGeom prst="line">
            <a:avLst/>
          </a:prstGeom>
          <a:ln w="6350" cmpd="sng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6705600" y="3429000"/>
            <a:ext cx="0" cy="139700"/>
          </a:xfrm>
          <a:prstGeom prst="line">
            <a:avLst/>
          </a:prstGeom>
          <a:ln w="6350" cmpd="sng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3613534" y="3097768"/>
            <a:ext cx="2928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Garamond"/>
                <a:cs typeface="Garamond"/>
              </a:rPr>
              <a:t>1</a:t>
            </a:r>
          </a:p>
        </p:txBody>
      </p:sp>
      <p:cxnSp>
        <p:nvCxnSpPr>
          <p:cNvPr id="21" name="Straight Connector 20"/>
          <p:cNvCxnSpPr/>
          <p:nvPr/>
        </p:nvCxnSpPr>
        <p:spPr>
          <a:xfrm>
            <a:off x="1549400" y="3429000"/>
            <a:ext cx="0" cy="139700"/>
          </a:xfrm>
          <a:prstGeom prst="line">
            <a:avLst/>
          </a:prstGeom>
          <a:ln w="6350" cmpd="sng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2286000" y="3429000"/>
            <a:ext cx="0" cy="139700"/>
          </a:xfrm>
          <a:prstGeom prst="line">
            <a:avLst/>
          </a:prstGeom>
          <a:ln w="6350" cmpd="sng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3022600" y="3429000"/>
            <a:ext cx="0" cy="139700"/>
          </a:xfrm>
          <a:prstGeom prst="line">
            <a:avLst/>
          </a:prstGeom>
          <a:ln w="6350" cmpd="sng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3759200" y="3429000"/>
            <a:ext cx="0" cy="139700"/>
          </a:xfrm>
          <a:prstGeom prst="line">
            <a:avLst/>
          </a:prstGeom>
          <a:ln w="6350" cmpd="sng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4495800" y="3429000"/>
            <a:ext cx="0" cy="139700"/>
          </a:xfrm>
          <a:prstGeom prst="line">
            <a:avLst/>
          </a:prstGeom>
          <a:ln w="6350" cmpd="sng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5232400" y="3429000"/>
            <a:ext cx="0" cy="139700"/>
          </a:xfrm>
          <a:prstGeom prst="line">
            <a:avLst/>
          </a:prstGeom>
          <a:ln w="6350" cmpd="sng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5969000" y="3429000"/>
            <a:ext cx="0" cy="139700"/>
          </a:xfrm>
          <a:prstGeom prst="line">
            <a:avLst/>
          </a:prstGeom>
          <a:ln w="6350" cmpd="sng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1181100" y="3429000"/>
            <a:ext cx="0" cy="139700"/>
          </a:xfrm>
          <a:prstGeom prst="line">
            <a:avLst/>
          </a:prstGeom>
          <a:ln w="6350" cmpd="sng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1917700" y="3429000"/>
            <a:ext cx="0" cy="139700"/>
          </a:xfrm>
          <a:prstGeom prst="line">
            <a:avLst/>
          </a:prstGeom>
          <a:ln w="6350" cmpd="sng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2654300" y="3429000"/>
            <a:ext cx="0" cy="139700"/>
          </a:xfrm>
          <a:prstGeom prst="line">
            <a:avLst/>
          </a:prstGeom>
          <a:ln w="6350" cmpd="sng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3390900" y="3429000"/>
            <a:ext cx="0" cy="139700"/>
          </a:xfrm>
          <a:prstGeom prst="line">
            <a:avLst/>
          </a:prstGeom>
          <a:ln w="6350" cmpd="sng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4127500" y="3429000"/>
            <a:ext cx="0" cy="139700"/>
          </a:xfrm>
          <a:prstGeom prst="line">
            <a:avLst/>
          </a:prstGeom>
          <a:ln w="6350" cmpd="sng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4864100" y="3429000"/>
            <a:ext cx="0" cy="139700"/>
          </a:xfrm>
          <a:prstGeom prst="line">
            <a:avLst/>
          </a:prstGeom>
          <a:ln w="6350" cmpd="sng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5600700" y="3429000"/>
            <a:ext cx="0" cy="139700"/>
          </a:xfrm>
          <a:prstGeom prst="line">
            <a:avLst/>
          </a:prstGeom>
          <a:ln w="6350" cmpd="sng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6337300" y="3429000"/>
            <a:ext cx="0" cy="139700"/>
          </a:xfrm>
          <a:prstGeom prst="line">
            <a:avLst/>
          </a:prstGeom>
          <a:ln w="6350" cmpd="sng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7073900" y="3429000"/>
            <a:ext cx="0" cy="139700"/>
          </a:xfrm>
          <a:prstGeom prst="line">
            <a:avLst/>
          </a:prstGeom>
          <a:ln w="6350" cmpd="sng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7810500" y="3429000"/>
            <a:ext cx="0" cy="139700"/>
          </a:xfrm>
          <a:prstGeom prst="line">
            <a:avLst/>
          </a:prstGeom>
          <a:ln w="6350" cmpd="sng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>
            <a:off x="7442200" y="3429000"/>
            <a:ext cx="0" cy="139700"/>
          </a:xfrm>
          <a:prstGeom prst="line">
            <a:avLst/>
          </a:prstGeom>
          <a:ln w="6350" cmpd="sng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8" name="Rectangle 47"/>
          <p:cNvSpPr/>
          <p:nvPr/>
        </p:nvSpPr>
        <p:spPr>
          <a:xfrm>
            <a:off x="4768850" y="3308350"/>
            <a:ext cx="3600450" cy="34925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0" scaled="1"/>
            <a:tileRect/>
          </a:gradFill>
          <a:ln>
            <a:noFill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TextBox 40"/>
          <p:cNvSpPr txBox="1"/>
          <p:nvPr/>
        </p:nvSpPr>
        <p:spPr>
          <a:xfrm>
            <a:off x="6552431" y="3072884"/>
            <a:ext cx="2928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Garamond"/>
                <a:cs typeface="Garamond"/>
              </a:rPr>
              <a:t>2</a:t>
            </a:r>
          </a:p>
        </p:txBody>
      </p:sp>
      <p:grpSp>
        <p:nvGrpSpPr>
          <p:cNvPr id="36" name="Group 35"/>
          <p:cNvGrpSpPr/>
          <p:nvPr/>
        </p:nvGrpSpPr>
        <p:grpSpPr>
          <a:xfrm>
            <a:off x="2387600" y="3213616"/>
            <a:ext cx="3822700" cy="285234"/>
            <a:chOff x="3079750" y="2527816"/>
            <a:chExt cx="3822700" cy="285234"/>
          </a:xfrm>
        </p:grpSpPr>
        <p:pic>
          <p:nvPicPr>
            <p:cNvPr id="37" name="Picture 36" descr="raemi_Drop.jpe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079750" y="2546350"/>
              <a:ext cx="133350" cy="266700"/>
            </a:xfrm>
            <a:prstGeom prst="rect">
              <a:avLst/>
            </a:prstGeom>
          </p:spPr>
        </p:pic>
        <p:pic>
          <p:nvPicPr>
            <p:cNvPr id="38" name="Picture 37" descr="raemi_Drop.jpe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308600" y="2527816"/>
              <a:ext cx="133350" cy="266700"/>
            </a:xfrm>
            <a:prstGeom prst="rect">
              <a:avLst/>
            </a:prstGeom>
          </p:spPr>
        </p:pic>
        <p:pic>
          <p:nvPicPr>
            <p:cNvPr id="39" name="Picture 38" descr="raemi_Drop.jpe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591050" y="2533650"/>
              <a:ext cx="133350" cy="266700"/>
            </a:xfrm>
            <a:prstGeom prst="rect">
              <a:avLst/>
            </a:prstGeom>
          </p:spPr>
        </p:pic>
        <p:pic>
          <p:nvPicPr>
            <p:cNvPr id="40" name="Picture 39" descr="raemi_Drop.jpe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769100" y="2546350"/>
              <a:ext cx="133350" cy="266700"/>
            </a:xfrm>
            <a:prstGeom prst="rect">
              <a:avLst/>
            </a:prstGeom>
          </p:spPr>
        </p:pic>
      </p:grpSp>
      <p:grpSp>
        <p:nvGrpSpPr>
          <p:cNvPr id="2" name="Group 1"/>
          <p:cNvGrpSpPr/>
          <p:nvPr/>
        </p:nvGrpSpPr>
        <p:grpSpPr>
          <a:xfrm>
            <a:off x="812800" y="3746500"/>
            <a:ext cx="1638300" cy="260350"/>
            <a:chOff x="812800" y="3746500"/>
            <a:chExt cx="1638300" cy="260350"/>
          </a:xfrm>
        </p:grpSpPr>
        <p:cxnSp>
          <p:nvCxnSpPr>
            <p:cNvPr id="51" name="Straight Connector 50"/>
            <p:cNvCxnSpPr/>
            <p:nvPr/>
          </p:nvCxnSpPr>
          <p:spPr>
            <a:xfrm>
              <a:off x="812800" y="3746500"/>
              <a:ext cx="0" cy="260350"/>
            </a:xfrm>
            <a:prstGeom prst="line">
              <a:avLst/>
            </a:prstGeom>
            <a:ln w="6350" cmpd="sng"/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>
              <a:off x="2451100" y="3746500"/>
              <a:ext cx="0" cy="260350"/>
            </a:xfrm>
            <a:prstGeom prst="line">
              <a:avLst/>
            </a:prstGeom>
            <a:ln w="6350" cmpd="sng"/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Arrow Connector 53"/>
            <p:cNvCxnSpPr/>
            <p:nvPr/>
          </p:nvCxnSpPr>
          <p:spPr>
            <a:xfrm>
              <a:off x="812800" y="3886200"/>
              <a:ext cx="1638300" cy="0"/>
            </a:xfrm>
            <a:prstGeom prst="straightConnector1">
              <a:avLst/>
            </a:prstGeom>
            <a:ln>
              <a:headEnd type="arrow"/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6" name="TextBox 55"/>
          <p:cNvSpPr txBox="1"/>
          <p:nvPr/>
        </p:nvSpPr>
        <p:spPr>
          <a:xfrm>
            <a:off x="457200" y="4552293"/>
            <a:ext cx="822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9933"/>
                </a:solidFill>
                <a:latin typeface="Franklin Gothic Medium"/>
                <a:cs typeface="Franklin Gothic Medium"/>
              </a:rPr>
              <a:t>How long</a:t>
            </a:r>
            <a:r>
              <a:rPr lang="en-US" sz="2800" dirty="0" smtClean="0">
                <a:latin typeface="Franklin Gothic Medium"/>
                <a:cs typeface="Franklin Gothic Medium"/>
              </a:rPr>
              <a:t> do we wait until the next drop?</a:t>
            </a:r>
          </a:p>
        </p:txBody>
      </p:sp>
    </p:spTree>
    <p:extLst>
      <p:ext uri="{BB962C8B-B14F-4D97-AF65-F5344CB8AC3E}">
        <p14:creationId xmlns:p14="http://schemas.microsoft.com/office/powerpoint/2010/main" val="23739454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Delivery time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57200" y="1164016"/>
            <a:ext cx="616585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accent1"/>
                </a:solidFill>
                <a:latin typeface="Franklin Gothic Medium"/>
                <a:cs typeface="Franklin Gothic Medium"/>
              </a:rPr>
              <a:t>A probability model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57200" y="1978267"/>
            <a:ext cx="822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Franklin Gothic Medium"/>
                <a:cs typeface="Franklin Gothic Medium"/>
              </a:rPr>
              <a:t>Sample space </a:t>
            </a:r>
            <a:r>
              <a:rPr lang="en-US" sz="2800" i="1" dirty="0" smtClean="0">
                <a:latin typeface="Garamond"/>
                <a:cs typeface="Garamond"/>
              </a:rPr>
              <a:t>S</a:t>
            </a:r>
            <a:r>
              <a:rPr lang="en-US" sz="2800" baseline="-25000" dirty="0" smtClean="0">
                <a:latin typeface="Garamond"/>
                <a:cs typeface="Garamond"/>
              </a:rPr>
              <a:t>1</a:t>
            </a:r>
            <a:r>
              <a:rPr lang="en-US" sz="2800" dirty="0" smtClean="0">
                <a:latin typeface="Garamond"/>
                <a:cs typeface="Garamond"/>
              </a:rPr>
              <a:t> = {</a:t>
            </a:r>
            <a:r>
              <a:rPr lang="en-US" sz="2400" dirty="0" smtClean="0">
                <a:latin typeface="Garamond"/>
                <a:cs typeface="Garamond"/>
              </a:rPr>
              <a:t>0, 1, …, 59</a:t>
            </a:r>
            <a:r>
              <a:rPr lang="en-US" sz="2800" dirty="0" smtClean="0">
                <a:latin typeface="Garamond"/>
                <a:cs typeface="Garamond"/>
              </a:rPr>
              <a:t>}</a:t>
            </a:r>
            <a:r>
              <a:rPr lang="en-US" sz="2800" dirty="0" smtClean="0">
                <a:latin typeface="Franklin Gothic Medium"/>
                <a:cs typeface="Franklin Gothic Medium"/>
              </a:rPr>
              <a:t>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57200" y="2671020"/>
            <a:ext cx="822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Franklin Gothic Medium"/>
                <a:cs typeface="Franklin Gothic Medium"/>
              </a:rPr>
              <a:t>equally likely outcomes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57200" y="3496520"/>
            <a:ext cx="822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Franklin Gothic Medium"/>
                <a:cs typeface="Franklin Gothic Medium"/>
              </a:rPr>
              <a:t>Random variable </a:t>
            </a:r>
            <a:r>
              <a:rPr lang="en-US" sz="2800" i="1" dirty="0" smtClean="0">
                <a:latin typeface="Garamond"/>
                <a:cs typeface="Garamond"/>
              </a:rPr>
              <a:t>X</a:t>
            </a:r>
            <a:r>
              <a:rPr lang="en-US" sz="2800" dirty="0" smtClean="0">
                <a:latin typeface="Franklin Gothic Medium"/>
                <a:cs typeface="Franklin Gothic Medium"/>
              </a:rPr>
              <a:t>: minute when package arrives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57200" y="4201370"/>
            <a:ext cx="51244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i="1" dirty="0" smtClean="0">
                <a:latin typeface="Garamond"/>
                <a:cs typeface="Garamond"/>
              </a:rPr>
              <a:t>X</a:t>
            </a:r>
            <a:r>
              <a:rPr lang="en-US" sz="2800" dirty="0" smtClean="0">
                <a:latin typeface="Garamond"/>
                <a:cs typeface="Garamond"/>
              </a:rPr>
              <a:t>(0) = 0, </a:t>
            </a:r>
            <a:r>
              <a:rPr lang="en-US" sz="2800" i="1" dirty="0" smtClean="0">
                <a:latin typeface="Garamond"/>
                <a:cs typeface="Garamond"/>
              </a:rPr>
              <a:t>X</a:t>
            </a:r>
            <a:r>
              <a:rPr lang="en-US" sz="2800" dirty="0" smtClean="0">
                <a:latin typeface="Garamond"/>
                <a:cs typeface="Garamond"/>
              </a:rPr>
              <a:t>(1) </a:t>
            </a:r>
            <a:r>
              <a:rPr lang="en-US" sz="2800" dirty="0">
                <a:latin typeface="Garamond"/>
                <a:cs typeface="Garamond"/>
              </a:rPr>
              <a:t>= </a:t>
            </a:r>
            <a:r>
              <a:rPr lang="en-US" sz="2800" dirty="0" smtClean="0">
                <a:latin typeface="Garamond"/>
                <a:cs typeface="Garamond"/>
              </a:rPr>
              <a:t>1, …, </a:t>
            </a:r>
            <a:r>
              <a:rPr lang="en-US" sz="2800" i="1" dirty="0" smtClean="0">
                <a:latin typeface="Garamond"/>
                <a:cs typeface="Garamond"/>
              </a:rPr>
              <a:t>X</a:t>
            </a:r>
            <a:r>
              <a:rPr lang="en-US" sz="2800" dirty="0" smtClean="0">
                <a:latin typeface="Garamond"/>
                <a:cs typeface="Garamond"/>
              </a:rPr>
              <a:t>(59) </a:t>
            </a:r>
            <a:r>
              <a:rPr lang="en-US" sz="2800" dirty="0">
                <a:latin typeface="Garamond"/>
                <a:cs typeface="Garamond"/>
              </a:rPr>
              <a:t>= </a:t>
            </a:r>
            <a:r>
              <a:rPr lang="en-US" sz="2800" dirty="0" smtClean="0">
                <a:latin typeface="Garamond"/>
                <a:cs typeface="Garamond"/>
              </a:rPr>
              <a:t>59</a:t>
            </a:r>
            <a:endParaRPr lang="en-US" sz="2800" dirty="0" smtClean="0">
              <a:latin typeface="Franklin Gothic Medium"/>
              <a:cs typeface="Franklin Gothic Medium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" y="5077670"/>
            <a:ext cx="8102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i="1" dirty="0" smtClean="0">
                <a:latin typeface="Garamond"/>
                <a:cs typeface="Garamond"/>
              </a:rPr>
              <a:t>E</a:t>
            </a:r>
            <a:r>
              <a:rPr lang="en-US" sz="2800" dirty="0" smtClean="0">
                <a:latin typeface="Garamond"/>
                <a:cs typeface="Garamond"/>
              </a:rPr>
              <a:t>[</a:t>
            </a:r>
            <a:r>
              <a:rPr lang="en-US" sz="2800" i="1" dirty="0" smtClean="0">
                <a:latin typeface="Garamond"/>
                <a:cs typeface="Garamond"/>
              </a:rPr>
              <a:t>X</a:t>
            </a:r>
            <a:r>
              <a:rPr lang="en-US" sz="2800" dirty="0" smtClean="0">
                <a:latin typeface="Garamond"/>
                <a:cs typeface="Garamond"/>
              </a:rPr>
              <a:t>] = 0⋅1/60 + … </a:t>
            </a:r>
            <a:r>
              <a:rPr lang="en-US" sz="2800" dirty="0">
                <a:latin typeface="Garamond"/>
                <a:cs typeface="Garamond"/>
              </a:rPr>
              <a:t>+ 59⋅1</a:t>
            </a:r>
            <a:r>
              <a:rPr lang="en-US" sz="2800" dirty="0" smtClean="0">
                <a:latin typeface="Garamond"/>
                <a:cs typeface="Garamond"/>
              </a:rPr>
              <a:t>/60 = 29.5</a:t>
            </a:r>
            <a:endParaRPr lang="en-US" sz="2800" dirty="0" smtClean="0">
              <a:latin typeface="Franklin Gothic Medium"/>
              <a:cs typeface="Franklin Gothic Medium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222723" y="4201370"/>
            <a:ext cx="164271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2800" i="1" dirty="0" smtClean="0">
                <a:solidFill>
                  <a:prstClr val="black"/>
                </a:solidFill>
                <a:latin typeface="Garamond"/>
                <a:cs typeface="Garamond"/>
              </a:rPr>
              <a:t>X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(</a:t>
            </a:r>
            <a:r>
              <a:rPr lang="en-US" sz="2800" i="1" dirty="0">
                <a:solidFill>
                  <a:prstClr val="black"/>
                </a:solidFill>
                <a:latin typeface="Symbol" charset="2"/>
                <a:cs typeface="Symbol" charset="2"/>
              </a:rPr>
              <a:t>w</a:t>
            </a:r>
            <a:r>
              <a:rPr lang="en-US" sz="2800" dirty="0">
                <a:solidFill>
                  <a:prstClr val="black"/>
                </a:solidFill>
                <a:latin typeface="Garamond"/>
                <a:cs typeface="Garamond"/>
              </a:rPr>
              <a:t>) = </a:t>
            </a:r>
            <a:r>
              <a:rPr lang="en-US" sz="2800" i="1" dirty="0">
                <a:solidFill>
                  <a:prstClr val="black"/>
                </a:solidFill>
                <a:latin typeface="Symbol" charset="2"/>
                <a:cs typeface="Symbol" charset="2"/>
              </a:rPr>
              <a:t>w</a:t>
            </a:r>
            <a:endParaRPr lang="en-US" sz="2800" dirty="0">
              <a:solidFill>
                <a:prstClr val="black"/>
              </a:solidFill>
              <a:latin typeface="Garamond"/>
              <a:cs typeface="Garamond"/>
            </a:endParaRPr>
          </a:p>
        </p:txBody>
      </p:sp>
    </p:spTree>
    <p:extLst>
      <p:ext uri="{BB962C8B-B14F-4D97-AF65-F5344CB8AC3E}">
        <p14:creationId xmlns:p14="http://schemas.microsoft.com/office/powerpoint/2010/main" val="32536775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Raindrops again</a:t>
            </a:r>
            <a:endParaRPr lang="en-US" dirty="0"/>
          </a:p>
        </p:txBody>
      </p:sp>
      <p:sp>
        <p:nvSpPr>
          <p:cNvPr id="42" name="TextBox 41"/>
          <p:cNvSpPr txBox="1"/>
          <p:nvPr/>
        </p:nvSpPr>
        <p:spPr>
          <a:xfrm>
            <a:off x="457200" y="1302722"/>
            <a:ext cx="82296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accent1"/>
                </a:solidFill>
                <a:latin typeface="Franklin Gothic Medium"/>
                <a:cs typeface="Franklin Gothic Medium"/>
              </a:rPr>
              <a:t>Probability model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457200" y="2030083"/>
            <a:ext cx="822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Franklin Gothic Medium"/>
                <a:cs typeface="Franklin Gothic Medium"/>
              </a:rPr>
              <a:t>Time is divided into intervals of length </a:t>
            </a:r>
            <a:r>
              <a:rPr lang="en-US" sz="2800" dirty="0" smtClean="0">
                <a:latin typeface="Garamond"/>
                <a:cs typeface="Garamond"/>
              </a:rPr>
              <a:t>1/</a:t>
            </a:r>
            <a:r>
              <a:rPr lang="en-US" sz="2800" i="1" dirty="0" smtClean="0">
                <a:latin typeface="Garamond"/>
                <a:cs typeface="Garamond"/>
              </a:rPr>
              <a:t>n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457200" y="2754586"/>
            <a:ext cx="8229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Franklin Gothic Medium"/>
                <a:cs typeface="Franklin Gothic Medium"/>
              </a:rPr>
              <a:t>Events </a:t>
            </a:r>
            <a:r>
              <a:rPr lang="en-US" sz="2800" i="1" dirty="0" err="1" smtClean="0">
                <a:latin typeface="Garamond"/>
                <a:cs typeface="Garamond"/>
              </a:rPr>
              <a:t>E</a:t>
            </a:r>
            <a:r>
              <a:rPr lang="en-US" sz="2800" i="1" baseline="-25000" dirty="0" err="1" smtClean="0">
                <a:latin typeface="Garamond"/>
                <a:cs typeface="Garamond"/>
              </a:rPr>
              <a:t>i</a:t>
            </a:r>
            <a:r>
              <a:rPr lang="en-US" sz="2800" dirty="0" smtClean="0">
                <a:latin typeface="Garamond"/>
                <a:cs typeface="Garamond"/>
              </a:rPr>
              <a:t> = </a:t>
            </a:r>
            <a:r>
              <a:rPr lang="en-US" sz="2800" dirty="0" smtClean="0">
                <a:latin typeface="Franklin Gothic Medium"/>
                <a:cs typeface="Franklin Gothic Medium"/>
              </a:rPr>
              <a:t>“raindrop hits in interval </a:t>
            </a:r>
            <a:r>
              <a:rPr lang="en-US" sz="2800" i="1" dirty="0" err="1" smtClean="0">
                <a:latin typeface="Garamond"/>
                <a:cs typeface="Garamond"/>
              </a:rPr>
              <a:t>i</a:t>
            </a:r>
            <a:r>
              <a:rPr lang="en-US" sz="2800" dirty="0" smtClean="0">
                <a:latin typeface="Franklin Gothic Medium"/>
                <a:cs typeface="Franklin Gothic Medium"/>
              </a:rPr>
              <a:t>” </a:t>
            </a:r>
            <a:r>
              <a:rPr lang="en-US" sz="2800" dirty="0">
                <a:latin typeface="Franklin Gothic Medium"/>
                <a:cs typeface="Franklin Gothic Medium"/>
              </a:rPr>
              <a:t>have probability </a:t>
            </a:r>
            <a:r>
              <a:rPr lang="en-US" sz="2800" i="1" dirty="0">
                <a:latin typeface="Garamond"/>
                <a:cs typeface="Garamond"/>
              </a:rPr>
              <a:t>p</a:t>
            </a:r>
            <a:r>
              <a:rPr lang="en-US" sz="2800" dirty="0">
                <a:latin typeface="Garamond"/>
                <a:cs typeface="Garamond"/>
              </a:rPr>
              <a:t> = </a:t>
            </a:r>
            <a:r>
              <a:rPr lang="en-US" sz="2800" i="1" dirty="0" smtClean="0">
                <a:latin typeface="Symbol" charset="2"/>
                <a:cs typeface="Symbol" charset="2"/>
              </a:rPr>
              <a:t>l</a:t>
            </a:r>
            <a:r>
              <a:rPr lang="en-US" sz="2800" dirty="0" smtClean="0">
                <a:latin typeface="Garamond"/>
                <a:cs typeface="Garamond"/>
              </a:rPr>
              <a:t>/</a:t>
            </a:r>
            <a:r>
              <a:rPr lang="en-US" sz="2800" i="1" dirty="0" smtClean="0">
                <a:latin typeface="Garamond"/>
                <a:cs typeface="Garamond"/>
              </a:rPr>
              <a:t>n </a:t>
            </a:r>
            <a:r>
              <a:rPr lang="en-US" sz="2800" dirty="0" smtClean="0">
                <a:latin typeface="Franklin Gothic Medium"/>
                <a:cs typeface="Franklin Gothic Medium"/>
              </a:rPr>
              <a:t>and are </a:t>
            </a:r>
            <a:r>
              <a:rPr lang="en-US" sz="2800" dirty="0" smtClean="0">
                <a:solidFill>
                  <a:srgbClr val="FF9933"/>
                </a:solidFill>
                <a:latin typeface="Franklin Gothic Medium"/>
                <a:cs typeface="Franklin Gothic Medium"/>
              </a:rPr>
              <a:t>independent</a:t>
            </a:r>
            <a:endParaRPr lang="en-US" sz="2800" i="1" dirty="0" smtClean="0">
              <a:solidFill>
                <a:srgbClr val="FF9933"/>
              </a:solidFill>
              <a:latin typeface="Garamond"/>
              <a:cs typeface="Garamond"/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457200" y="3916033"/>
            <a:ext cx="822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i="1" dirty="0" smtClean="0">
                <a:latin typeface="Garamond"/>
                <a:cs typeface="Garamond"/>
              </a:rPr>
              <a:t>X = </a:t>
            </a:r>
            <a:r>
              <a:rPr lang="en-US" sz="2800" dirty="0" smtClean="0">
                <a:solidFill>
                  <a:schemeClr val="accent1"/>
                </a:solidFill>
                <a:latin typeface="Franklin Gothic Medium"/>
                <a:cs typeface="Franklin Gothic Medium"/>
              </a:rPr>
              <a:t>interval</a:t>
            </a:r>
            <a:r>
              <a:rPr lang="en-US" sz="2800" dirty="0" smtClean="0">
                <a:latin typeface="Franklin Gothic Medium"/>
                <a:cs typeface="Franklin Gothic Medium"/>
              </a:rPr>
              <a:t> of first drop</a:t>
            </a:r>
            <a:endParaRPr lang="en-US" sz="2800" i="1" dirty="0" smtClean="0">
              <a:solidFill>
                <a:schemeClr val="accent1"/>
              </a:solidFill>
              <a:latin typeface="Garamond"/>
              <a:cs typeface="Garamond"/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711200" y="4679434"/>
            <a:ext cx="7556500" cy="584716"/>
            <a:chOff x="711200" y="4527034"/>
            <a:chExt cx="7556500" cy="584716"/>
          </a:xfrm>
        </p:grpSpPr>
        <p:cxnSp>
          <p:nvCxnSpPr>
            <p:cNvPr id="79" name="Straight Connector 78"/>
            <p:cNvCxnSpPr/>
            <p:nvPr/>
          </p:nvCxnSpPr>
          <p:spPr>
            <a:xfrm>
              <a:off x="711200" y="5022850"/>
              <a:ext cx="7366000" cy="0"/>
            </a:xfrm>
            <a:prstGeom prst="line">
              <a:avLst/>
            </a:prstGeom>
            <a:ln w="9525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>
              <a:off x="711200" y="4673600"/>
              <a:ext cx="0" cy="349250"/>
            </a:xfrm>
            <a:prstGeom prst="line">
              <a:avLst/>
            </a:prstGeom>
            <a:ln w="6350" cmpd="sng"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>
              <a:off x="6604000" y="4883150"/>
              <a:ext cx="0" cy="139700"/>
            </a:xfrm>
            <a:prstGeom prst="line">
              <a:avLst/>
            </a:prstGeom>
            <a:ln w="6350" cmpd="sng"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82" name="TextBox 81"/>
            <p:cNvSpPr txBox="1"/>
            <p:nvPr/>
          </p:nvSpPr>
          <p:spPr>
            <a:xfrm>
              <a:off x="3511934" y="4551918"/>
              <a:ext cx="29286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Garamond"/>
                  <a:cs typeface="Garamond"/>
                </a:rPr>
                <a:t>1</a:t>
              </a:r>
            </a:p>
          </p:txBody>
        </p:sp>
        <p:cxnSp>
          <p:nvCxnSpPr>
            <p:cNvPr id="83" name="Straight Connector 82"/>
            <p:cNvCxnSpPr/>
            <p:nvPr/>
          </p:nvCxnSpPr>
          <p:spPr>
            <a:xfrm>
              <a:off x="1447800" y="4883150"/>
              <a:ext cx="0" cy="139700"/>
            </a:xfrm>
            <a:prstGeom prst="line">
              <a:avLst/>
            </a:prstGeom>
            <a:ln w="6350" cmpd="sng"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>
              <a:off x="2184400" y="4883150"/>
              <a:ext cx="0" cy="139700"/>
            </a:xfrm>
            <a:prstGeom prst="line">
              <a:avLst/>
            </a:prstGeom>
            <a:ln w="6350" cmpd="sng"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>
              <a:off x="2921000" y="4883150"/>
              <a:ext cx="0" cy="139700"/>
            </a:xfrm>
            <a:prstGeom prst="line">
              <a:avLst/>
            </a:prstGeom>
            <a:ln w="6350" cmpd="sng"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>
              <a:off x="3657600" y="4883150"/>
              <a:ext cx="0" cy="139700"/>
            </a:xfrm>
            <a:prstGeom prst="line">
              <a:avLst/>
            </a:prstGeom>
            <a:ln w="6350" cmpd="sng"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>
              <a:off x="4394200" y="4883150"/>
              <a:ext cx="0" cy="139700"/>
            </a:xfrm>
            <a:prstGeom prst="line">
              <a:avLst/>
            </a:prstGeom>
            <a:ln w="6350" cmpd="sng"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>
              <a:off x="5130800" y="4883150"/>
              <a:ext cx="0" cy="139700"/>
            </a:xfrm>
            <a:prstGeom prst="line">
              <a:avLst/>
            </a:prstGeom>
            <a:ln w="6350" cmpd="sng"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>
              <a:off x="5867400" y="4883150"/>
              <a:ext cx="0" cy="139700"/>
            </a:xfrm>
            <a:prstGeom prst="line">
              <a:avLst/>
            </a:prstGeom>
            <a:ln w="6350" cmpd="sng"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>
              <a:off x="1079500" y="4883150"/>
              <a:ext cx="0" cy="139700"/>
            </a:xfrm>
            <a:prstGeom prst="line">
              <a:avLst/>
            </a:prstGeom>
            <a:ln w="6350" cmpd="sng"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Straight Connector 90"/>
            <p:cNvCxnSpPr/>
            <p:nvPr/>
          </p:nvCxnSpPr>
          <p:spPr>
            <a:xfrm>
              <a:off x="1816100" y="4883150"/>
              <a:ext cx="0" cy="139700"/>
            </a:xfrm>
            <a:prstGeom prst="line">
              <a:avLst/>
            </a:prstGeom>
            <a:ln w="6350" cmpd="sng"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Straight Connector 91"/>
            <p:cNvCxnSpPr/>
            <p:nvPr/>
          </p:nvCxnSpPr>
          <p:spPr>
            <a:xfrm>
              <a:off x="2552700" y="4883150"/>
              <a:ext cx="0" cy="139700"/>
            </a:xfrm>
            <a:prstGeom prst="line">
              <a:avLst/>
            </a:prstGeom>
            <a:ln w="6350" cmpd="sng"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Straight Connector 92"/>
            <p:cNvCxnSpPr/>
            <p:nvPr/>
          </p:nvCxnSpPr>
          <p:spPr>
            <a:xfrm>
              <a:off x="3289300" y="4883150"/>
              <a:ext cx="0" cy="139700"/>
            </a:xfrm>
            <a:prstGeom prst="line">
              <a:avLst/>
            </a:prstGeom>
            <a:ln w="6350" cmpd="sng"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Straight Connector 93"/>
            <p:cNvCxnSpPr/>
            <p:nvPr/>
          </p:nvCxnSpPr>
          <p:spPr>
            <a:xfrm>
              <a:off x="4025900" y="4883150"/>
              <a:ext cx="0" cy="139700"/>
            </a:xfrm>
            <a:prstGeom prst="line">
              <a:avLst/>
            </a:prstGeom>
            <a:ln w="6350" cmpd="sng"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Straight Connector 94"/>
            <p:cNvCxnSpPr/>
            <p:nvPr/>
          </p:nvCxnSpPr>
          <p:spPr>
            <a:xfrm>
              <a:off x="4762500" y="4883150"/>
              <a:ext cx="0" cy="139700"/>
            </a:xfrm>
            <a:prstGeom prst="line">
              <a:avLst/>
            </a:prstGeom>
            <a:ln w="6350" cmpd="sng"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Straight Connector 95"/>
            <p:cNvCxnSpPr/>
            <p:nvPr/>
          </p:nvCxnSpPr>
          <p:spPr>
            <a:xfrm>
              <a:off x="5499100" y="4883150"/>
              <a:ext cx="0" cy="139700"/>
            </a:xfrm>
            <a:prstGeom prst="line">
              <a:avLst/>
            </a:prstGeom>
            <a:ln w="6350" cmpd="sng"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Straight Connector 96"/>
            <p:cNvCxnSpPr/>
            <p:nvPr/>
          </p:nvCxnSpPr>
          <p:spPr>
            <a:xfrm>
              <a:off x="6235700" y="4883150"/>
              <a:ext cx="0" cy="139700"/>
            </a:xfrm>
            <a:prstGeom prst="line">
              <a:avLst/>
            </a:prstGeom>
            <a:ln w="6350" cmpd="sng"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Straight Connector 97"/>
            <p:cNvCxnSpPr/>
            <p:nvPr/>
          </p:nvCxnSpPr>
          <p:spPr>
            <a:xfrm>
              <a:off x="6972300" y="4883150"/>
              <a:ext cx="0" cy="139700"/>
            </a:xfrm>
            <a:prstGeom prst="line">
              <a:avLst/>
            </a:prstGeom>
            <a:ln w="6350" cmpd="sng"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Straight Connector 98"/>
            <p:cNvCxnSpPr/>
            <p:nvPr/>
          </p:nvCxnSpPr>
          <p:spPr>
            <a:xfrm>
              <a:off x="7708900" y="4883150"/>
              <a:ext cx="0" cy="139700"/>
            </a:xfrm>
            <a:prstGeom prst="line">
              <a:avLst/>
            </a:prstGeom>
            <a:ln w="6350" cmpd="sng"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Straight Connector 99"/>
            <p:cNvCxnSpPr/>
            <p:nvPr/>
          </p:nvCxnSpPr>
          <p:spPr>
            <a:xfrm>
              <a:off x="7340600" y="4883150"/>
              <a:ext cx="0" cy="139700"/>
            </a:xfrm>
            <a:prstGeom prst="line">
              <a:avLst/>
            </a:prstGeom>
            <a:ln w="6350" cmpd="sng"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1" name="Rectangle 100"/>
            <p:cNvSpPr/>
            <p:nvPr/>
          </p:nvSpPr>
          <p:spPr>
            <a:xfrm>
              <a:off x="4667250" y="4762500"/>
              <a:ext cx="3600450" cy="349250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alpha val="0"/>
                  </a:schemeClr>
                </a:gs>
                <a:gs pos="100000">
                  <a:schemeClr val="bg1"/>
                </a:gs>
              </a:gsLst>
              <a:lin ang="0" scaled="1"/>
              <a:tileRect/>
            </a:gradFill>
            <a:ln>
              <a:noFill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2" name="TextBox 101"/>
            <p:cNvSpPr txBox="1"/>
            <p:nvPr/>
          </p:nvSpPr>
          <p:spPr>
            <a:xfrm>
              <a:off x="6450831" y="4527034"/>
              <a:ext cx="29286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Garamond"/>
                  <a:cs typeface="Garamond"/>
                </a:rPr>
                <a:t>2</a:t>
              </a:r>
            </a:p>
          </p:txBody>
        </p:sp>
        <p:grpSp>
          <p:nvGrpSpPr>
            <p:cNvPr id="103" name="Group 102"/>
            <p:cNvGrpSpPr/>
            <p:nvPr/>
          </p:nvGrpSpPr>
          <p:grpSpPr>
            <a:xfrm>
              <a:off x="2286000" y="4667766"/>
              <a:ext cx="3822700" cy="285234"/>
              <a:chOff x="3079750" y="2527816"/>
              <a:chExt cx="3822700" cy="285234"/>
            </a:xfrm>
          </p:grpSpPr>
          <p:pic>
            <p:nvPicPr>
              <p:cNvPr id="104" name="Picture 103" descr="raemi_Drop.jpeg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079750" y="2546350"/>
                <a:ext cx="133350" cy="266700"/>
              </a:xfrm>
              <a:prstGeom prst="rect">
                <a:avLst/>
              </a:prstGeom>
            </p:spPr>
          </p:pic>
          <p:pic>
            <p:nvPicPr>
              <p:cNvPr id="105" name="Picture 104" descr="raemi_Drop.jpeg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308600" y="2527816"/>
                <a:ext cx="133350" cy="266700"/>
              </a:xfrm>
              <a:prstGeom prst="rect">
                <a:avLst/>
              </a:prstGeom>
            </p:spPr>
          </p:pic>
          <p:pic>
            <p:nvPicPr>
              <p:cNvPr id="106" name="Picture 105" descr="raemi_Drop.jpeg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591050" y="2533650"/>
                <a:ext cx="133350" cy="266700"/>
              </a:xfrm>
              <a:prstGeom prst="rect">
                <a:avLst/>
              </a:prstGeom>
            </p:spPr>
          </p:pic>
          <p:pic>
            <p:nvPicPr>
              <p:cNvPr id="107" name="Picture 106" descr="raemi_Drop.jpeg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6769100" y="2546350"/>
                <a:ext cx="133350" cy="266700"/>
              </a:xfrm>
              <a:prstGeom prst="rect">
                <a:avLst/>
              </a:prstGeom>
            </p:spPr>
          </p:pic>
        </p:grpSp>
      </p:grpSp>
      <p:sp>
        <p:nvSpPr>
          <p:cNvPr id="112" name="TextBox 111"/>
          <p:cNvSpPr txBox="1"/>
          <p:nvPr/>
        </p:nvSpPr>
        <p:spPr>
          <a:xfrm>
            <a:off x="1741354" y="5522099"/>
            <a:ext cx="14446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i="1" dirty="0" smtClean="0">
                <a:latin typeface="Garamond"/>
                <a:cs typeface="Garamond"/>
              </a:rPr>
              <a:t>P</a:t>
            </a:r>
            <a:r>
              <a:rPr lang="en-US" sz="2800" dirty="0" smtClean="0">
                <a:latin typeface="Garamond"/>
                <a:cs typeface="Garamond"/>
              </a:rPr>
              <a:t>(</a:t>
            </a:r>
            <a:r>
              <a:rPr lang="en-US" sz="2800" i="1" dirty="0" smtClean="0">
                <a:latin typeface="Garamond"/>
                <a:cs typeface="Garamond"/>
              </a:rPr>
              <a:t>X = x</a:t>
            </a:r>
            <a:r>
              <a:rPr lang="en-US" sz="2800" dirty="0" smtClean="0">
                <a:latin typeface="Garamond"/>
                <a:cs typeface="Garamond"/>
              </a:rPr>
              <a:t>)</a:t>
            </a:r>
            <a:endParaRPr lang="en-US" sz="2800" i="1" dirty="0" smtClean="0">
              <a:solidFill>
                <a:schemeClr val="accent1"/>
              </a:solidFill>
              <a:latin typeface="Garamond"/>
              <a:cs typeface="Garamond"/>
            </a:endParaRPr>
          </a:p>
        </p:txBody>
      </p:sp>
      <p:sp>
        <p:nvSpPr>
          <p:cNvPr id="113" name="Rectangle 112"/>
          <p:cNvSpPr/>
          <p:nvPr/>
        </p:nvSpPr>
        <p:spPr>
          <a:xfrm>
            <a:off x="3043105" y="5523647"/>
            <a:ext cx="273702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2800" dirty="0">
                <a:solidFill>
                  <a:prstClr val="black"/>
                </a:solidFill>
                <a:latin typeface="Garamond"/>
                <a:cs typeface="Garamond"/>
              </a:rPr>
              <a:t>= </a:t>
            </a:r>
            <a:r>
              <a:rPr lang="en-US" sz="2800" i="1" dirty="0">
                <a:solidFill>
                  <a:prstClr val="black"/>
                </a:solidFill>
                <a:latin typeface="Garamond"/>
                <a:cs typeface="Garamond"/>
              </a:rPr>
              <a:t>P</a:t>
            </a:r>
            <a:r>
              <a:rPr lang="en-US" sz="2800" dirty="0">
                <a:solidFill>
                  <a:prstClr val="black"/>
                </a:solidFill>
                <a:latin typeface="Garamond"/>
                <a:cs typeface="Garamond"/>
              </a:rPr>
              <a:t>(</a:t>
            </a:r>
            <a:r>
              <a:rPr lang="en-US" sz="2800" i="1" dirty="0">
                <a:solidFill>
                  <a:prstClr val="black"/>
                </a:solidFill>
                <a:latin typeface="Garamond"/>
                <a:cs typeface="Garamond"/>
              </a:rPr>
              <a:t>E</a:t>
            </a:r>
            <a:r>
              <a:rPr lang="en-US" sz="2800" baseline="-25000" dirty="0">
                <a:solidFill>
                  <a:prstClr val="black"/>
                </a:solidFill>
                <a:latin typeface="Garamond"/>
                <a:cs typeface="Garamond"/>
              </a:rPr>
              <a:t>1</a:t>
            </a:r>
            <a:r>
              <a:rPr lang="en-US" sz="2800" i="1" baseline="30000" dirty="0">
                <a:solidFill>
                  <a:prstClr val="black"/>
                </a:solidFill>
                <a:latin typeface="Garamond"/>
                <a:cs typeface="Garamond"/>
              </a:rPr>
              <a:t>c</a:t>
            </a:r>
            <a:r>
              <a:rPr lang="en-US" sz="2800" dirty="0">
                <a:solidFill>
                  <a:prstClr val="black"/>
                </a:solidFill>
                <a:latin typeface="Garamond"/>
                <a:cs typeface="Garamond"/>
              </a:rPr>
              <a:t>…</a:t>
            </a:r>
            <a:r>
              <a:rPr lang="en-US" sz="2800" i="1" dirty="0" smtClean="0">
                <a:solidFill>
                  <a:prstClr val="black"/>
                </a:solidFill>
                <a:latin typeface="Garamond"/>
                <a:cs typeface="Garamond"/>
              </a:rPr>
              <a:t>E</a:t>
            </a:r>
            <a:r>
              <a:rPr lang="en-US" sz="2800" i="1" baseline="-25000" dirty="0" smtClean="0">
                <a:solidFill>
                  <a:prstClr val="black"/>
                </a:solidFill>
                <a:latin typeface="Garamond"/>
                <a:cs typeface="Garamond"/>
              </a:rPr>
              <a:t>x</a:t>
            </a:r>
            <a:r>
              <a:rPr lang="en-US" sz="2800" baseline="-25000" dirty="0" smtClean="0">
                <a:solidFill>
                  <a:prstClr val="black"/>
                </a:solidFill>
                <a:latin typeface="Garamond"/>
                <a:cs typeface="Garamond"/>
              </a:rPr>
              <a:t>-1</a:t>
            </a:r>
            <a:r>
              <a:rPr lang="en-US" sz="2800" i="1" baseline="30000" dirty="0" smtClean="0">
                <a:solidFill>
                  <a:prstClr val="black"/>
                </a:solidFill>
                <a:latin typeface="Garamond"/>
                <a:cs typeface="Garamond"/>
              </a:rPr>
              <a:t>c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E</a:t>
            </a:r>
            <a:r>
              <a:rPr lang="en-US" sz="2800" i="1" baseline="-25000" dirty="0" smtClean="0">
                <a:solidFill>
                  <a:prstClr val="black"/>
                </a:solidFill>
                <a:latin typeface="Garamond"/>
                <a:cs typeface="Garamond"/>
              </a:rPr>
              <a:t>x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)</a:t>
            </a:r>
            <a:endParaRPr lang="en-US" sz="2800" i="1" dirty="0">
              <a:solidFill>
                <a:srgbClr val="FF9933"/>
              </a:solidFill>
              <a:latin typeface="Garamond"/>
              <a:cs typeface="Garamond"/>
            </a:endParaRPr>
          </a:p>
        </p:txBody>
      </p:sp>
      <p:sp>
        <p:nvSpPr>
          <p:cNvPr id="114" name="Rectangle 113"/>
          <p:cNvSpPr/>
          <p:nvPr/>
        </p:nvSpPr>
        <p:spPr>
          <a:xfrm>
            <a:off x="5604695" y="5523647"/>
            <a:ext cx="189790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= (1 – </a:t>
            </a:r>
            <a:r>
              <a:rPr lang="en-US" sz="2800" i="1" dirty="0" smtClean="0">
                <a:solidFill>
                  <a:prstClr val="black"/>
                </a:solidFill>
                <a:latin typeface="Garamond"/>
                <a:cs typeface="Garamond"/>
              </a:rPr>
              <a:t>p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)</a:t>
            </a:r>
            <a:r>
              <a:rPr lang="en-US" sz="2800" i="1" baseline="30000" dirty="0" smtClean="0">
                <a:solidFill>
                  <a:prstClr val="black"/>
                </a:solidFill>
                <a:latin typeface="Garamond"/>
                <a:cs typeface="Garamond"/>
              </a:rPr>
              <a:t>x</a:t>
            </a:r>
            <a:r>
              <a:rPr lang="en-US" sz="2800" baseline="30000" dirty="0" smtClean="0">
                <a:solidFill>
                  <a:prstClr val="black"/>
                </a:solidFill>
                <a:latin typeface="Garamond"/>
                <a:cs typeface="Garamond"/>
              </a:rPr>
              <a:t>-1</a:t>
            </a:r>
            <a:r>
              <a:rPr lang="en-US" sz="2800" i="1" dirty="0" smtClean="0">
                <a:solidFill>
                  <a:prstClr val="black"/>
                </a:solidFill>
                <a:latin typeface="Garamond"/>
                <a:cs typeface="Garamond"/>
              </a:rPr>
              <a:t>p</a:t>
            </a:r>
            <a:endParaRPr lang="en-US" sz="2800" i="1" dirty="0">
              <a:solidFill>
                <a:srgbClr val="FF9933"/>
              </a:solidFill>
              <a:latin typeface="Garamond"/>
              <a:cs typeface="Garamond"/>
            </a:endParaRPr>
          </a:p>
        </p:txBody>
      </p:sp>
      <p:sp>
        <p:nvSpPr>
          <p:cNvPr id="115" name="TextBox 114"/>
          <p:cNvSpPr txBox="1"/>
          <p:nvPr/>
        </p:nvSpPr>
        <p:spPr>
          <a:xfrm>
            <a:off x="2151018" y="4477353"/>
            <a:ext cx="4985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>
                <a:solidFill>
                  <a:srgbClr val="FF9933"/>
                </a:solidFill>
                <a:latin typeface="Garamond"/>
                <a:cs typeface="Garamond"/>
              </a:rPr>
              <a:t>X</a:t>
            </a:r>
          </a:p>
        </p:txBody>
      </p:sp>
    </p:spTree>
    <p:extLst>
      <p:ext uri="{BB962C8B-B14F-4D97-AF65-F5344CB8AC3E}">
        <p14:creationId xmlns:p14="http://schemas.microsoft.com/office/powerpoint/2010/main" val="1008215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/>
      <p:bldP spid="44" grpId="0"/>
      <p:bldP spid="78" grpId="0"/>
      <p:bldP spid="112" grpId="0"/>
      <p:bldP spid="113" grpId="0"/>
      <p:bldP spid="114" grpId="0"/>
      <p:bldP spid="115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Raindrops again</a:t>
            </a:r>
            <a:endParaRPr lang="en-US" dirty="0"/>
          </a:p>
        </p:txBody>
      </p:sp>
      <p:sp>
        <p:nvSpPr>
          <p:cNvPr id="78" name="TextBox 77"/>
          <p:cNvSpPr txBox="1"/>
          <p:nvPr/>
        </p:nvSpPr>
        <p:spPr>
          <a:xfrm>
            <a:off x="457200" y="1325233"/>
            <a:ext cx="822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i="1" dirty="0" smtClean="0">
                <a:latin typeface="Garamond"/>
                <a:cs typeface="Garamond"/>
              </a:rPr>
              <a:t>X = </a:t>
            </a:r>
            <a:r>
              <a:rPr lang="en-US" sz="2800" dirty="0" smtClean="0">
                <a:solidFill>
                  <a:srgbClr val="FF9933"/>
                </a:solidFill>
                <a:latin typeface="Franklin Gothic Medium"/>
                <a:cs typeface="Franklin Gothic Medium"/>
              </a:rPr>
              <a:t>interval </a:t>
            </a:r>
            <a:r>
              <a:rPr lang="en-US" sz="2800" dirty="0" smtClean="0">
                <a:solidFill>
                  <a:srgbClr val="000000"/>
                </a:solidFill>
                <a:latin typeface="Franklin Gothic Medium"/>
                <a:cs typeface="Franklin Gothic Medium"/>
              </a:rPr>
              <a:t>of first drop</a:t>
            </a:r>
            <a:endParaRPr lang="en-US" sz="2800" i="1" dirty="0" smtClean="0">
              <a:solidFill>
                <a:srgbClr val="000000"/>
              </a:solidFill>
              <a:latin typeface="Garamond"/>
              <a:cs typeface="Garamond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465004" y="3369933"/>
            <a:ext cx="822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i="1" dirty="0" smtClean="0">
                <a:latin typeface="Garamond"/>
                <a:cs typeface="Garamond"/>
              </a:rPr>
              <a:t>T = </a:t>
            </a:r>
            <a:r>
              <a:rPr lang="en-US" sz="2800" dirty="0" smtClean="0">
                <a:solidFill>
                  <a:schemeClr val="accent1"/>
                </a:solidFill>
                <a:latin typeface="Franklin Gothic Medium"/>
                <a:cs typeface="Franklin Gothic Medium"/>
              </a:rPr>
              <a:t>time</a:t>
            </a:r>
            <a:r>
              <a:rPr lang="en-US" sz="2800" dirty="0" smtClean="0">
                <a:latin typeface="Franklin Gothic Medium"/>
                <a:cs typeface="Franklin Gothic Medium"/>
              </a:rPr>
              <a:t> (in seconds) of first drop</a:t>
            </a:r>
            <a:endParaRPr lang="en-US" sz="2800" i="1" dirty="0" smtClean="0">
              <a:latin typeface="Garamond"/>
              <a:cs typeface="Garamond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1254626" y="4157333"/>
            <a:ext cx="10907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i="1" dirty="0" smtClean="0">
                <a:latin typeface="Garamond"/>
                <a:cs typeface="Garamond"/>
              </a:rPr>
              <a:t>X = x</a:t>
            </a:r>
            <a:endParaRPr lang="en-US" sz="2800" dirty="0" smtClean="0">
              <a:latin typeface="Garamond"/>
              <a:cs typeface="Garamond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1250904" y="4833898"/>
            <a:ext cx="57594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i="1" dirty="0" smtClean="0">
                <a:latin typeface="Garamond"/>
                <a:cs typeface="Garamond"/>
              </a:rPr>
              <a:t>P</a:t>
            </a:r>
            <a:r>
              <a:rPr lang="en-US" sz="2800" dirty="0" smtClean="0">
                <a:latin typeface="Garamond"/>
                <a:cs typeface="Garamond"/>
              </a:rPr>
              <a:t>((</a:t>
            </a:r>
            <a:r>
              <a:rPr lang="en-US" sz="2800" i="1" dirty="0">
                <a:latin typeface="Garamond"/>
                <a:cs typeface="Garamond"/>
              </a:rPr>
              <a:t>x</a:t>
            </a:r>
            <a:r>
              <a:rPr lang="en-US" sz="2800" dirty="0">
                <a:latin typeface="Garamond"/>
                <a:cs typeface="Garamond"/>
              </a:rPr>
              <a:t> </a:t>
            </a:r>
            <a:r>
              <a:rPr lang="en-US" sz="2800" dirty="0">
                <a:solidFill>
                  <a:prstClr val="black"/>
                </a:solidFill>
                <a:latin typeface="Garamond"/>
                <a:cs typeface="Garamond"/>
              </a:rPr>
              <a:t>–</a:t>
            </a:r>
            <a:r>
              <a:rPr lang="en-US" sz="2800" dirty="0">
                <a:latin typeface="Garamond"/>
                <a:cs typeface="Garamond"/>
              </a:rPr>
              <a:t> 1)/</a:t>
            </a:r>
            <a:r>
              <a:rPr lang="en-US" sz="2800" i="1" dirty="0">
                <a:latin typeface="Garamond"/>
                <a:cs typeface="Garamond"/>
              </a:rPr>
              <a:t>n </a:t>
            </a:r>
            <a:r>
              <a:rPr lang="en-US" sz="2800" dirty="0">
                <a:latin typeface="Garamond"/>
                <a:cs typeface="Garamond"/>
              </a:rPr>
              <a:t>≤ </a:t>
            </a:r>
            <a:r>
              <a:rPr lang="en-US" sz="2800" i="1" dirty="0">
                <a:latin typeface="Garamond"/>
                <a:cs typeface="Garamond"/>
              </a:rPr>
              <a:t>T &lt; x</a:t>
            </a:r>
            <a:r>
              <a:rPr lang="en-US" sz="2800" dirty="0" smtClean="0">
                <a:latin typeface="Garamond"/>
                <a:cs typeface="Garamond"/>
              </a:rPr>
              <a:t>/</a:t>
            </a:r>
            <a:r>
              <a:rPr lang="en-US" sz="2800" i="1" dirty="0" smtClean="0">
                <a:latin typeface="Garamond"/>
                <a:cs typeface="Garamond"/>
              </a:rPr>
              <a:t>n</a:t>
            </a:r>
            <a:r>
              <a:rPr lang="en-US" sz="2800" dirty="0" smtClean="0">
                <a:latin typeface="Garamond"/>
                <a:cs typeface="Garamond"/>
              </a:rPr>
              <a:t>) = </a:t>
            </a:r>
            <a:r>
              <a:rPr lang="en-US" sz="2800" i="1" dirty="0" smtClean="0">
                <a:latin typeface="Garamond"/>
                <a:cs typeface="Garamond"/>
              </a:rPr>
              <a:t>P</a:t>
            </a:r>
            <a:r>
              <a:rPr lang="en-US" sz="2800" dirty="0" smtClean="0">
                <a:latin typeface="Garamond"/>
                <a:cs typeface="Garamond"/>
              </a:rPr>
              <a:t>(</a:t>
            </a:r>
            <a:r>
              <a:rPr lang="en-US" sz="2800" i="1" dirty="0" smtClean="0">
                <a:latin typeface="Garamond"/>
                <a:cs typeface="Garamond"/>
              </a:rPr>
              <a:t>X</a:t>
            </a:r>
            <a:r>
              <a:rPr lang="en-US" sz="2800" dirty="0" smtClean="0">
                <a:latin typeface="Garamond"/>
                <a:cs typeface="Garamond"/>
              </a:rPr>
              <a:t> = </a:t>
            </a:r>
            <a:r>
              <a:rPr lang="en-US" sz="2800" i="1" dirty="0" smtClean="0">
                <a:latin typeface="Garamond"/>
                <a:cs typeface="Garamond"/>
              </a:rPr>
              <a:t>x</a:t>
            </a:r>
            <a:r>
              <a:rPr lang="en-US" sz="2800" dirty="0" smtClean="0">
                <a:latin typeface="Garamond"/>
                <a:cs typeface="Garamond"/>
              </a:rPr>
              <a:t>) </a:t>
            </a:r>
            <a:endParaRPr lang="en-US" sz="2800" i="1" dirty="0" smtClean="0">
              <a:solidFill>
                <a:schemeClr val="accent1"/>
              </a:solidFill>
              <a:latin typeface="Garamond"/>
              <a:cs typeface="Garamond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4667250" y="4147149"/>
            <a:ext cx="32889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Garamond"/>
                <a:cs typeface="Garamond"/>
              </a:rPr>
              <a:t>(</a:t>
            </a:r>
            <a:r>
              <a:rPr lang="en-US" sz="2800" i="1" dirty="0">
                <a:latin typeface="Garamond"/>
                <a:cs typeface="Garamond"/>
              </a:rPr>
              <a:t>x</a:t>
            </a:r>
            <a:r>
              <a:rPr lang="en-US" sz="2800" dirty="0">
                <a:latin typeface="Garamond"/>
                <a:cs typeface="Garamond"/>
              </a:rPr>
              <a:t> </a:t>
            </a:r>
            <a:r>
              <a:rPr lang="en-US" sz="2800" dirty="0">
                <a:solidFill>
                  <a:prstClr val="black"/>
                </a:solidFill>
                <a:latin typeface="Garamond"/>
                <a:cs typeface="Garamond"/>
              </a:rPr>
              <a:t>–</a:t>
            </a:r>
            <a:r>
              <a:rPr lang="en-US" sz="2800" dirty="0">
                <a:latin typeface="Garamond"/>
                <a:cs typeface="Garamond"/>
              </a:rPr>
              <a:t> 1)/</a:t>
            </a:r>
            <a:r>
              <a:rPr lang="en-US" sz="2800" i="1" dirty="0">
                <a:latin typeface="Garamond"/>
                <a:cs typeface="Garamond"/>
              </a:rPr>
              <a:t>n </a:t>
            </a:r>
            <a:r>
              <a:rPr lang="en-US" sz="2800" dirty="0">
                <a:latin typeface="Garamond"/>
                <a:cs typeface="Garamond"/>
              </a:rPr>
              <a:t>≤ </a:t>
            </a:r>
            <a:r>
              <a:rPr lang="en-US" sz="2800" i="1" dirty="0">
                <a:latin typeface="Garamond"/>
                <a:cs typeface="Garamond"/>
              </a:rPr>
              <a:t>T &lt; x</a:t>
            </a:r>
            <a:r>
              <a:rPr lang="en-US" sz="2800" dirty="0">
                <a:latin typeface="Garamond"/>
                <a:cs typeface="Garamond"/>
              </a:rPr>
              <a:t>/</a:t>
            </a:r>
            <a:r>
              <a:rPr lang="en-US" sz="2800" i="1" dirty="0">
                <a:latin typeface="Garamond"/>
                <a:cs typeface="Garamond"/>
              </a:rPr>
              <a:t>n</a:t>
            </a:r>
            <a:endParaRPr lang="en-US" sz="2800" i="1" dirty="0" smtClean="0">
              <a:latin typeface="Garamond"/>
              <a:cs typeface="Garamond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2461736" y="4157333"/>
            <a:ext cx="21003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Franklin Gothic Medium"/>
                <a:cs typeface="Franklin Gothic Medium"/>
              </a:rPr>
              <a:t>means that</a:t>
            </a:r>
            <a:endParaRPr lang="en-US" sz="2800" i="1" dirty="0" smtClean="0">
              <a:latin typeface="Garamond"/>
              <a:cs typeface="Garamond"/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4578331" y="5352197"/>
            <a:ext cx="189790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= (1 – </a:t>
            </a:r>
            <a:r>
              <a:rPr lang="en-US" sz="2800" i="1" dirty="0" smtClean="0">
                <a:solidFill>
                  <a:prstClr val="black"/>
                </a:solidFill>
                <a:latin typeface="Garamond"/>
                <a:cs typeface="Garamond"/>
              </a:rPr>
              <a:t>p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)</a:t>
            </a:r>
            <a:r>
              <a:rPr lang="en-US" sz="2800" i="1" baseline="30000" dirty="0" smtClean="0">
                <a:solidFill>
                  <a:prstClr val="black"/>
                </a:solidFill>
                <a:latin typeface="Garamond"/>
                <a:cs typeface="Garamond"/>
              </a:rPr>
              <a:t>x</a:t>
            </a:r>
            <a:r>
              <a:rPr lang="en-US" sz="2800" baseline="30000" dirty="0" smtClean="0">
                <a:solidFill>
                  <a:prstClr val="black"/>
                </a:solidFill>
                <a:latin typeface="Garamond"/>
                <a:cs typeface="Garamond"/>
              </a:rPr>
              <a:t>-1</a:t>
            </a:r>
            <a:r>
              <a:rPr lang="en-US" sz="2800" i="1" dirty="0" smtClean="0">
                <a:solidFill>
                  <a:prstClr val="black"/>
                </a:solidFill>
                <a:latin typeface="Garamond"/>
                <a:cs typeface="Garamond"/>
              </a:rPr>
              <a:t>p</a:t>
            </a:r>
            <a:endParaRPr lang="en-US" sz="2800" i="1" dirty="0">
              <a:solidFill>
                <a:srgbClr val="FF9933"/>
              </a:solidFill>
              <a:latin typeface="Garamond"/>
              <a:cs typeface="Garamond"/>
            </a:endParaRPr>
          </a:p>
        </p:txBody>
      </p:sp>
      <p:sp>
        <p:nvSpPr>
          <p:cNvPr id="56" name="Rectangle 55"/>
          <p:cNvSpPr/>
          <p:nvPr/>
        </p:nvSpPr>
        <p:spPr>
          <a:xfrm>
            <a:off x="4584700" y="5904647"/>
            <a:ext cx="291258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= (1 – </a:t>
            </a:r>
            <a:r>
              <a:rPr lang="en-US" sz="2800" i="1" dirty="0" smtClean="0">
                <a:latin typeface="Symbol" charset="2"/>
                <a:cs typeface="Symbol" charset="2"/>
              </a:rPr>
              <a:t>l</a:t>
            </a:r>
            <a:r>
              <a:rPr lang="en-US" sz="2800" dirty="0" smtClean="0">
                <a:latin typeface="Garamond"/>
                <a:cs typeface="Garamond"/>
              </a:rPr>
              <a:t>/</a:t>
            </a:r>
            <a:r>
              <a:rPr lang="en-US" sz="2800" i="1" dirty="0">
                <a:latin typeface="Garamond"/>
                <a:cs typeface="Garamond"/>
              </a:rPr>
              <a:t>n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)</a:t>
            </a:r>
            <a:r>
              <a:rPr lang="en-US" sz="2800" i="1" baseline="30000" dirty="0" smtClean="0">
                <a:solidFill>
                  <a:prstClr val="black"/>
                </a:solidFill>
                <a:latin typeface="Garamond"/>
                <a:cs typeface="Garamond"/>
              </a:rPr>
              <a:t>x</a:t>
            </a:r>
            <a:r>
              <a:rPr lang="en-US" sz="2800" baseline="30000" dirty="0" smtClean="0">
                <a:solidFill>
                  <a:prstClr val="black"/>
                </a:solidFill>
                <a:latin typeface="Garamond"/>
                <a:cs typeface="Garamond"/>
              </a:rPr>
              <a:t>-1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(</a:t>
            </a:r>
            <a:r>
              <a:rPr lang="en-US" sz="2800" i="1" dirty="0" smtClean="0">
                <a:latin typeface="Symbol" charset="2"/>
                <a:cs typeface="Symbol" charset="2"/>
              </a:rPr>
              <a:t>l</a:t>
            </a:r>
            <a:r>
              <a:rPr lang="en-US" sz="2800" dirty="0" smtClean="0">
                <a:latin typeface="Garamond"/>
                <a:cs typeface="Garamond"/>
              </a:rPr>
              <a:t>/</a:t>
            </a:r>
            <a:r>
              <a:rPr lang="en-US" sz="2800" i="1" dirty="0" smtClean="0">
                <a:latin typeface="Garamond"/>
                <a:cs typeface="Garamond"/>
              </a:rPr>
              <a:t>n</a:t>
            </a:r>
            <a:r>
              <a:rPr lang="en-US" sz="2800" dirty="0">
                <a:latin typeface="Garamond"/>
                <a:cs typeface="Garamond"/>
              </a:rPr>
              <a:t>)</a:t>
            </a:r>
            <a:endParaRPr lang="en-US" sz="2800" i="1" dirty="0">
              <a:solidFill>
                <a:srgbClr val="FF9933"/>
              </a:solidFill>
              <a:latin typeface="Garamond"/>
              <a:cs typeface="Garamond"/>
            </a:endParaRPr>
          </a:p>
        </p:txBody>
      </p:sp>
      <p:cxnSp>
        <p:nvCxnSpPr>
          <p:cNvPr id="47" name="Straight Connector 46"/>
          <p:cNvCxnSpPr/>
          <p:nvPr/>
        </p:nvCxnSpPr>
        <p:spPr>
          <a:xfrm>
            <a:off x="711200" y="2571750"/>
            <a:ext cx="7366000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50" name="Group 49"/>
          <p:cNvGrpSpPr/>
          <p:nvPr/>
        </p:nvGrpSpPr>
        <p:grpSpPr>
          <a:xfrm>
            <a:off x="711200" y="2222500"/>
            <a:ext cx="5880100" cy="349250"/>
            <a:chOff x="711200" y="2082800"/>
            <a:chExt cx="2946400" cy="349250"/>
          </a:xfrm>
        </p:grpSpPr>
        <p:cxnSp>
          <p:nvCxnSpPr>
            <p:cNvPr id="53" name="Straight Connector 52"/>
            <p:cNvCxnSpPr/>
            <p:nvPr/>
          </p:nvCxnSpPr>
          <p:spPr>
            <a:xfrm>
              <a:off x="711200" y="2082800"/>
              <a:ext cx="0" cy="349250"/>
            </a:xfrm>
            <a:prstGeom prst="line">
              <a:avLst/>
            </a:prstGeom>
            <a:ln w="6350" cmpd="sng"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>
              <a:off x="1447800" y="2292350"/>
              <a:ext cx="0" cy="139700"/>
            </a:xfrm>
            <a:prstGeom prst="line">
              <a:avLst/>
            </a:prstGeom>
            <a:ln w="6350" cmpd="sng"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>
              <a:off x="2184400" y="2292350"/>
              <a:ext cx="0" cy="139700"/>
            </a:xfrm>
            <a:prstGeom prst="line">
              <a:avLst/>
            </a:prstGeom>
            <a:ln w="6350" cmpd="sng"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>
              <a:off x="2921000" y="2292350"/>
              <a:ext cx="0" cy="139700"/>
            </a:xfrm>
            <a:prstGeom prst="line">
              <a:avLst/>
            </a:prstGeom>
            <a:ln w="6350" cmpd="sng"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>
              <a:off x="3657600" y="2292350"/>
              <a:ext cx="0" cy="139700"/>
            </a:xfrm>
            <a:prstGeom prst="line">
              <a:avLst/>
            </a:prstGeom>
            <a:ln w="6350" cmpd="sng"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>
              <a:off x="1079500" y="2292350"/>
              <a:ext cx="0" cy="139700"/>
            </a:xfrm>
            <a:prstGeom prst="line">
              <a:avLst/>
            </a:prstGeom>
            <a:ln w="6350" cmpd="sng"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>
              <a:off x="1816100" y="2292350"/>
              <a:ext cx="0" cy="139700"/>
            </a:xfrm>
            <a:prstGeom prst="line">
              <a:avLst/>
            </a:prstGeom>
            <a:ln w="6350" cmpd="sng"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>
              <a:off x="2552700" y="2292350"/>
              <a:ext cx="0" cy="139700"/>
            </a:xfrm>
            <a:prstGeom prst="line">
              <a:avLst/>
            </a:prstGeom>
            <a:ln w="6350" cmpd="sng"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>
              <a:off x="3289300" y="2292350"/>
              <a:ext cx="0" cy="139700"/>
            </a:xfrm>
            <a:prstGeom prst="line">
              <a:avLst/>
            </a:prstGeom>
            <a:ln w="6350" cmpd="sng"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4" name="Rectangle 63"/>
          <p:cNvSpPr/>
          <p:nvPr/>
        </p:nvSpPr>
        <p:spPr>
          <a:xfrm>
            <a:off x="4667250" y="2311400"/>
            <a:ext cx="3600450" cy="34925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0" scaled="1"/>
            <a:tileRect/>
          </a:gradFill>
          <a:ln>
            <a:noFill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TextBox 68"/>
          <p:cNvSpPr txBox="1"/>
          <p:nvPr/>
        </p:nvSpPr>
        <p:spPr>
          <a:xfrm>
            <a:off x="4294342" y="1847502"/>
            <a:ext cx="95760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>
                <a:solidFill>
                  <a:srgbClr val="FF9933"/>
                </a:solidFill>
                <a:latin typeface="Garamond"/>
                <a:cs typeface="Garamond"/>
              </a:rPr>
              <a:t>X = x</a:t>
            </a:r>
            <a:endParaRPr lang="en-US" sz="2400" dirty="0" smtClean="0">
              <a:solidFill>
                <a:srgbClr val="FF9933"/>
              </a:solidFill>
              <a:latin typeface="Garamond"/>
              <a:cs typeface="Garamond"/>
            </a:endParaRPr>
          </a:p>
        </p:txBody>
      </p:sp>
      <p:pic>
        <p:nvPicPr>
          <p:cNvPr id="112" name="Picture 111" descr="raemi_Drop.jpe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4700" y="2228850"/>
            <a:ext cx="133350" cy="266700"/>
          </a:xfrm>
          <a:prstGeom prst="rect">
            <a:avLst/>
          </a:prstGeom>
        </p:spPr>
      </p:pic>
      <p:grpSp>
        <p:nvGrpSpPr>
          <p:cNvPr id="70" name="Group 69"/>
          <p:cNvGrpSpPr/>
          <p:nvPr/>
        </p:nvGrpSpPr>
        <p:grpSpPr>
          <a:xfrm>
            <a:off x="4108092" y="2489200"/>
            <a:ext cx="595326" cy="747415"/>
            <a:chOff x="3860442" y="2393950"/>
            <a:chExt cx="595326" cy="747415"/>
          </a:xfrm>
        </p:grpSpPr>
        <p:sp>
          <p:nvSpPr>
            <p:cNvPr id="71" name="TextBox 70"/>
            <p:cNvSpPr txBox="1"/>
            <p:nvPr/>
          </p:nvSpPr>
          <p:spPr>
            <a:xfrm>
              <a:off x="3860442" y="2393950"/>
              <a:ext cx="59532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i="1" dirty="0" smtClean="0">
                  <a:solidFill>
                    <a:srgbClr val="000000"/>
                  </a:solidFill>
                  <a:latin typeface="Garamond"/>
                  <a:cs typeface="Garamond"/>
                </a:rPr>
                <a:t>x</a:t>
              </a:r>
              <a:r>
                <a:rPr lang="en-US" sz="2400" dirty="0" smtClean="0">
                  <a:solidFill>
                    <a:srgbClr val="000000"/>
                  </a:solidFill>
                  <a:latin typeface="Garamond"/>
                  <a:cs typeface="Garamond"/>
                </a:rPr>
                <a:t>-1</a:t>
              </a:r>
            </a:p>
          </p:txBody>
        </p:sp>
        <p:sp>
          <p:nvSpPr>
            <p:cNvPr id="72" name="TextBox 71"/>
            <p:cNvSpPr txBox="1"/>
            <p:nvPr/>
          </p:nvSpPr>
          <p:spPr>
            <a:xfrm>
              <a:off x="3943137" y="2679700"/>
              <a:ext cx="33248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400" i="1" dirty="0" smtClean="0">
                  <a:solidFill>
                    <a:srgbClr val="000000"/>
                  </a:solidFill>
                  <a:latin typeface="Garamond"/>
                  <a:cs typeface="Garamond"/>
                </a:rPr>
                <a:t>n</a:t>
              </a:r>
              <a:endParaRPr lang="en-US" sz="2400" dirty="0" smtClean="0">
                <a:solidFill>
                  <a:srgbClr val="000000"/>
                </a:solidFill>
                <a:latin typeface="Garamond"/>
                <a:cs typeface="Garamond"/>
              </a:endParaRPr>
            </a:p>
          </p:txBody>
        </p:sp>
        <p:cxnSp>
          <p:nvCxnSpPr>
            <p:cNvPr id="73" name="Straight Connector 72"/>
            <p:cNvCxnSpPr/>
            <p:nvPr/>
          </p:nvCxnSpPr>
          <p:spPr>
            <a:xfrm>
              <a:off x="3942219" y="2823865"/>
              <a:ext cx="382131" cy="0"/>
            </a:xfrm>
            <a:prstGeom prst="line">
              <a:avLst/>
            </a:prstGeom>
            <a:ln w="6350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4" name="Group 73"/>
          <p:cNvGrpSpPr/>
          <p:nvPr/>
        </p:nvGrpSpPr>
        <p:grpSpPr>
          <a:xfrm>
            <a:off x="4957563" y="2464742"/>
            <a:ext cx="373905" cy="747415"/>
            <a:chOff x="3943137" y="2393950"/>
            <a:chExt cx="373905" cy="747415"/>
          </a:xfrm>
        </p:grpSpPr>
        <p:sp>
          <p:nvSpPr>
            <p:cNvPr id="75" name="TextBox 74"/>
            <p:cNvSpPr txBox="1"/>
            <p:nvPr/>
          </p:nvSpPr>
          <p:spPr>
            <a:xfrm>
              <a:off x="3949342" y="2393950"/>
              <a:ext cx="36770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i="1" dirty="0" smtClean="0">
                  <a:solidFill>
                    <a:srgbClr val="000000"/>
                  </a:solidFill>
                  <a:latin typeface="Garamond"/>
                  <a:cs typeface="Garamond"/>
                </a:rPr>
                <a:t>x</a:t>
              </a:r>
              <a:endParaRPr lang="en-US" sz="2400" dirty="0" smtClean="0">
                <a:solidFill>
                  <a:srgbClr val="000000"/>
                </a:solidFill>
                <a:latin typeface="Garamond"/>
                <a:cs typeface="Garamond"/>
              </a:endParaRPr>
            </a:p>
          </p:txBody>
        </p:sp>
        <p:sp>
          <p:nvSpPr>
            <p:cNvPr id="76" name="TextBox 75"/>
            <p:cNvSpPr txBox="1"/>
            <p:nvPr/>
          </p:nvSpPr>
          <p:spPr>
            <a:xfrm>
              <a:off x="3943137" y="2679700"/>
              <a:ext cx="33248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400" i="1" dirty="0" smtClean="0">
                  <a:solidFill>
                    <a:srgbClr val="000000"/>
                  </a:solidFill>
                  <a:latin typeface="Garamond"/>
                  <a:cs typeface="Garamond"/>
                </a:rPr>
                <a:t>n</a:t>
              </a:r>
              <a:endParaRPr lang="en-US" sz="2400" dirty="0" smtClean="0">
                <a:solidFill>
                  <a:srgbClr val="000000"/>
                </a:solidFill>
                <a:latin typeface="Garamond"/>
                <a:cs typeface="Garamond"/>
              </a:endParaRPr>
            </a:p>
          </p:txBody>
        </p:sp>
        <p:cxnSp>
          <p:nvCxnSpPr>
            <p:cNvPr id="77" name="Straight Connector 76"/>
            <p:cNvCxnSpPr/>
            <p:nvPr/>
          </p:nvCxnSpPr>
          <p:spPr>
            <a:xfrm>
              <a:off x="4018419" y="2823865"/>
              <a:ext cx="199555" cy="0"/>
            </a:xfrm>
            <a:prstGeom prst="line">
              <a:avLst/>
            </a:prstGeom>
            <a:ln w="6350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" name="Group 6"/>
          <p:cNvGrpSpPr/>
          <p:nvPr/>
        </p:nvGrpSpPr>
        <p:grpSpPr>
          <a:xfrm>
            <a:off x="711200" y="2628900"/>
            <a:ext cx="3937000" cy="461665"/>
            <a:chOff x="711200" y="2628900"/>
            <a:chExt cx="3937000" cy="461665"/>
          </a:xfrm>
        </p:grpSpPr>
        <p:grpSp>
          <p:nvGrpSpPr>
            <p:cNvPr id="4" name="Group 3"/>
            <p:cNvGrpSpPr/>
            <p:nvPr/>
          </p:nvGrpSpPr>
          <p:grpSpPr>
            <a:xfrm>
              <a:off x="711200" y="2747665"/>
              <a:ext cx="3937000" cy="262235"/>
              <a:chOff x="711200" y="2607965"/>
              <a:chExt cx="3937000" cy="262235"/>
            </a:xfrm>
          </p:grpSpPr>
          <p:cxnSp>
            <p:nvCxnSpPr>
              <p:cNvPr id="67" name="Straight Arrow Connector 66"/>
              <p:cNvCxnSpPr/>
              <p:nvPr/>
            </p:nvCxnSpPr>
            <p:spPr>
              <a:xfrm>
                <a:off x="711200" y="2749550"/>
                <a:ext cx="3937000" cy="0"/>
              </a:xfrm>
              <a:prstGeom prst="straightConnector1">
                <a:avLst/>
              </a:prstGeom>
              <a:ln>
                <a:headEnd type="arrow"/>
                <a:tailEnd type="arrow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5" name="Straight Connector 64"/>
              <p:cNvCxnSpPr/>
              <p:nvPr/>
            </p:nvCxnSpPr>
            <p:spPr>
              <a:xfrm>
                <a:off x="711200" y="2609850"/>
                <a:ext cx="0" cy="260350"/>
              </a:xfrm>
              <a:prstGeom prst="line">
                <a:avLst/>
              </a:prstGeom>
              <a:ln w="6350" cmpd="sng"/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6" name="Straight Connector 65"/>
              <p:cNvCxnSpPr/>
              <p:nvPr/>
            </p:nvCxnSpPr>
            <p:spPr>
              <a:xfrm>
                <a:off x="4648200" y="2607965"/>
                <a:ext cx="0" cy="260350"/>
              </a:xfrm>
              <a:prstGeom prst="line">
                <a:avLst/>
              </a:prstGeom>
              <a:ln w="6350" cmpd="sng"/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68" name="TextBox 67"/>
            <p:cNvSpPr txBox="1"/>
            <p:nvPr/>
          </p:nvSpPr>
          <p:spPr>
            <a:xfrm>
              <a:off x="2625950" y="2628900"/>
              <a:ext cx="437699" cy="461665"/>
            </a:xfrm>
            <a:prstGeom prst="rect">
              <a:avLst/>
            </a:prstGeom>
            <a:solidFill>
              <a:srgbClr val="FFFFFF"/>
            </a:solidFill>
          </p:spPr>
          <p:txBody>
            <a:bodyPr wrap="none" rtlCol="0">
              <a:spAutoFit/>
            </a:bodyPr>
            <a:lstStyle/>
            <a:p>
              <a:r>
                <a:rPr lang="en-US" sz="2400" i="1" dirty="0" smtClean="0">
                  <a:solidFill>
                    <a:srgbClr val="FF9933"/>
                  </a:solidFill>
                  <a:latin typeface="Garamond"/>
                  <a:cs typeface="Garamond"/>
                </a:rPr>
                <a:t>T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3890881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/>
      <p:bldP spid="46" grpId="0"/>
      <p:bldP spid="48" grpId="0"/>
      <p:bldP spid="51" grpId="0"/>
      <p:bldP spid="52" grpId="0"/>
      <p:bldP spid="54" grpId="0"/>
      <p:bldP spid="56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Raindrops again</a:t>
            </a:r>
            <a:endParaRPr lang="en-US" dirty="0"/>
          </a:p>
        </p:txBody>
      </p:sp>
      <p:sp>
        <p:nvSpPr>
          <p:cNvPr id="45" name="TextBox 44"/>
          <p:cNvSpPr txBox="1"/>
          <p:nvPr/>
        </p:nvSpPr>
        <p:spPr>
          <a:xfrm>
            <a:off x="457200" y="1255383"/>
            <a:ext cx="822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i="1" dirty="0" smtClean="0">
                <a:latin typeface="Garamond"/>
                <a:cs typeface="Garamond"/>
              </a:rPr>
              <a:t>T = </a:t>
            </a:r>
            <a:r>
              <a:rPr lang="en-US" sz="2800" dirty="0" smtClean="0">
                <a:solidFill>
                  <a:schemeClr val="accent1"/>
                </a:solidFill>
                <a:latin typeface="Franklin Gothic Medium"/>
                <a:cs typeface="Franklin Gothic Medium"/>
              </a:rPr>
              <a:t>time</a:t>
            </a:r>
            <a:r>
              <a:rPr lang="en-US" sz="2800" dirty="0" smtClean="0">
                <a:latin typeface="Franklin Gothic Medium"/>
                <a:cs typeface="Franklin Gothic Medium"/>
              </a:rPr>
              <a:t> (in seconds) of first drop</a:t>
            </a:r>
            <a:endParaRPr lang="en-US" sz="2800" i="1" dirty="0" smtClean="0">
              <a:latin typeface="Garamond"/>
              <a:cs typeface="Garamond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1168354" y="2116098"/>
            <a:ext cx="67437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2800" i="1" dirty="0" smtClean="0">
                <a:latin typeface="Garamond"/>
                <a:cs typeface="Garamond"/>
              </a:rPr>
              <a:t>P</a:t>
            </a:r>
            <a:r>
              <a:rPr lang="en-US" sz="2800" dirty="0">
                <a:latin typeface="Garamond"/>
                <a:cs typeface="Garamond"/>
              </a:rPr>
              <a:t>((</a:t>
            </a:r>
            <a:r>
              <a:rPr lang="en-US" sz="2800" i="1" dirty="0">
                <a:latin typeface="Garamond"/>
                <a:cs typeface="Garamond"/>
              </a:rPr>
              <a:t>x</a:t>
            </a:r>
            <a:r>
              <a:rPr lang="en-US" sz="2800" dirty="0">
                <a:latin typeface="Garamond"/>
                <a:cs typeface="Garamond"/>
              </a:rPr>
              <a:t> </a:t>
            </a:r>
            <a:r>
              <a:rPr lang="en-US" sz="2800" dirty="0">
                <a:solidFill>
                  <a:prstClr val="black"/>
                </a:solidFill>
                <a:latin typeface="Garamond"/>
                <a:cs typeface="Garamond"/>
              </a:rPr>
              <a:t>–</a:t>
            </a:r>
            <a:r>
              <a:rPr lang="en-US" sz="2800" dirty="0" smtClean="0">
                <a:latin typeface="Garamond"/>
                <a:cs typeface="Garamond"/>
              </a:rPr>
              <a:t> </a:t>
            </a:r>
            <a:r>
              <a:rPr lang="en-US" sz="2800" dirty="0">
                <a:latin typeface="Garamond"/>
                <a:cs typeface="Garamond"/>
              </a:rPr>
              <a:t>1)/</a:t>
            </a:r>
            <a:r>
              <a:rPr lang="en-US" sz="2800" i="1" dirty="0">
                <a:latin typeface="Garamond"/>
                <a:cs typeface="Garamond"/>
              </a:rPr>
              <a:t>n </a:t>
            </a:r>
            <a:r>
              <a:rPr lang="en-US" sz="2800" dirty="0">
                <a:latin typeface="Garamond"/>
                <a:cs typeface="Garamond"/>
              </a:rPr>
              <a:t>≤ </a:t>
            </a:r>
            <a:r>
              <a:rPr lang="en-US" sz="2800" i="1" dirty="0">
                <a:latin typeface="Garamond"/>
                <a:cs typeface="Garamond"/>
              </a:rPr>
              <a:t>T &lt; </a:t>
            </a:r>
            <a:r>
              <a:rPr lang="en-US" sz="2800" i="1" dirty="0" smtClean="0">
                <a:latin typeface="Garamond"/>
                <a:cs typeface="Garamond"/>
              </a:rPr>
              <a:t>x</a:t>
            </a:r>
            <a:r>
              <a:rPr lang="en-US" sz="2800" dirty="0" smtClean="0">
                <a:latin typeface="Garamond"/>
                <a:cs typeface="Garamond"/>
              </a:rPr>
              <a:t>/</a:t>
            </a:r>
            <a:r>
              <a:rPr lang="en-US" sz="2800" i="1" dirty="0" smtClean="0">
                <a:latin typeface="Garamond"/>
                <a:cs typeface="Garamond"/>
              </a:rPr>
              <a:t>n</a:t>
            </a:r>
            <a:r>
              <a:rPr lang="en-US" sz="2800" dirty="0" smtClean="0">
                <a:latin typeface="Garamond"/>
                <a:cs typeface="Garamond"/>
              </a:rPr>
              <a:t>) </a:t>
            </a:r>
            <a:r>
              <a:rPr lang="en-US" sz="2800" dirty="0">
                <a:solidFill>
                  <a:prstClr val="black"/>
                </a:solidFill>
                <a:latin typeface="Garamond"/>
                <a:cs typeface="Garamond"/>
              </a:rPr>
              <a:t>= (1 – </a:t>
            </a:r>
            <a:r>
              <a:rPr lang="en-US" sz="2800" i="1" dirty="0" smtClean="0">
                <a:latin typeface="Symbol" charset="2"/>
                <a:cs typeface="Symbol" charset="2"/>
              </a:rPr>
              <a:t>l</a:t>
            </a:r>
            <a:r>
              <a:rPr lang="en-US" sz="2800" dirty="0" smtClean="0">
                <a:latin typeface="Garamond"/>
                <a:cs typeface="Garamond"/>
              </a:rPr>
              <a:t>/</a:t>
            </a:r>
            <a:r>
              <a:rPr lang="en-US" sz="2800" i="1" dirty="0">
                <a:latin typeface="Garamond"/>
                <a:cs typeface="Garamond"/>
              </a:rPr>
              <a:t>n</a:t>
            </a:r>
            <a:r>
              <a:rPr lang="en-US" sz="2800" dirty="0">
                <a:solidFill>
                  <a:prstClr val="black"/>
                </a:solidFill>
                <a:latin typeface="Garamond"/>
                <a:cs typeface="Garamond"/>
              </a:rPr>
              <a:t>)</a:t>
            </a:r>
            <a:r>
              <a:rPr lang="en-US" sz="2800" i="1" baseline="30000" dirty="0">
                <a:solidFill>
                  <a:prstClr val="black"/>
                </a:solidFill>
                <a:latin typeface="Garamond"/>
                <a:cs typeface="Garamond"/>
              </a:rPr>
              <a:t>x</a:t>
            </a:r>
            <a:r>
              <a:rPr lang="en-US" sz="2800" baseline="30000" dirty="0">
                <a:solidFill>
                  <a:prstClr val="black"/>
                </a:solidFill>
                <a:latin typeface="Garamond"/>
                <a:cs typeface="Garamond"/>
              </a:rPr>
              <a:t>-1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(</a:t>
            </a:r>
            <a:r>
              <a:rPr lang="en-US" sz="2800" i="1" dirty="0" smtClean="0">
                <a:latin typeface="Symbol" charset="2"/>
                <a:cs typeface="Symbol" charset="2"/>
              </a:rPr>
              <a:t>l</a:t>
            </a:r>
            <a:r>
              <a:rPr lang="en-US" sz="2800" dirty="0" smtClean="0">
                <a:latin typeface="Garamond"/>
                <a:cs typeface="Garamond"/>
              </a:rPr>
              <a:t>/</a:t>
            </a:r>
            <a:r>
              <a:rPr lang="en-US" sz="2800" i="1" dirty="0">
                <a:latin typeface="Garamond"/>
                <a:cs typeface="Garamond"/>
              </a:rPr>
              <a:t>n</a:t>
            </a:r>
            <a:r>
              <a:rPr lang="en-US" sz="2800" dirty="0">
                <a:latin typeface="Garamond"/>
                <a:cs typeface="Garamond"/>
              </a:rPr>
              <a:t>)</a:t>
            </a:r>
            <a:endParaRPr lang="en-US" sz="2800" i="1" dirty="0">
              <a:solidFill>
                <a:srgbClr val="FF9933"/>
              </a:solidFill>
              <a:latin typeface="Garamond"/>
              <a:cs typeface="Garamond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457200" y="2931783"/>
            <a:ext cx="822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Franklin Gothic Medium"/>
                <a:cs typeface="Franklin Gothic Medium"/>
              </a:rPr>
              <a:t>If we set </a:t>
            </a:r>
            <a:r>
              <a:rPr lang="en-US" sz="2800" i="1" dirty="0" smtClean="0">
                <a:latin typeface="Garamond"/>
                <a:cs typeface="Garamond"/>
              </a:rPr>
              <a:t>t</a:t>
            </a:r>
            <a:r>
              <a:rPr lang="en-US" sz="2800" dirty="0" smtClean="0">
                <a:latin typeface="Garamond"/>
                <a:cs typeface="Garamond"/>
              </a:rPr>
              <a:t> = (</a:t>
            </a:r>
            <a:r>
              <a:rPr lang="en-US" sz="2800" i="1" dirty="0" smtClean="0">
                <a:latin typeface="Garamond"/>
                <a:cs typeface="Garamond"/>
              </a:rPr>
              <a:t>x </a:t>
            </a:r>
            <a:r>
              <a:rPr lang="en-US" sz="2800" dirty="0">
                <a:solidFill>
                  <a:prstClr val="black"/>
                </a:solidFill>
                <a:latin typeface="Garamond"/>
                <a:cs typeface="Garamond"/>
              </a:rPr>
              <a:t>–</a:t>
            </a:r>
            <a:r>
              <a:rPr lang="en-US" sz="2800" dirty="0" smtClean="0">
                <a:latin typeface="Garamond"/>
                <a:cs typeface="Garamond"/>
              </a:rPr>
              <a:t> 1)/</a:t>
            </a:r>
            <a:r>
              <a:rPr lang="en-US" sz="2800" i="1" dirty="0" smtClean="0">
                <a:latin typeface="Garamond"/>
                <a:cs typeface="Garamond"/>
              </a:rPr>
              <a:t>n</a:t>
            </a:r>
            <a:r>
              <a:rPr lang="en-US" sz="2800" dirty="0" smtClean="0">
                <a:latin typeface="Franklin Gothic Medium"/>
                <a:cs typeface="Franklin Gothic Medium"/>
              </a:rPr>
              <a:t> and </a:t>
            </a:r>
            <a:r>
              <a:rPr lang="en-US" sz="2800" i="1" dirty="0" smtClean="0">
                <a:latin typeface="Symbol" charset="2"/>
                <a:cs typeface="Symbol" charset="2"/>
              </a:rPr>
              <a:t>d</a:t>
            </a:r>
            <a:r>
              <a:rPr lang="en-US" sz="2800" dirty="0" smtClean="0">
                <a:latin typeface="Garamond"/>
                <a:cs typeface="Garamond"/>
              </a:rPr>
              <a:t> = 1/</a:t>
            </a:r>
            <a:r>
              <a:rPr lang="en-US" sz="2800" i="1" dirty="0" smtClean="0">
                <a:latin typeface="Garamond"/>
                <a:cs typeface="Garamond"/>
              </a:rPr>
              <a:t>n</a:t>
            </a:r>
            <a:r>
              <a:rPr lang="en-US" sz="2800" dirty="0" smtClean="0">
                <a:latin typeface="Franklin Gothic Medium"/>
                <a:cs typeface="Franklin Gothic Medium"/>
              </a:rPr>
              <a:t> we get</a:t>
            </a:r>
            <a:endParaRPr lang="en-US" sz="2800" i="1" dirty="0" smtClean="0">
              <a:latin typeface="Garamond"/>
              <a:cs typeface="Garamond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504368" y="3628946"/>
            <a:ext cx="67437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2800" i="1" dirty="0" smtClean="0">
                <a:latin typeface="Garamond"/>
                <a:cs typeface="Garamond"/>
              </a:rPr>
              <a:t>P</a:t>
            </a:r>
            <a:r>
              <a:rPr lang="en-US" sz="2800" dirty="0" smtClean="0">
                <a:latin typeface="Garamond"/>
                <a:cs typeface="Garamond"/>
              </a:rPr>
              <a:t>(</a:t>
            </a:r>
            <a:r>
              <a:rPr lang="en-US" sz="2800" i="1" dirty="0" smtClean="0">
                <a:latin typeface="Garamond"/>
                <a:cs typeface="Garamond"/>
              </a:rPr>
              <a:t>t </a:t>
            </a:r>
            <a:r>
              <a:rPr lang="en-US" sz="2800" dirty="0">
                <a:latin typeface="Garamond"/>
                <a:cs typeface="Garamond"/>
              </a:rPr>
              <a:t>≤ </a:t>
            </a:r>
            <a:r>
              <a:rPr lang="en-US" sz="2800" i="1" dirty="0">
                <a:latin typeface="Garamond"/>
                <a:cs typeface="Garamond"/>
              </a:rPr>
              <a:t>T &lt; </a:t>
            </a:r>
            <a:r>
              <a:rPr lang="en-US" sz="2800" i="1" dirty="0" smtClean="0">
                <a:latin typeface="Garamond"/>
                <a:cs typeface="Garamond"/>
              </a:rPr>
              <a:t>t</a:t>
            </a:r>
            <a:r>
              <a:rPr lang="en-US" sz="2800" dirty="0" smtClean="0">
                <a:latin typeface="Garamond"/>
                <a:cs typeface="Garamond"/>
              </a:rPr>
              <a:t> </a:t>
            </a:r>
            <a:r>
              <a:rPr lang="en-US" sz="2800" dirty="0">
                <a:latin typeface="Garamond"/>
                <a:cs typeface="Garamond"/>
              </a:rPr>
              <a:t>+ </a:t>
            </a:r>
            <a:r>
              <a:rPr lang="en-US" sz="2800" i="1" dirty="0">
                <a:latin typeface="Symbol" charset="2"/>
                <a:cs typeface="Symbol" charset="2"/>
              </a:rPr>
              <a:t>d</a:t>
            </a:r>
            <a:r>
              <a:rPr lang="en-US" sz="2800" dirty="0" smtClean="0">
                <a:latin typeface="Garamond"/>
                <a:cs typeface="Garamond"/>
              </a:rPr>
              <a:t>) </a:t>
            </a:r>
            <a:r>
              <a:rPr lang="en-US" sz="2800" dirty="0">
                <a:solidFill>
                  <a:prstClr val="black"/>
                </a:solidFill>
                <a:latin typeface="Garamond"/>
                <a:cs typeface="Garamond"/>
              </a:rPr>
              <a:t>= (1 – </a:t>
            </a:r>
            <a:r>
              <a:rPr lang="en-US" sz="2800" i="1" dirty="0" smtClean="0">
                <a:latin typeface="Symbol" charset="2"/>
                <a:cs typeface="Symbol" charset="2"/>
              </a:rPr>
              <a:t>d l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)</a:t>
            </a:r>
            <a:r>
              <a:rPr lang="en-US" sz="2800" i="1" baseline="30000" dirty="0" smtClean="0">
                <a:solidFill>
                  <a:prstClr val="black"/>
                </a:solidFill>
                <a:latin typeface="Garamond"/>
                <a:cs typeface="Garamond"/>
              </a:rPr>
              <a:t>t</a:t>
            </a:r>
            <a:r>
              <a:rPr lang="en-US" sz="2800" baseline="30000" dirty="0" smtClean="0">
                <a:solidFill>
                  <a:prstClr val="black"/>
                </a:solidFill>
                <a:latin typeface="Garamond"/>
                <a:cs typeface="Garamond"/>
              </a:rPr>
              <a:t>/</a:t>
            </a:r>
            <a:r>
              <a:rPr lang="en-US" sz="2800" i="1" baseline="30000" dirty="0" smtClean="0">
                <a:latin typeface="Symbol" charset="2"/>
                <a:cs typeface="Symbol" charset="2"/>
              </a:rPr>
              <a:t>d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(</a:t>
            </a:r>
            <a:r>
              <a:rPr lang="en-US" sz="2800" i="1" dirty="0" smtClean="0">
                <a:latin typeface="Symbol" charset="2"/>
                <a:cs typeface="Symbol" charset="2"/>
              </a:rPr>
              <a:t>dl</a:t>
            </a:r>
            <a:r>
              <a:rPr lang="en-US" sz="2800" dirty="0" smtClean="0">
                <a:latin typeface="Garamond"/>
                <a:cs typeface="Garamond"/>
              </a:rPr>
              <a:t>)</a:t>
            </a:r>
            <a:endParaRPr lang="en-US" sz="2800" i="1" dirty="0">
              <a:solidFill>
                <a:srgbClr val="FF9933"/>
              </a:solidFill>
              <a:latin typeface="Garamond"/>
              <a:cs typeface="Garamond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504607" y="4750096"/>
            <a:ext cx="4072630" cy="1046440"/>
            <a:chOff x="1209457" y="5118396"/>
            <a:chExt cx="4072630" cy="1046440"/>
          </a:xfrm>
        </p:grpSpPr>
        <p:sp>
          <p:nvSpPr>
            <p:cNvPr id="53" name="TextBox 52"/>
            <p:cNvSpPr txBox="1"/>
            <p:nvPr/>
          </p:nvSpPr>
          <p:spPr>
            <a:xfrm>
              <a:off x="1209457" y="5385612"/>
              <a:ext cx="955535" cy="523220"/>
            </a:xfrm>
            <a:prstGeom prst="rect">
              <a:avLst/>
            </a:prstGeom>
            <a:solidFill>
              <a:srgbClr val="FFFFFF"/>
            </a:solidFill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800" i="1" dirty="0" smtClean="0">
                  <a:latin typeface="Garamond"/>
                  <a:cs typeface="Garamond"/>
                </a:rPr>
                <a:t>f</a:t>
              </a:r>
              <a:r>
                <a:rPr lang="en-US" sz="2800" dirty="0" smtClean="0">
                  <a:latin typeface="Garamond"/>
                  <a:cs typeface="Garamond"/>
                </a:rPr>
                <a:t>(</a:t>
              </a:r>
              <a:r>
                <a:rPr lang="en-US" sz="2800" i="1" dirty="0" smtClean="0">
                  <a:latin typeface="Garamond"/>
                  <a:cs typeface="Garamond"/>
                </a:rPr>
                <a:t>t</a:t>
              </a:r>
              <a:r>
                <a:rPr lang="en-US" sz="2800" dirty="0" smtClean="0">
                  <a:latin typeface="Garamond"/>
                  <a:cs typeface="Garamond"/>
                </a:rPr>
                <a:t>) =</a:t>
              </a:r>
            </a:p>
          </p:txBody>
        </p:sp>
        <p:sp>
          <p:nvSpPr>
            <p:cNvPr id="57" name="Rectangle 56"/>
            <p:cNvSpPr/>
            <p:nvPr/>
          </p:nvSpPr>
          <p:spPr>
            <a:xfrm>
              <a:off x="3725631" y="5641616"/>
              <a:ext cx="415498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 algn="ctr"/>
              <a:r>
                <a:rPr lang="en-US" sz="2800" i="1" dirty="0" smtClean="0">
                  <a:solidFill>
                    <a:prstClr val="black"/>
                  </a:solidFill>
                  <a:latin typeface="Symbol" charset="2"/>
                  <a:cs typeface="Symbol" charset="2"/>
                </a:rPr>
                <a:t>d</a:t>
              </a:r>
              <a:endParaRPr lang="en-US" sz="2800" dirty="0">
                <a:solidFill>
                  <a:prstClr val="black"/>
                </a:solidFill>
                <a:latin typeface="Garamond"/>
                <a:cs typeface="Garamond"/>
              </a:endParaRPr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2237111" y="5380006"/>
              <a:ext cx="633507" cy="523220"/>
            </a:xfrm>
            <a:prstGeom prst="rect">
              <a:avLst/>
            </a:prstGeom>
            <a:solidFill>
              <a:srgbClr val="FFFFFF"/>
            </a:solidFill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800" dirty="0" err="1" smtClean="0">
                  <a:latin typeface="Garamond"/>
                  <a:cs typeface="Garamond"/>
                </a:rPr>
                <a:t>lim</a:t>
              </a:r>
              <a:endParaRPr lang="en-US" sz="2800" dirty="0" smtClean="0">
                <a:latin typeface="Garamond"/>
                <a:cs typeface="Garamond"/>
              </a:endParaRPr>
            </a:p>
          </p:txBody>
        </p:sp>
        <p:cxnSp>
          <p:nvCxnSpPr>
            <p:cNvPr id="59" name="Straight Connector 58"/>
            <p:cNvCxnSpPr/>
            <p:nvPr/>
          </p:nvCxnSpPr>
          <p:spPr>
            <a:xfrm>
              <a:off x="2915068" y="5667760"/>
              <a:ext cx="2215732" cy="0"/>
            </a:xfrm>
            <a:prstGeom prst="line">
              <a:avLst/>
            </a:prstGeom>
            <a:ln w="9525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60" name="Rectangle 59"/>
            <p:cNvSpPr/>
            <p:nvPr/>
          </p:nvSpPr>
          <p:spPr>
            <a:xfrm>
              <a:off x="2184552" y="5721486"/>
              <a:ext cx="706043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 algn="ctr"/>
              <a:r>
                <a:rPr lang="en-US" sz="1600" i="1" dirty="0" smtClean="0">
                  <a:solidFill>
                    <a:prstClr val="black"/>
                  </a:solidFill>
                  <a:latin typeface="Symbol" charset="2"/>
                  <a:cs typeface="Symbol" charset="2"/>
                </a:rPr>
                <a:t>d </a:t>
              </a:r>
              <a:r>
                <a:rPr lang="en-US" sz="1600" dirty="0" smtClean="0">
                  <a:latin typeface="Garamond"/>
                  <a:cs typeface="Garamond"/>
                </a:rPr>
                <a:t>→ 0</a:t>
              </a:r>
              <a:endParaRPr lang="en-US" sz="1600" dirty="0">
                <a:solidFill>
                  <a:prstClr val="black"/>
                </a:solidFill>
                <a:latin typeface="Garamond"/>
                <a:cs typeface="Garamond"/>
              </a:endParaRPr>
            </a:p>
          </p:txBody>
        </p:sp>
        <p:sp>
          <p:nvSpPr>
            <p:cNvPr id="3" name="Rectangle 2"/>
            <p:cNvSpPr/>
            <p:nvPr/>
          </p:nvSpPr>
          <p:spPr>
            <a:xfrm>
              <a:off x="2852495" y="5118396"/>
              <a:ext cx="2429592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800" i="1" dirty="0">
                  <a:solidFill>
                    <a:prstClr val="black"/>
                  </a:solidFill>
                  <a:latin typeface="Garamond"/>
                  <a:cs typeface="Garamond"/>
                </a:rPr>
                <a:t>P</a:t>
              </a:r>
              <a:r>
                <a:rPr lang="en-US" sz="2800" dirty="0">
                  <a:solidFill>
                    <a:prstClr val="black"/>
                  </a:solidFill>
                  <a:latin typeface="Garamond"/>
                  <a:cs typeface="Garamond"/>
                </a:rPr>
                <a:t>(</a:t>
              </a:r>
              <a:r>
                <a:rPr lang="en-US" sz="2800" i="1" dirty="0">
                  <a:solidFill>
                    <a:prstClr val="black"/>
                  </a:solidFill>
                  <a:latin typeface="Garamond"/>
                  <a:cs typeface="Garamond"/>
                </a:rPr>
                <a:t>t </a:t>
              </a:r>
              <a:r>
                <a:rPr lang="en-US" sz="2800" dirty="0">
                  <a:solidFill>
                    <a:prstClr val="black"/>
                  </a:solidFill>
                  <a:latin typeface="Garamond"/>
                  <a:cs typeface="Garamond"/>
                </a:rPr>
                <a:t>≤ </a:t>
              </a:r>
              <a:r>
                <a:rPr lang="en-US" sz="2800" i="1" dirty="0">
                  <a:solidFill>
                    <a:prstClr val="black"/>
                  </a:solidFill>
                  <a:latin typeface="Garamond"/>
                  <a:cs typeface="Garamond"/>
                </a:rPr>
                <a:t>T &lt; t</a:t>
              </a:r>
              <a:r>
                <a:rPr lang="en-US" sz="2800" dirty="0">
                  <a:solidFill>
                    <a:prstClr val="black"/>
                  </a:solidFill>
                  <a:latin typeface="Garamond"/>
                  <a:cs typeface="Garamond"/>
                </a:rPr>
                <a:t> + </a:t>
              </a:r>
              <a:r>
                <a:rPr lang="en-US" sz="2800" i="1" dirty="0">
                  <a:solidFill>
                    <a:prstClr val="black"/>
                  </a:solidFill>
                  <a:latin typeface="Symbol" charset="2"/>
                  <a:cs typeface="Symbol" charset="2"/>
                </a:rPr>
                <a:t>d</a:t>
              </a:r>
              <a:r>
                <a:rPr lang="en-US" sz="2800" dirty="0">
                  <a:solidFill>
                    <a:prstClr val="black"/>
                  </a:solidFill>
                  <a:latin typeface="Garamond"/>
                  <a:cs typeface="Garamond"/>
                </a:rPr>
                <a:t>) </a:t>
              </a:r>
              <a:endParaRPr lang="en-US" dirty="0"/>
            </a:p>
          </p:txBody>
        </p:sp>
      </p:grpSp>
      <p:sp>
        <p:nvSpPr>
          <p:cNvPr id="61" name="TextBox 60"/>
          <p:cNvSpPr txBox="1"/>
          <p:nvPr/>
        </p:nvSpPr>
        <p:spPr>
          <a:xfrm>
            <a:off x="4569770" y="5011706"/>
            <a:ext cx="1249060" cy="523220"/>
          </a:xfrm>
          <a:prstGeom prst="rect">
            <a:avLst/>
          </a:prstGeom>
          <a:solidFill>
            <a:srgbClr val="FFFFFF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>
                <a:latin typeface="Garamond"/>
                <a:cs typeface="Garamond"/>
              </a:rPr>
              <a:t>= </a:t>
            </a:r>
            <a:r>
              <a:rPr lang="en-US" sz="2800" i="1" dirty="0" smtClean="0">
                <a:latin typeface="Symbol" charset="2"/>
                <a:cs typeface="Symbol" charset="2"/>
              </a:rPr>
              <a:t>l</a:t>
            </a:r>
            <a:r>
              <a:rPr lang="en-US" sz="2800" dirty="0" smtClean="0">
                <a:latin typeface="Garamond"/>
                <a:cs typeface="Garamond"/>
              </a:rPr>
              <a:t> e</a:t>
            </a:r>
            <a:r>
              <a:rPr lang="en-US" sz="2800" baseline="30000" dirty="0" smtClean="0">
                <a:latin typeface="Garamond"/>
                <a:cs typeface="Garamond"/>
              </a:rPr>
              <a:t>-</a:t>
            </a:r>
            <a:r>
              <a:rPr lang="en-US" sz="2800" i="1" baseline="30000" dirty="0" err="1" smtClean="0">
                <a:latin typeface="Symbol" charset="2"/>
                <a:cs typeface="Symbol" charset="2"/>
              </a:rPr>
              <a:t>l</a:t>
            </a:r>
            <a:r>
              <a:rPr lang="en-US" sz="2800" i="1" baseline="30000" dirty="0" err="1" smtClean="0">
                <a:latin typeface="Garamond"/>
                <a:cs typeface="Garamond"/>
              </a:rPr>
              <a:t>t</a:t>
            </a:r>
            <a:endParaRPr lang="en-US" sz="2800" baseline="30000" dirty="0" smtClean="0">
              <a:latin typeface="Garamond"/>
              <a:cs typeface="Garamond"/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5311133" y="3641646"/>
            <a:ext cx="30178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= </a:t>
            </a:r>
            <a:r>
              <a:rPr lang="en-US" sz="2800" i="1" dirty="0">
                <a:latin typeface="Symbol" charset="2"/>
                <a:cs typeface="Symbol" charset="2"/>
              </a:rPr>
              <a:t>dl </a:t>
            </a:r>
            <a:r>
              <a:rPr lang="en-US" sz="2800" i="1" dirty="0" smtClean="0">
                <a:solidFill>
                  <a:prstClr val="black"/>
                </a:solidFill>
                <a:latin typeface="Garamond"/>
                <a:cs typeface="Garamond"/>
              </a:rPr>
              <a:t>e</a:t>
            </a:r>
            <a:r>
              <a:rPr lang="en-US" sz="2800" baseline="30000" dirty="0" smtClean="0">
                <a:solidFill>
                  <a:prstClr val="black"/>
                </a:solidFill>
                <a:latin typeface="Garamond"/>
                <a:cs typeface="Garamond"/>
              </a:rPr>
              <a:t>– (</a:t>
            </a:r>
            <a:r>
              <a:rPr lang="en-US" sz="2800" i="1" baseline="30000" dirty="0" smtClean="0">
                <a:latin typeface="Symbol" charset="2"/>
                <a:cs typeface="Symbol" charset="2"/>
              </a:rPr>
              <a:t>d l</a:t>
            </a:r>
            <a:r>
              <a:rPr lang="en-US" sz="2800" baseline="30000" dirty="0" smtClean="0">
                <a:solidFill>
                  <a:prstClr val="black"/>
                </a:solidFill>
                <a:latin typeface="Garamond"/>
                <a:cs typeface="Garamond"/>
              </a:rPr>
              <a:t> </a:t>
            </a:r>
            <a:r>
              <a:rPr lang="en-US" sz="2800" baseline="30000" dirty="0" smtClean="0">
                <a:solidFill>
                  <a:schemeClr val="bg1">
                    <a:lumMod val="75000"/>
                  </a:schemeClr>
                </a:solidFill>
                <a:latin typeface="Garamond"/>
                <a:cs typeface="Garamond"/>
              </a:rPr>
              <a:t>+ o(</a:t>
            </a:r>
            <a:r>
              <a:rPr lang="en-US" sz="2800" i="1" baseline="30000" dirty="0">
                <a:solidFill>
                  <a:schemeClr val="bg1">
                    <a:lumMod val="75000"/>
                  </a:schemeClr>
                </a:solidFill>
                <a:latin typeface="Symbol" charset="2"/>
                <a:cs typeface="Symbol" charset="2"/>
              </a:rPr>
              <a:t>d l</a:t>
            </a:r>
            <a:r>
              <a:rPr lang="en-US" sz="2800" baseline="30000" dirty="0" smtClean="0">
                <a:solidFill>
                  <a:schemeClr val="bg1">
                    <a:lumMod val="75000"/>
                  </a:schemeClr>
                </a:solidFill>
                <a:latin typeface="Garamond"/>
                <a:cs typeface="Garamond"/>
              </a:rPr>
              <a:t>)</a:t>
            </a:r>
            <a:r>
              <a:rPr lang="en-US" sz="2800" baseline="30000" dirty="0" smtClean="0">
                <a:solidFill>
                  <a:prstClr val="black"/>
                </a:solidFill>
                <a:latin typeface="Garamond"/>
                <a:cs typeface="Garamond"/>
              </a:rPr>
              <a:t>) </a:t>
            </a:r>
            <a:r>
              <a:rPr lang="en-US" sz="2800" i="1" baseline="30000" dirty="0" smtClean="0">
                <a:solidFill>
                  <a:prstClr val="black"/>
                </a:solidFill>
                <a:latin typeface="Garamond"/>
                <a:cs typeface="Garamond"/>
              </a:rPr>
              <a:t>t</a:t>
            </a:r>
            <a:r>
              <a:rPr lang="en-US" sz="2800" baseline="30000" dirty="0" smtClean="0">
                <a:solidFill>
                  <a:prstClr val="black"/>
                </a:solidFill>
                <a:latin typeface="Garamond"/>
                <a:cs typeface="Garamond"/>
              </a:rPr>
              <a:t>/</a:t>
            </a:r>
            <a:r>
              <a:rPr lang="en-US" sz="2800" i="1" baseline="30000" dirty="0" smtClean="0">
                <a:latin typeface="Symbol" charset="2"/>
                <a:cs typeface="Symbol" charset="2"/>
              </a:rPr>
              <a:t>d</a:t>
            </a:r>
            <a:endParaRPr lang="en-US" sz="2800" i="1" dirty="0">
              <a:solidFill>
                <a:srgbClr val="FF9933"/>
              </a:solidFill>
              <a:latin typeface="Garamond"/>
              <a:cs typeface="Garamond"/>
            </a:endParaRPr>
          </a:p>
        </p:txBody>
      </p:sp>
    </p:spTree>
    <p:extLst>
      <p:ext uri="{BB962C8B-B14F-4D97-AF65-F5344CB8AC3E}">
        <p14:creationId xmlns:p14="http://schemas.microsoft.com/office/powerpoint/2010/main" val="38776270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/>
      <p:bldP spid="50" grpId="0"/>
      <p:bldP spid="61" grpId="0" animBg="1"/>
      <p:bldP spid="75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exponential random variable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457200" y="1229983"/>
            <a:ext cx="822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Franklin Gothic Medium"/>
                <a:cs typeface="Franklin Gothic Medium"/>
              </a:rPr>
              <a:t>The </a:t>
            </a:r>
            <a:r>
              <a:rPr lang="en-US" sz="2800" dirty="0" err="1">
                <a:latin typeface="Franklin Gothic Medium"/>
                <a:cs typeface="Franklin Gothic Medium"/>
              </a:rPr>
              <a:t>p.d.f</a:t>
            </a:r>
            <a:r>
              <a:rPr lang="en-US" sz="2800" dirty="0">
                <a:latin typeface="Franklin Gothic Medium"/>
                <a:cs typeface="Franklin Gothic Medium"/>
              </a:rPr>
              <a:t>. </a:t>
            </a:r>
            <a:r>
              <a:rPr lang="en-US" sz="2800" dirty="0" smtClean="0">
                <a:latin typeface="Franklin Gothic Medium"/>
                <a:cs typeface="Franklin Gothic Medium"/>
              </a:rPr>
              <a:t>of an </a:t>
            </a:r>
            <a:r>
              <a:rPr lang="en-US" sz="2800" dirty="0" smtClean="0">
                <a:latin typeface="Garamond"/>
                <a:cs typeface="Garamond"/>
              </a:rPr>
              <a:t>Exponential(</a:t>
            </a:r>
            <a:r>
              <a:rPr lang="en-US" sz="2800" i="1" dirty="0" smtClean="0">
                <a:latin typeface="Symbol" charset="2"/>
                <a:cs typeface="Symbol" charset="2"/>
              </a:rPr>
              <a:t>l</a:t>
            </a:r>
            <a:r>
              <a:rPr lang="en-US" sz="2800" dirty="0" smtClean="0">
                <a:latin typeface="Garamond"/>
                <a:cs typeface="Garamond"/>
              </a:rPr>
              <a:t>)</a:t>
            </a:r>
            <a:r>
              <a:rPr lang="en-US" sz="2800" dirty="0" smtClean="0">
                <a:latin typeface="Franklin Gothic Medium"/>
                <a:cs typeface="Franklin Gothic Medium"/>
              </a:rPr>
              <a:t> random variable </a:t>
            </a:r>
            <a:r>
              <a:rPr lang="en-US" sz="2800" i="1" dirty="0" smtClean="0">
                <a:latin typeface="Garamond"/>
                <a:cs typeface="Garamond"/>
              </a:rPr>
              <a:t>T </a:t>
            </a:r>
            <a:r>
              <a:rPr lang="en-US" sz="2800" dirty="0" smtClean="0">
                <a:latin typeface="Franklin Gothic Medium"/>
                <a:cs typeface="Franklin Gothic Medium"/>
              </a:rPr>
              <a:t>is</a:t>
            </a:r>
            <a:endParaRPr lang="en-US" sz="2800" i="1" dirty="0">
              <a:solidFill>
                <a:srgbClr val="FF9933"/>
              </a:solidFill>
              <a:latin typeface="Garamond"/>
              <a:cs typeface="Garamond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392046" y="2129888"/>
            <a:ext cx="955535" cy="523220"/>
          </a:xfrm>
          <a:prstGeom prst="rect">
            <a:avLst/>
          </a:prstGeom>
          <a:solidFill>
            <a:srgbClr val="FFFFFF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2800" i="1" dirty="0" smtClean="0">
                <a:latin typeface="Garamond"/>
                <a:cs typeface="Garamond"/>
              </a:rPr>
              <a:t>f</a:t>
            </a:r>
            <a:r>
              <a:rPr lang="en-US" sz="2800" dirty="0" smtClean="0">
                <a:latin typeface="Garamond"/>
                <a:cs typeface="Garamond"/>
              </a:rPr>
              <a:t>(</a:t>
            </a:r>
            <a:r>
              <a:rPr lang="en-US" sz="2800" i="1" dirty="0" smtClean="0">
                <a:latin typeface="Garamond"/>
                <a:cs typeface="Garamond"/>
              </a:rPr>
              <a:t>t</a:t>
            </a:r>
            <a:r>
              <a:rPr lang="en-US" sz="2800" dirty="0" smtClean="0">
                <a:latin typeface="Garamond"/>
                <a:cs typeface="Garamond"/>
              </a:rPr>
              <a:t>) =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489656" y="1877619"/>
            <a:ext cx="902811" cy="523220"/>
          </a:xfrm>
          <a:prstGeom prst="rect">
            <a:avLst/>
          </a:prstGeom>
          <a:solidFill>
            <a:srgbClr val="FFFFFF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2800" i="1" dirty="0" smtClean="0">
                <a:latin typeface="Symbol" charset="2"/>
                <a:cs typeface="Symbol" charset="2"/>
              </a:rPr>
              <a:t>l</a:t>
            </a:r>
            <a:r>
              <a:rPr lang="en-US" sz="2800" dirty="0" smtClean="0">
                <a:latin typeface="Garamond"/>
                <a:cs typeface="Garamond"/>
              </a:rPr>
              <a:t> </a:t>
            </a:r>
            <a:r>
              <a:rPr lang="en-US" sz="2800" i="1" dirty="0" smtClean="0">
                <a:latin typeface="Garamond"/>
                <a:cs typeface="Garamond"/>
              </a:rPr>
              <a:t>e</a:t>
            </a:r>
            <a:r>
              <a:rPr lang="en-US" sz="2800" baseline="30000" dirty="0" smtClean="0">
                <a:latin typeface="Garamond"/>
                <a:cs typeface="Garamond"/>
              </a:rPr>
              <a:t>-</a:t>
            </a:r>
            <a:r>
              <a:rPr lang="en-US" sz="2800" i="1" baseline="30000" dirty="0" err="1" smtClean="0">
                <a:latin typeface="Symbol" charset="2"/>
                <a:cs typeface="Symbol" charset="2"/>
              </a:rPr>
              <a:t>l</a:t>
            </a:r>
            <a:r>
              <a:rPr lang="en-US" sz="2800" i="1" baseline="30000" dirty="0" err="1" smtClean="0">
                <a:latin typeface="Garamond"/>
                <a:cs typeface="Garamond"/>
              </a:rPr>
              <a:t>t</a:t>
            </a:r>
            <a:endParaRPr lang="en-US" sz="2800" baseline="30000" dirty="0" smtClean="0">
              <a:latin typeface="Garamond"/>
              <a:cs typeface="Garamond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499981" y="2383725"/>
            <a:ext cx="35298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Garamond"/>
                <a:cs typeface="Garamond"/>
              </a:rPr>
              <a:t>0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462371" y="1969368"/>
            <a:ext cx="124242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Franklin Gothic Medium"/>
                <a:cs typeface="Franklin Gothic Medium"/>
              </a:rPr>
              <a:t>if</a:t>
            </a:r>
            <a:r>
              <a:rPr lang="en-US" sz="2800" dirty="0" smtClean="0">
                <a:latin typeface="Garamond"/>
                <a:cs typeface="Garamond"/>
              </a:rPr>
              <a:t> </a:t>
            </a:r>
            <a:r>
              <a:rPr lang="en-US" sz="2800" i="1" dirty="0" smtClean="0">
                <a:latin typeface="Garamond"/>
                <a:cs typeface="Garamond"/>
              </a:rPr>
              <a:t>x </a:t>
            </a:r>
            <a:r>
              <a:rPr lang="en-US" sz="2800" dirty="0" smtClean="0">
                <a:latin typeface="Garamond"/>
                <a:cs typeface="Garamond"/>
              </a:rPr>
              <a:t>≥ 0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463286" y="2380651"/>
            <a:ext cx="139169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Franklin Gothic Medium"/>
                <a:cs typeface="Franklin Gothic Medium"/>
              </a:rPr>
              <a:t>if</a:t>
            </a:r>
            <a:r>
              <a:rPr lang="en-US" sz="2800" dirty="0" smtClean="0">
                <a:latin typeface="Garamond"/>
                <a:cs typeface="Garamond"/>
              </a:rPr>
              <a:t> </a:t>
            </a:r>
            <a:r>
              <a:rPr lang="en-US" sz="2800" i="1" dirty="0" smtClean="0">
                <a:latin typeface="Garamond"/>
                <a:cs typeface="Garamond"/>
              </a:rPr>
              <a:t>x </a:t>
            </a:r>
            <a:r>
              <a:rPr lang="en-US" sz="2800" dirty="0" smtClean="0">
                <a:latin typeface="Garamond"/>
                <a:cs typeface="Garamond"/>
              </a:rPr>
              <a:t>&lt; 0.</a:t>
            </a:r>
            <a:endParaRPr lang="en-US" sz="2800" i="1" dirty="0" smtClean="0">
              <a:latin typeface="Garamond"/>
              <a:cs typeface="Garamond"/>
            </a:endParaRPr>
          </a:p>
        </p:txBody>
      </p:sp>
      <p:sp>
        <p:nvSpPr>
          <p:cNvPr id="9" name="Left Brace 8"/>
          <p:cNvSpPr/>
          <p:nvPr/>
        </p:nvSpPr>
        <p:spPr>
          <a:xfrm>
            <a:off x="3320635" y="2067484"/>
            <a:ext cx="190500" cy="725081"/>
          </a:xfrm>
          <a:prstGeom prst="leftBrace">
            <a:avLst>
              <a:gd name="adj1" fmla="val 41666"/>
              <a:gd name="adj2" fmla="val 50000"/>
            </a:avLst>
          </a:prstGeom>
          <a:ln w="12700" cmpd="sng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544169" y="3028950"/>
            <a:ext cx="4114997" cy="3359375"/>
            <a:chOff x="544169" y="3028950"/>
            <a:chExt cx="4114997" cy="3359375"/>
          </a:xfrm>
        </p:grpSpPr>
        <p:pic>
          <p:nvPicPr>
            <p:cNvPr id="11" name="Picture 10" descr="exp1.pdf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44169" y="3028950"/>
              <a:ext cx="4114997" cy="3108954"/>
            </a:xfrm>
            <a:prstGeom prst="rect">
              <a:avLst/>
            </a:prstGeom>
          </p:spPr>
        </p:pic>
        <p:sp>
          <p:nvSpPr>
            <p:cNvPr id="14" name="Rectangle 13"/>
            <p:cNvSpPr/>
            <p:nvPr/>
          </p:nvSpPr>
          <p:spPr>
            <a:xfrm>
              <a:off x="2014941" y="5926660"/>
              <a:ext cx="1257476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400" dirty="0" err="1" smtClean="0">
                  <a:latin typeface="Franklin Gothic Medium"/>
                  <a:cs typeface="Franklin Gothic Medium"/>
                </a:rPr>
                <a:t>p.d.f</a:t>
              </a:r>
              <a:r>
                <a:rPr lang="en-US" sz="2400" dirty="0" smtClean="0">
                  <a:latin typeface="Franklin Gothic Medium"/>
                  <a:cs typeface="Franklin Gothic Medium"/>
                </a:rPr>
                <a:t>. </a:t>
              </a:r>
              <a:r>
                <a:rPr lang="en-US" sz="2400" i="1" dirty="0" smtClean="0">
                  <a:latin typeface="Garamond"/>
                  <a:cs typeface="Garamond"/>
                </a:rPr>
                <a:t>f</a:t>
              </a:r>
              <a:r>
                <a:rPr lang="en-US" sz="2400" dirty="0">
                  <a:latin typeface="Garamond"/>
                  <a:cs typeface="Garamond"/>
                </a:rPr>
                <a:t>(</a:t>
              </a:r>
              <a:r>
                <a:rPr lang="en-US" sz="2400" i="1" dirty="0">
                  <a:latin typeface="Garamond"/>
                  <a:cs typeface="Garamond"/>
                </a:rPr>
                <a:t>t</a:t>
              </a:r>
              <a:r>
                <a:rPr lang="en-US" sz="2400" dirty="0">
                  <a:latin typeface="Garamond"/>
                  <a:cs typeface="Garamond"/>
                </a:rPr>
                <a:t>)</a:t>
              </a:r>
              <a:endParaRPr lang="en-US" sz="2400" dirty="0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3347581" y="3306741"/>
              <a:ext cx="88252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i="1" dirty="0" smtClean="0">
                  <a:latin typeface="Symbol" charset="2"/>
                  <a:cs typeface="Symbol" charset="2"/>
                </a:rPr>
                <a:t>l</a:t>
              </a:r>
              <a:r>
                <a:rPr lang="en-US" sz="2400" dirty="0">
                  <a:latin typeface="Garamond"/>
                  <a:cs typeface="Garamond"/>
                </a:rPr>
                <a:t> </a:t>
              </a:r>
              <a:r>
                <a:rPr lang="en-US" sz="2400" dirty="0" smtClean="0">
                  <a:latin typeface="Garamond"/>
                  <a:cs typeface="Garamond"/>
                </a:rPr>
                <a:t>= 1</a:t>
              </a:r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4728873" y="3028950"/>
            <a:ext cx="4114998" cy="3359375"/>
            <a:chOff x="4728873" y="3028950"/>
            <a:chExt cx="4114998" cy="3359375"/>
          </a:xfrm>
        </p:grpSpPr>
        <p:pic>
          <p:nvPicPr>
            <p:cNvPr id="12" name="Picture 11" descr="exp1cdf.pdf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28873" y="3028950"/>
              <a:ext cx="4114998" cy="3108954"/>
            </a:xfrm>
            <a:prstGeom prst="rect">
              <a:avLst/>
            </a:prstGeom>
          </p:spPr>
        </p:pic>
        <p:sp>
          <p:nvSpPr>
            <p:cNvPr id="15" name="Rectangle 14"/>
            <p:cNvSpPr/>
            <p:nvPr/>
          </p:nvSpPr>
          <p:spPr>
            <a:xfrm>
              <a:off x="5537482" y="5926660"/>
              <a:ext cx="2662808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400" dirty="0" err="1" smtClean="0">
                  <a:latin typeface="Franklin Gothic Medium"/>
                  <a:cs typeface="Franklin Gothic Medium"/>
                </a:rPr>
                <a:t>c.d.f</a:t>
              </a:r>
              <a:r>
                <a:rPr lang="en-US" sz="2400" dirty="0">
                  <a:latin typeface="Franklin Gothic Medium"/>
                  <a:cs typeface="Franklin Gothic Medium"/>
                </a:rPr>
                <a:t>. </a:t>
              </a:r>
              <a:r>
                <a:rPr lang="en-US" sz="2400" i="1" dirty="0" smtClean="0">
                  <a:latin typeface="Garamond"/>
                  <a:cs typeface="Garamond"/>
                </a:rPr>
                <a:t>F</a:t>
              </a:r>
              <a:r>
                <a:rPr lang="en-US" sz="2400" dirty="0" smtClean="0">
                  <a:latin typeface="Garamond"/>
                  <a:cs typeface="Garamond"/>
                </a:rPr>
                <a:t>(</a:t>
              </a:r>
              <a:r>
                <a:rPr lang="en-US" sz="2400" i="1" dirty="0">
                  <a:latin typeface="Garamond"/>
                  <a:cs typeface="Garamond"/>
                </a:rPr>
                <a:t>t</a:t>
              </a:r>
              <a:r>
                <a:rPr lang="en-US" sz="2400" dirty="0" smtClean="0">
                  <a:latin typeface="Garamond"/>
                  <a:cs typeface="Garamond"/>
                </a:rPr>
                <a:t>) = </a:t>
              </a:r>
              <a:r>
                <a:rPr lang="en-US" sz="2400" i="1" dirty="0" smtClean="0">
                  <a:latin typeface="Garamond"/>
                  <a:cs typeface="Garamond"/>
                </a:rPr>
                <a:t>P</a:t>
              </a:r>
              <a:r>
                <a:rPr lang="en-US" sz="2400" dirty="0" smtClean="0">
                  <a:latin typeface="Garamond"/>
                  <a:cs typeface="Garamond"/>
                </a:rPr>
                <a:t>(</a:t>
              </a:r>
              <a:r>
                <a:rPr lang="en-US" sz="2400" i="1" dirty="0" smtClean="0">
                  <a:latin typeface="Garamond"/>
                  <a:cs typeface="Garamond"/>
                </a:rPr>
                <a:t>T</a:t>
              </a:r>
              <a:r>
                <a:rPr lang="en-US" sz="2400" dirty="0" smtClean="0">
                  <a:latin typeface="Garamond"/>
                  <a:cs typeface="Garamond"/>
                </a:rPr>
                <a:t> </a:t>
              </a:r>
              <a:r>
                <a:rPr lang="en-US" sz="2400" dirty="0">
                  <a:latin typeface="Garamond"/>
                  <a:cs typeface="Garamond"/>
                </a:rPr>
                <a:t>≤</a:t>
              </a:r>
              <a:r>
                <a:rPr lang="en-US" sz="2400" dirty="0" smtClean="0">
                  <a:latin typeface="Garamond"/>
                  <a:cs typeface="Garamond"/>
                </a:rPr>
                <a:t> </a:t>
              </a:r>
              <a:r>
                <a:rPr lang="en-US" sz="2400" i="1" dirty="0" smtClean="0">
                  <a:latin typeface="Garamond"/>
                  <a:cs typeface="Garamond"/>
                </a:rPr>
                <a:t>t</a:t>
              </a:r>
              <a:r>
                <a:rPr lang="en-US" sz="2400" dirty="0" smtClean="0">
                  <a:latin typeface="Garamond"/>
                  <a:cs typeface="Garamond"/>
                </a:rPr>
                <a:t>)</a:t>
              </a:r>
              <a:endParaRPr lang="en-US" sz="2400" dirty="0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7552175" y="3305313"/>
              <a:ext cx="88252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i="1" dirty="0" smtClean="0">
                  <a:latin typeface="Symbol" charset="2"/>
                  <a:cs typeface="Symbol" charset="2"/>
                </a:rPr>
                <a:t>l</a:t>
              </a:r>
              <a:r>
                <a:rPr lang="en-US" sz="2400" dirty="0">
                  <a:latin typeface="Garamond"/>
                  <a:cs typeface="Garamond"/>
                </a:rPr>
                <a:t> </a:t>
              </a:r>
              <a:r>
                <a:rPr lang="en-US" sz="2400" dirty="0" smtClean="0">
                  <a:latin typeface="Garamond"/>
                  <a:cs typeface="Garamond"/>
                </a:rPr>
                <a:t>= 1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0688380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exponential random variable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57200" y="1229983"/>
            <a:ext cx="822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Franklin Gothic Medium"/>
                <a:cs typeface="Franklin Gothic Medium"/>
              </a:rPr>
              <a:t>The </a:t>
            </a:r>
            <a:r>
              <a:rPr lang="en-US" sz="2800" dirty="0" err="1" smtClean="0">
                <a:latin typeface="Franklin Gothic Medium"/>
                <a:cs typeface="Franklin Gothic Medium"/>
              </a:rPr>
              <a:t>c.d.f</a:t>
            </a:r>
            <a:r>
              <a:rPr lang="en-US" sz="2800" dirty="0" smtClean="0">
                <a:latin typeface="Franklin Gothic Medium"/>
                <a:cs typeface="Franklin Gothic Medium"/>
              </a:rPr>
              <a:t>. of </a:t>
            </a:r>
            <a:r>
              <a:rPr lang="en-US" sz="2800" i="1" dirty="0">
                <a:latin typeface="Garamond"/>
                <a:cs typeface="Garamond"/>
              </a:rPr>
              <a:t>T</a:t>
            </a:r>
            <a:r>
              <a:rPr lang="en-US" sz="2800" dirty="0" smtClean="0">
                <a:latin typeface="Franklin Gothic Medium"/>
                <a:cs typeface="Franklin Gothic Medium"/>
              </a:rPr>
              <a:t> is</a:t>
            </a:r>
            <a:endParaRPr lang="en-US" sz="2800" i="1" dirty="0">
              <a:solidFill>
                <a:srgbClr val="FF9933"/>
              </a:solidFill>
              <a:latin typeface="Garamond"/>
              <a:cs typeface="Garamond"/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828118" y="1987488"/>
            <a:ext cx="4899344" cy="535920"/>
            <a:chOff x="828118" y="1987488"/>
            <a:chExt cx="4899344" cy="535920"/>
          </a:xfrm>
        </p:grpSpPr>
        <p:sp>
          <p:nvSpPr>
            <p:cNvPr id="5" name="TextBox 4"/>
            <p:cNvSpPr txBox="1"/>
            <p:nvPr/>
          </p:nvSpPr>
          <p:spPr>
            <a:xfrm>
              <a:off x="828118" y="2000188"/>
              <a:ext cx="4899344" cy="523220"/>
            </a:xfrm>
            <a:prstGeom prst="rect">
              <a:avLst/>
            </a:prstGeom>
            <a:solidFill>
              <a:srgbClr val="FFFFFF"/>
            </a:solidFill>
          </p:spPr>
          <p:txBody>
            <a:bodyPr wrap="none" rtlCol="0">
              <a:spAutoFit/>
            </a:bodyPr>
            <a:lstStyle/>
            <a:p>
              <a:r>
                <a:rPr lang="en-US" sz="2800" i="1" dirty="0" smtClean="0">
                  <a:latin typeface="Garamond"/>
                  <a:cs typeface="Garamond"/>
                </a:rPr>
                <a:t>F</a:t>
              </a:r>
              <a:r>
                <a:rPr lang="en-US" sz="2800" dirty="0" smtClean="0">
                  <a:latin typeface="Garamond"/>
                  <a:cs typeface="Garamond"/>
                </a:rPr>
                <a:t>(</a:t>
              </a:r>
              <a:r>
                <a:rPr lang="en-US" sz="2800" i="1" dirty="0">
                  <a:latin typeface="Garamond"/>
                  <a:cs typeface="Garamond"/>
                </a:rPr>
                <a:t>a</a:t>
              </a:r>
              <a:r>
                <a:rPr lang="en-US" sz="2800" dirty="0">
                  <a:latin typeface="Garamond"/>
                  <a:cs typeface="Garamond"/>
                </a:rPr>
                <a:t>) = </a:t>
              </a:r>
              <a:r>
                <a:rPr lang="en-US" sz="2800" dirty="0" smtClean="0">
                  <a:solidFill>
                    <a:prstClr val="black"/>
                  </a:solidFill>
                  <a:latin typeface="Garamond"/>
                  <a:cs typeface="Garamond"/>
                </a:rPr>
                <a:t>∫</a:t>
              </a:r>
              <a:r>
                <a:rPr lang="en-US" sz="2800" baseline="-25000" dirty="0" smtClean="0">
                  <a:latin typeface="Garamond"/>
                  <a:cs typeface="Garamond"/>
                </a:rPr>
                <a:t>0 </a:t>
              </a:r>
              <a:r>
                <a:rPr lang="en-US" sz="2800" i="1" dirty="0" smtClean="0">
                  <a:latin typeface="Symbol" charset="2"/>
                  <a:cs typeface="Symbol" charset="2"/>
                </a:rPr>
                <a:t>l</a:t>
              </a:r>
              <a:r>
                <a:rPr lang="en-US" sz="2800" dirty="0" smtClean="0">
                  <a:latin typeface="Garamond"/>
                  <a:cs typeface="Garamond"/>
                </a:rPr>
                <a:t> </a:t>
              </a:r>
              <a:r>
                <a:rPr lang="en-US" sz="2800" i="1" dirty="0">
                  <a:latin typeface="Garamond"/>
                  <a:cs typeface="Garamond"/>
                </a:rPr>
                <a:t>e</a:t>
              </a:r>
              <a:r>
                <a:rPr lang="en-US" sz="2800" baseline="30000" dirty="0">
                  <a:latin typeface="Garamond"/>
                  <a:cs typeface="Garamond"/>
                </a:rPr>
                <a:t>-</a:t>
              </a:r>
              <a:r>
                <a:rPr lang="en-US" sz="2800" i="1" baseline="30000" dirty="0" err="1" smtClean="0">
                  <a:latin typeface="Symbol" charset="2"/>
                  <a:cs typeface="Symbol" charset="2"/>
                </a:rPr>
                <a:t>l</a:t>
              </a:r>
              <a:r>
                <a:rPr lang="en-US" sz="2800" i="1" baseline="30000" dirty="0" err="1" smtClean="0">
                  <a:latin typeface="Garamond"/>
                  <a:cs typeface="Garamond"/>
                </a:rPr>
                <a:t>t</a:t>
              </a:r>
              <a:r>
                <a:rPr lang="en-US" sz="2800" i="1" baseline="30000" dirty="0" smtClean="0">
                  <a:latin typeface="Garamond"/>
                  <a:cs typeface="Garamond"/>
                </a:rPr>
                <a:t> </a:t>
              </a:r>
              <a:r>
                <a:rPr lang="en-US" sz="2800" i="1" dirty="0" err="1" smtClean="0">
                  <a:latin typeface="Garamond"/>
                  <a:cs typeface="Garamond"/>
                </a:rPr>
                <a:t>dt</a:t>
              </a:r>
              <a:r>
                <a:rPr lang="en-US" sz="2800" baseline="-25000" dirty="0" smtClean="0">
                  <a:latin typeface="Garamond"/>
                  <a:cs typeface="Garamond"/>
                </a:rPr>
                <a:t>  </a:t>
              </a:r>
              <a:r>
                <a:rPr lang="en-US" sz="2800" dirty="0" smtClean="0">
                  <a:latin typeface="Garamond"/>
                  <a:cs typeface="Garamond"/>
                </a:rPr>
                <a:t>= </a:t>
              </a:r>
              <a:r>
                <a:rPr lang="en-US" sz="2800" i="1" dirty="0">
                  <a:latin typeface="Garamond"/>
                  <a:cs typeface="Garamond"/>
                </a:rPr>
                <a:t>e</a:t>
              </a:r>
              <a:r>
                <a:rPr lang="en-US" sz="2800" baseline="30000" dirty="0">
                  <a:latin typeface="Garamond"/>
                  <a:cs typeface="Garamond"/>
                </a:rPr>
                <a:t>-</a:t>
              </a:r>
              <a:r>
                <a:rPr lang="en-US" sz="2800" i="1" baseline="30000" dirty="0" smtClean="0">
                  <a:latin typeface="Symbol" charset="2"/>
                  <a:cs typeface="Symbol" charset="2"/>
                </a:rPr>
                <a:t>l</a:t>
              </a:r>
              <a:r>
                <a:rPr lang="en-US" sz="2800" i="1" baseline="30000" dirty="0" smtClean="0">
                  <a:latin typeface="Garamond"/>
                  <a:cs typeface="Garamond"/>
                </a:rPr>
                <a:t>t</a:t>
              </a:r>
              <a:r>
                <a:rPr lang="en-US" sz="2800" dirty="0" smtClean="0">
                  <a:latin typeface="Garamond"/>
                  <a:cs typeface="Garamond"/>
                </a:rPr>
                <a:t>|</a:t>
              </a:r>
              <a:r>
                <a:rPr lang="en-US" sz="2800" baseline="-25000" dirty="0" smtClean="0">
                  <a:latin typeface="Garamond"/>
                  <a:cs typeface="Garamond"/>
                </a:rPr>
                <a:t>0 </a:t>
              </a:r>
              <a:r>
                <a:rPr lang="en-US" sz="2800" dirty="0" smtClean="0">
                  <a:latin typeface="Garamond"/>
                  <a:cs typeface="Garamond"/>
                </a:rPr>
                <a:t>= 1 </a:t>
              </a:r>
              <a:r>
                <a:rPr lang="en-US" sz="2800" dirty="0">
                  <a:solidFill>
                    <a:prstClr val="black"/>
                  </a:solidFill>
                  <a:latin typeface="Garamond"/>
                  <a:cs typeface="Garamond"/>
                </a:rPr>
                <a:t>–</a:t>
              </a:r>
              <a:r>
                <a:rPr lang="en-US" sz="2800" dirty="0" smtClean="0">
                  <a:latin typeface="Garamond"/>
                  <a:cs typeface="Garamond"/>
                </a:rPr>
                <a:t> </a:t>
              </a:r>
              <a:r>
                <a:rPr lang="en-US" sz="2800" i="1" dirty="0">
                  <a:latin typeface="Garamond"/>
                  <a:cs typeface="Garamond"/>
                </a:rPr>
                <a:t>e</a:t>
              </a:r>
              <a:r>
                <a:rPr lang="en-US" sz="2800" baseline="30000" dirty="0">
                  <a:latin typeface="Garamond"/>
                  <a:cs typeface="Garamond"/>
                </a:rPr>
                <a:t>-</a:t>
              </a:r>
              <a:r>
                <a:rPr lang="en-US" sz="2800" i="1" baseline="30000" dirty="0" smtClean="0">
                  <a:latin typeface="Symbol" charset="2"/>
                  <a:cs typeface="Symbol" charset="2"/>
                </a:rPr>
                <a:t>l</a:t>
              </a:r>
              <a:r>
                <a:rPr lang="en-US" sz="2800" i="1" baseline="30000" dirty="0" smtClean="0">
                  <a:latin typeface="Garamond"/>
                  <a:cs typeface="Garamond"/>
                </a:rPr>
                <a:t>a</a:t>
              </a:r>
              <a:r>
                <a:rPr lang="en-US" sz="2800" i="1" dirty="0" smtClean="0">
                  <a:latin typeface="Garamond"/>
                  <a:cs typeface="Garamond"/>
                </a:rPr>
                <a:t> </a:t>
              </a:r>
              <a:endParaRPr lang="en-US" sz="2800" dirty="0" smtClean="0">
                <a:latin typeface="Garamond"/>
                <a:cs typeface="Garamond"/>
              </a:endParaRPr>
            </a:p>
          </p:txBody>
        </p:sp>
        <p:sp>
          <p:nvSpPr>
            <p:cNvPr id="6" name="Rectangle 5"/>
            <p:cNvSpPr/>
            <p:nvPr/>
          </p:nvSpPr>
          <p:spPr>
            <a:xfrm>
              <a:off x="1919670" y="1987488"/>
              <a:ext cx="300082" cy="37959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800" i="1" baseline="30000" dirty="0">
                  <a:solidFill>
                    <a:prstClr val="black"/>
                  </a:solidFill>
                  <a:latin typeface="Garamond"/>
                  <a:cs typeface="Garamond"/>
                </a:rPr>
                <a:t>a</a:t>
              </a:r>
              <a:endParaRPr lang="en-US" baseline="30000" dirty="0"/>
            </a:p>
          </p:txBody>
        </p:sp>
        <p:sp>
          <p:nvSpPr>
            <p:cNvPr id="7" name="Rectangle 6"/>
            <p:cNvSpPr/>
            <p:nvPr/>
          </p:nvSpPr>
          <p:spPr>
            <a:xfrm>
              <a:off x="4002470" y="2038288"/>
              <a:ext cx="300082" cy="37959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800" i="1" baseline="30000" dirty="0">
                  <a:solidFill>
                    <a:prstClr val="black"/>
                  </a:solidFill>
                  <a:latin typeface="Garamond"/>
                  <a:cs typeface="Garamond"/>
                </a:rPr>
                <a:t>a</a:t>
              </a:r>
              <a:endParaRPr lang="en-US" baseline="30000" dirty="0"/>
            </a:p>
          </p:txBody>
        </p:sp>
      </p:grpSp>
      <p:sp>
        <p:nvSpPr>
          <p:cNvPr id="8" name="Rectangle 7"/>
          <p:cNvSpPr/>
          <p:nvPr/>
        </p:nvSpPr>
        <p:spPr>
          <a:xfrm>
            <a:off x="5808344" y="2000188"/>
            <a:ext cx="127948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2800" dirty="0" smtClean="0">
                <a:solidFill>
                  <a:prstClr val="black"/>
                </a:solidFill>
                <a:latin typeface="Franklin Gothic Medium"/>
                <a:cs typeface="Franklin Gothic Medium"/>
              </a:rPr>
              <a:t>if </a:t>
            </a:r>
            <a:r>
              <a:rPr lang="en-US" sz="2800" i="1" dirty="0" smtClean="0">
                <a:solidFill>
                  <a:prstClr val="black"/>
                </a:solidFill>
                <a:latin typeface="Garamond"/>
                <a:cs typeface="Garamond"/>
              </a:rPr>
              <a:t>a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 </a:t>
            </a:r>
            <a:r>
              <a:rPr lang="en-US" sz="2800" dirty="0">
                <a:latin typeface="Garamond"/>
                <a:cs typeface="Garamond"/>
              </a:rPr>
              <a:t>≥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 0</a:t>
            </a:r>
            <a:endParaRPr lang="en-US" sz="2800" i="1" dirty="0">
              <a:solidFill>
                <a:prstClr val="black"/>
              </a:solidFill>
              <a:latin typeface="Garamond"/>
              <a:cs typeface="Garamond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" y="3020683"/>
            <a:ext cx="822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Franklin Gothic Medium"/>
                <a:cs typeface="Franklin Gothic Medium"/>
              </a:rPr>
              <a:t>What should the expected value of </a:t>
            </a:r>
            <a:r>
              <a:rPr lang="en-US" sz="2800" i="1" dirty="0">
                <a:latin typeface="Garamond"/>
                <a:cs typeface="Garamond"/>
              </a:rPr>
              <a:t>T</a:t>
            </a:r>
            <a:r>
              <a:rPr lang="en-US" sz="2800" dirty="0" smtClean="0">
                <a:latin typeface="Franklin Gothic Medium"/>
                <a:cs typeface="Franklin Gothic Medium"/>
              </a:rPr>
              <a:t> be?</a:t>
            </a:r>
            <a:endParaRPr lang="en-US" sz="2800" i="1" dirty="0">
              <a:solidFill>
                <a:srgbClr val="FF9933"/>
              </a:solidFill>
              <a:latin typeface="Garamond"/>
              <a:cs typeface="Garamond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57200" y="3776333"/>
            <a:ext cx="8229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Franklin Gothic Medium"/>
                <a:cs typeface="Franklin Gothic Medium"/>
              </a:rPr>
              <a:t>(</a:t>
            </a:r>
            <a:r>
              <a:rPr lang="en-US" sz="2800" dirty="0" smtClean="0">
                <a:solidFill>
                  <a:srgbClr val="FF9933"/>
                </a:solidFill>
                <a:latin typeface="Franklin Gothic Medium"/>
                <a:cs typeface="Franklin Gothic Medium"/>
              </a:rPr>
              <a:t>Hint:</a:t>
            </a:r>
            <a:r>
              <a:rPr lang="en-US" sz="2800" dirty="0" smtClean="0">
                <a:latin typeface="Franklin Gothic Medium"/>
                <a:cs typeface="Franklin Gothic Medium"/>
              </a:rPr>
              <a:t>	Rain falls at </a:t>
            </a:r>
            <a:r>
              <a:rPr lang="en-US" sz="2800" i="1" dirty="0">
                <a:latin typeface="Symbol" charset="2"/>
                <a:cs typeface="Symbol" charset="2"/>
              </a:rPr>
              <a:t>l</a:t>
            </a:r>
            <a:r>
              <a:rPr lang="en-US" sz="2800" dirty="0" smtClean="0">
                <a:latin typeface="Franklin Gothic Medium"/>
                <a:cs typeface="Franklin Gothic Medium"/>
              </a:rPr>
              <a:t> drops/second</a:t>
            </a:r>
          </a:p>
          <a:p>
            <a:r>
              <a:rPr lang="en-US" sz="2800" dirty="0">
                <a:latin typeface="Franklin Gothic Medium"/>
                <a:cs typeface="Franklin Gothic Medium"/>
              </a:rPr>
              <a:t>	</a:t>
            </a:r>
            <a:r>
              <a:rPr lang="en-US" sz="2800" dirty="0" smtClean="0">
                <a:latin typeface="Franklin Gothic Medium"/>
                <a:cs typeface="Franklin Gothic Medium"/>
              </a:rPr>
              <a:t>	How many seconds till the first drop?)</a:t>
            </a:r>
            <a:endParaRPr lang="en-US" sz="2800" i="1" dirty="0">
              <a:solidFill>
                <a:srgbClr val="FF9933"/>
              </a:solidFill>
              <a:latin typeface="Garamond"/>
              <a:cs typeface="Garamond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597002" y="5003393"/>
            <a:ext cx="1835079" cy="523220"/>
          </a:xfrm>
          <a:prstGeom prst="rect">
            <a:avLst/>
          </a:prstGeom>
          <a:noFill/>
          <a:ln w="19050" cmpd="sng"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2800" i="1" dirty="0" smtClean="0">
                <a:latin typeface="Garamond"/>
                <a:cs typeface="Garamond"/>
              </a:rPr>
              <a:t>E</a:t>
            </a:r>
            <a:r>
              <a:rPr lang="en-US" sz="2800" dirty="0" smtClean="0">
                <a:latin typeface="Garamond"/>
                <a:cs typeface="Garamond"/>
              </a:rPr>
              <a:t>[</a:t>
            </a:r>
            <a:r>
              <a:rPr lang="en-US" sz="2800" i="1" dirty="0" smtClean="0">
                <a:latin typeface="Garamond"/>
                <a:cs typeface="Garamond"/>
              </a:rPr>
              <a:t>T</a:t>
            </a:r>
            <a:r>
              <a:rPr lang="en-US" sz="2800" dirty="0" smtClean="0">
                <a:latin typeface="Garamond"/>
                <a:cs typeface="Garamond"/>
              </a:rPr>
              <a:t>] = 1/</a:t>
            </a:r>
            <a:r>
              <a:rPr lang="en-US" sz="2800" i="1" dirty="0">
                <a:latin typeface="Symbol" charset="2"/>
                <a:cs typeface="Symbol" charset="2"/>
              </a:rPr>
              <a:t>l</a:t>
            </a:r>
            <a:endParaRPr lang="en-US" sz="2800" dirty="0" smtClean="0">
              <a:latin typeface="Garamond"/>
              <a:cs typeface="Garamond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166807" y="5006082"/>
            <a:ext cx="2253563" cy="523220"/>
          </a:xfrm>
          <a:prstGeom prst="rect">
            <a:avLst/>
          </a:prstGeom>
          <a:noFill/>
          <a:ln w="19050" cmpd="sng"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2800" i="1" dirty="0" err="1" smtClean="0">
                <a:latin typeface="Garamond"/>
                <a:cs typeface="Garamond"/>
              </a:rPr>
              <a:t>Var</a:t>
            </a:r>
            <a:r>
              <a:rPr lang="en-US" sz="2800" dirty="0" smtClean="0">
                <a:latin typeface="Garamond"/>
                <a:cs typeface="Garamond"/>
              </a:rPr>
              <a:t>[</a:t>
            </a:r>
            <a:r>
              <a:rPr lang="en-US" sz="2800" i="1" dirty="0" smtClean="0">
                <a:latin typeface="Garamond"/>
                <a:cs typeface="Garamond"/>
              </a:rPr>
              <a:t>T</a:t>
            </a:r>
            <a:r>
              <a:rPr lang="en-US" sz="2800" dirty="0" smtClean="0">
                <a:latin typeface="Garamond"/>
                <a:cs typeface="Garamond"/>
              </a:rPr>
              <a:t>] </a:t>
            </a:r>
            <a:r>
              <a:rPr lang="en-US" sz="2800" dirty="0">
                <a:latin typeface="Garamond"/>
                <a:cs typeface="Garamond"/>
              </a:rPr>
              <a:t>= 1/</a:t>
            </a:r>
            <a:r>
              <a:rPr lang="en-US" sz="2800" i="1" dirty="0" smtClean="0">
                <a:latin typeface="Symbol" charset="2"/>
                <a:cs typeface="Symbol" charset="2"/>
              </a:rPr>
              <a:t>l</a:t>
            </a:r>
            <a:r>
              <a:rPr lang="en-US" sz="2800" baseline="30000" dirty="0">
                <a:latin typeface="Garamond"/>
                <a:cs typeface="Garamond"/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11274899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 animBg="1"/>
      <p:bldP spid="12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Poisson vs. exponential</a:t>
            </a:r>
            <a:endParaRPr lang="en-US" dirty="0"/>
          </a:p>
        </p:txBody>
      </p:sp>
      <p:cxnSp>
        <p:nvCxnSpPr>
          <p:cNvPr id="3" name="Straight Connector 2"/>
          <p:cNvCxnSpPr/>
          <p:nvPr/>
        </p:nvCxnSpPr>
        <p:spPr>
          <a:xfrm>
            <a:off x="781434" y="2178050"/>
            <a:ext cx="7366000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" name="Straight Connector 3"/>
          <p:cNvCxnSpPr/>
          <p:nvPr/>
        </p:nvCxnSpPr>
        <p:spPr>
          <a:xfrm>
            <a:off x="781434" y="1828800"/>
            <a:ext cx="0" cy="349250"/>
          </a:xfrm>
          <a:prstGeom prst="line">
            <a:avLst/>
          </a:prstGeom>
          <a:ln w="6350" cmpd="sng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6674234" y="2038350"/>
            <a:ext cx="0" cy="139700"/>
          </a:xfrm>
          <a:prstGeom prst="line">
            <a:avLst/>
          </a:prstGeom>
          <a:ln w="6350" cmpd="sng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3582168" y="1707118"/>
            <a:ext cx="2928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Garamond"/>
                <a:cs typeface="Garamond"/>
              </a:rPr>
              <a:t>1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3727834" y="2038350"/>
            <a:ext cx="0" cy="139700"/>
          </a:xfrm>
          <a:prstGeom prst="line">
            <a:avLst/>
          </a:prstGeom>
          <a:ln w="6350" cmpd="sng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Rectangle 24"/>
          <p:cNvSpPr/>
          <p:nvPr/>
        </p:nvSpPr>
        <p:spPr>
          <a:xfrm>
            <a:off x="4267200" y="1974850"/>
            <a:ext cx="4077084" cy="34925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0" scaled="1"/>
            <a:tileRect/>
          </a:gradFill>
          <a:ln>
            <a:noFill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TextBox 25"/>
          <p:cNvSpPr txBox="1"/>
          <p:nvPr/>
        </p:nvSpPr>
        <p:spPr>
          <a:xfrm>
            <a:off x="6521065" y="1682234"/>
            <a:ext cx="2928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Garamond"/>
                <a:cs typeface="Garamond"/>
              </a:rPr>
              <a:t>2</a:t>
            </a:r>
          </a:p>
        </p:txBody>
      </p:sp>
      <p:grpSp>
        <p:nvGrpSpPr>
          <p:cNvPr id="27" name="Group 26"/>
          <p:cNvGrpSpPr/>
          <p:nvPr/>
        </p:nvGrpSpPr>
        <p:grpSpPr>
          <a:xfrm>
            <a:off x="2356234" y="1828800"/>
            <a:ext cx="3822700" cy="279400"/>
            <a:chOff x="3079750" y="2533650"/>
            <a:chExt cx="3822700" cy="279400"/>
          </a:xfrm>
        </p:grpSpPr>
        <p:pic>
          <p:nvPicPr>
            <p:cNvPr id="28" name="Picture 27" descr="raemi_Drop.jpe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079750" y="2546350"/>
              <a:ext cx="133350" cy="266700"/>
            </a:xfrm>
            <a:prstGeom prst="rect">
              <a:avLst/>
            </a:prstGeom>
          </p:spPr>
        </p:pic>
        <p:pic>
          <p:nvPicPr>
            <p:cNvPr id="29" name="Picture 28" descr="raemi_Drop.jpe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858009" y="2534166"/>
              <a:ext cx="133350" cy="266700"/>
            </a:xfrm>
            <a:prstGeom prst="rect">
              <a:avLst/>
            </a:prstGeom>
          </p:spPr>
        </p:pic>
        <p:pic>
          <p:nvPicPr>
            <p:cNvPr id="30" name="Picture 29" descr="raemi_Drop.jpe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591050" y="2533650"/>
              <a:ext cx="133350" cy="266700"/>
            </a:xfrm>
            <a:prstGeom prst="rect">
              <a:avLst/>
            </a:prstGeom>
          </p:spPr>
        </p:pic>
        <p:pic>
          <p:nvPicPr>
            <p:cNvPr id="31" name="Picture 30" descr="raemi_Drop.jpe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769100" y="2546350"/>
              <a:ext cx="133350" cy="266700"/>
            </a:xfrm>
            <a:prstGeom prst="rect">
              <a:avLst/>
            </a:prstGeom>
          </p:spPr>
        </p:pic>
      </p:grpSp>
      <p:cxnSp>
        <p:nvCxnSpPr>
          <p:cNvPr id="32" name="Straight Connector 31"/>
          <p:cNvCxnSpPr/>
          <p:nvPr/>
        </p:nvCxnSpPr>
        <p:spPr>
          <a:xfrm>
            <a:off x="781434" y="2355850"/>
            <a:ext cx="0" cy="260350"/>
          </a:xfrm>
          <a:prstGeom prst="line">
            <a:avLst/>
          </a:prstGeom>
          <a:ln w="6350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2419734" y="2355850"/>
            <a:ext cx="0" cy="260350"/>
          </a:xfrm>
          <a:prstGeom prst="line">
            <a:avLst/>
          </a:prstGeom>
          <a:ln w="6350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>
            <a:off x="781434" y="2495550"/>
            <a:ext cx="1638300" cy="0"/>
          </a:xfrm>
          <a:prstGeom prst="straightConnector1">
            <a:avLst/>
          </a:prstGeom>
          <a:ln>
            <a:headEnd type="arrow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1428749" y="2230735"/>
            <a:ext cx="437699" cy="461665"/>
          </a:xfrm>
          <a:prstGeom prst="rect">
            <a:avLst/>
          </a:prstGeom>
          <a:solidFill>
            <a:srgbClr val="FFFFFF"/>
          </a:solidFill>
        </p:spPr>
        <p:txBody>
          <a:bodyPr wrap="none" rtlCol="0">
            <a:spAutoFit/>
          </a:bodyPr>
          <a:lstStyle/>
          <a:p>
            <a:r>
              <a:rPr lang="en-US" sz="2400" i="1" dirty="0" smtClean="0">
                <a:solidFill>
                  <a:srgbClr val="FF9933"/>
                </a:solidFill>
                <a:latin typeface="Garamond"/>
                <a:cs typeface="Garamond"/>
              </a:rPr>
              <a:t>T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1873826" y="1289903"/>
            <a:ext cx="3801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solidFill>
                  <a:srgbClr val="FF9933"/>
                </a:solidFill>
                <a:latin typeface="Garamond"/>
                <a:cs typeface="Garamond"/>
              </a:rPr>
              <a:t>N</a:t>
            </a:r>
          </a:p>
        </p:txBody>
      </p:sp>
      <p:cxnSp>
        <p:nvCxnSpPr>
          <p:cNvPr id="38" name="Straight Arrow Connector 37"/>
          <p:cNvCxnSpPr/>
          <p:nvPr/>
        </p:nvCxnSpPr>
        <p:spPr>
          <a:xfrm>
            <a:off x="2241550" y="1663316"/>
            <a:ext cx="178184" cy="178184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/>
          <p:nvPr/>
        </p:nvCxnSpPr>
        <p:spPr>
          <a:xfrm>
            <a:off x="2241550" y="1637532"/>
            <a:ext cx="893327" cy="178184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2609658" y="3673308"/>
            <a:ext cx="292735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9933"/>
                </a:solidFill>
                <a:latin typeface="Franklin Gothic Medium"/>
                <a:cs typeface="Franklin Gothic Medium"/>
              </a:rPr>
              <a:t>number of events </a:t>
            </a:r>
            <a:br>
              <a:rPr lang="en-US" sz="2400" dirty="0" smtClean="0">
                <a:solidFill>
                  <a:srgbClr val="FF9933"/>
                </a:solidFill>
                <a:latin typeface="Franklin Gothic Medium"/>
                <a:cs typeface="Franklin Gothic Medium"/>
              </a:rPr>
            </a:br>
            <a:r>
              <a:rPr lang="en-US" sz="2400" dirty="0" smtClean="0">
                <a:latin typeface="Franklin Gothic Medium"/>
                <a:cs typeface="Franklin Gothic Medium"/>
              </a:rPr>
              <a:t>within time unit</a:t>
            </a:r>
            <a:endParaRPr lang="en-US" sz="2400" i="1" dirty="0" smtClean="0">
              <a:latin typeface="Garamond"/>
              <a:cs typeface="Garamond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5644190" y="3688236"/>
            <a:ext cx="260985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9933"/>
                </a:solidFill>
                <a:latin typeface="Franklin Gothic Medium"/>
                <a:cs typeface="Franklin Gothic Medium"/>
              </a:rPr>
              <a:t>time</a:t>
            </a:r>
            <a:r>
              <a:rPr lang="en-US" sz="2400" dirty="0" smtClean="0">
                <a:latin typeface="Franklin Gothic Medium"/>
                <a:cs typeface="Franklin Gothic Medium"/>
              </a:rPr>
              <a:t> until first </a:t>
            </a:r>
            <a:br>
              <a:rPr lang="en-US" sz="2400" dirty="0" smtClean="0">
                <a:latin typeface="Franklin Gothic Medium"/>
                <a:cs typeface="Franklin Gothic Medium"/>
              </a:rPr>
            </a:br>
            <a:r>
              <a:rPr lang="en-US" sz="2400" dirty="0" smtClean="0">
                <a:latin typeface="Franklin Gothic Medium"/>
                <a:cs typeface="Franklin Gothic Medium"/>
              </a:rPr>
              <a:t>event happens</a:t>
            </a:r>
            <a:endParaRPr lang="en-US" sz="2400" i="1" dirty="0" smtClean="0">
              <a:latin typeface="Garamond"/>
              <a:cs typeface="Garamond"/>
            </a:endParaRPr>
          </a:p>
        </p:txBody>
      </p:sp>
      <p:cxnSp>
        <p:nvCxnSpPr>
          <p:cNvPr id="45" name="Straight Connector 44"/>
          <p:cNvCxnSpPr/>
          <p:nvPr/>
        </p:nvCxnSpPr>
        <p:spPr>
          <a:xfrm>
            <a:off x="476634" y="3606800"/>
            <a:ext cx="8210166" cy="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7" name="Rectangle 46"/>
          <p:cNvSpPr/>
          <p:nvPr/>
        </p:nvSpPr>
        <p:spPr>
          <a:xfrm>
            <a:off x="5644190" y="2982724"/>
            <a:ext cx="228878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>
                <a:solidFill>
                  <a:prstClr val="black"/>
                </a:solidFill>
                <a:latin typeface="Garamond"/>
                <a:cs typeface="Garamond"/>
              </a:rPr>
              <a:t>Exponential(</a:t>
            </a:r>
            <a:r>
              <a:rPr lang="en-US" sz="2800" i="1" dirty="0">
                <a:solidFill>
                  <a:prstClr val="black"/>
                </a:solidFill>
                <a:latin typeface="Symbol" charset="2"/>
                <a:cs typeface="Symbol" charset="2"/>
              </a:rPr>
              <a:t>l</a:t>
            </a:r>
            <a:r>
              <a:rPr lang="en-US" sz="2800" dirty="0">
                <a:solidFill>
                  <a:prstClr val="black"/>
                </a:solidFill>
                <a:latin typeface="Garamond"/>
                <a:cs typeface="Garamond"/>
              </a:rPr>
              <a:t>)</a:t>
            </a:r>
            <a:endParaRPr lang="en-US" dirty="0"/>
          </a:p>
        </p:txBody>
      </p:sp>
      <p:sp>
        <p:nvSpPr>
          <p:cNvPr id="48" name="Rectangle 47"/>
          <p:cNvSpPr/>
          <p:nvPr/>
        </p:nvSpPr>
        <p:spPr>
          <a:xfrm>
            <a:off x="2609658" y="2996446"/>
            <a:ext cx="167320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Poisson(</a:t>
            </a:r>
            <a:r>
              <a:rPr lang="en-US" sz="2800" i="1" dirty="0">
                <a:solidFill>
                  <a:prstClr val="black"/>
                </a:solidFill>
                <a:latin typeface="Symbol" charset="2"/>
                <a:cs typeface="Symbol" charset="2"/>
              </a:rPr>
              <a:t>l</a:t>
            </a:r>
            <a:r>
              <a:rPr lang="en-US" sz="2800" dirty="0">
                <a:solidFill>
                  <a:prstClr val="black"/>
                </a:solidFill>
                <a:latin typeface="Garamond"/>
                <a:cs typeface="Garamond"/>
              </a:rPr>
              <a:t>)</a:t>
            </a:r>
            <a:endParaRPr lang="en-US" dirty="0"/>
          </a:p>
        </p:txBody>
      </p:sp>
      <p:sp>
        <p:nvSpPr>
          <p:cNvPr id="49" name="TextBox 48"/>
          <p:cNvSpPr txBox="1"/>
          <p:nvPr/>
        </p:nvSpPr>
        <p:spPr>
          <a:xfrm>
            <a:off x="476634" y="3697594"/>
            <a:ext cx="16956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Franklin Gothic Medium"/>
                <a:cs typeface="Franklin Gothic Medium"/>
              </a:rPr>
              <a:t>description</a:t>
            </a:r>
            <a:endParaRPr lang="en-US" sz="2400" i="1" dirty="0" smtClean="0">
              <a:latin typeface="Garamond"/>
              <a:cs typeface="Garamond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476634" y="4685683"/>
            <a:ext cx="19431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Franklin Gothic Medium"/>
                <a:cs typeface="Franklin Gothic Medium"/>
              </a:rPr>
              <a:t>expectation</a:t>
            </a:r>
            <a:endParaRPr lang="en-US" sz="2400" i="1" dirty="0" smtClean="0">
              <a:latin typeface="Garamond"/>
              <a:cs typeface="Garamond"/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5663624" y="4605356"/>
            <a:ext cx="73609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1</a:t>
            </a:r>
            <a:r>
              <a:rPr lang="en-US" sz="2800" dirty="0">
                <a:solidFill>
                  <a:prstClr val="black"/>
                </a:solidFill>
                <a:latin typeface="Garamond"/>
                <a:cs typeface="Garamond"/>
              </a:rPr>
              <a:t>/</a:t>
            </a:r>
            <a:r>
              <a:rPr lang="en-US" sz="2800" i="1" dirty="0">
                <a:solidFill>
                  <a:prstClr val="black"/>
                </a:solidFill>
                <a:latin typeface="Symbol" charset="2"/>
                <a:cs typeface="Symbol" charset="2"/>
              </a:rPr>
              <a:t>l</a:t>
            </a:r>
            <a:endParaRPr lang="en-US" sz="2800" dirty="0">
              <a:solidFill>
                <a:prstClr val="black"/>
              </a:solidFill>
              <a:latin typeface="Garamond"/>
              <a:cs typeface="Garamond"/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2609658" y="4624128"/>
            <a:ext cx="41549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2800" i="1" dirty="0" smtClean="0">
                <a:solidFill>
                  <a:prstClr val="black"/>
                </a:solidFill>
                <a:latin typeface="Symbol" charset="2"/>
                <a:cs typeface="Symbol" charset="2"/>
              </a:rPr>
              <a:t>l</a:t>
            </a:r>
            <a:endParaRPr lang="en-US" sz="2800" dirty="0">
              <a:solidFill>
                <a:prstClr val="black"/>
              </a:solidFill>
              <a:latin typeface="Garamond"/>
              <a:cs typeface="Garamond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495684" y="5282583"/>
            <a:ext cx="19431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Franklin Gothic Medium"/>
                <a:cs typeface="Franklin Gothic Medium"/>
              </a:rPr>
              <a:t>std. deviation</a:t>
            </a:r>
            <a:endParaRPr lang="en-US" sz="2400" i="1" dirty="0" smtClean="0">
              <a:latin typeface="Garamond"/>
              <a:cs typeface="Garamond"/>
            </a:endParaRPr>
          </a:p>
        </p:txBody>
      </p:sp>
      <p:sp>
        <p:nvSpPr>
          <p:cNvPr id="55" name="Rectangle 54"/>
          <p:cNvSpPr/>
          <p:nvPr/>
        </p:nvSpPr>
        <p:spPr>
          <a:xfrm>
            <a:off x="5663624" y="5202256"/>
            <a:ext cx="73609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1</a:t>
            </a:r>
            <a:r>
              <a:rPr lang="en-US" sz="2800" dirty="0">
                <a:solidFill>
                  <a:prstClr val="black"/>
                </a:solidFill>
                <a:latin typeface="Garamond"/>
                <a:cs typeface="Garamond"/>
              </a:rPr>
              <a:t>/</a:t>
            </a:r>
            <a:r>
              <a:rPr lang="en-US" sz="2800" i="1" dirty="0">
                <a:solidFill>
                  <a:prstClr val="black"/>
                </a:solidFill>
                <a:latin typeface="Symbol" charset="2"/>
                <a:cs typeface="Symbol" charset="2"/>
              </a:rPr>
              <a:t>l</a:t>
            </a:r>
            <a:endParaRPr lang="en-US" sz="2800" dirty="0">
              <a:solidFill>
                <a:prstClr val="black"/>
              </a:solidFill>
              <a:latin typeface="Garamond"/>
              <a:cs typeface="Garamond"/>
            </a:endParaRPr>
          </a:p>
        </p:txBody>
      </p:sp>
      <p:sp>
        <p:nvSpPr>
          <p:cNvPr id="56" name="Rectangle 55"/>
          <p:cNvSpPr/>
          <p:nvPr/>
        </p:nvSpPr>
        <p:spPr>
          <a:xfrm>
            <a:off x="2609658" y="5221028"/>
            <a:ext cx="41549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2800" i="1" dirty="0" smtClean="0">
                <a:solidFill>
                  <a:prstClr val="black"/>
                </a:solidFill>
                <a:latin typeface="Symbol" charset="2"/>
                <a:cs typeface="Symbol" charset="2"/>
              </a:rPr>
              <a:t>l</a:t>
            </a:r>
            <a:endParaRPr lang="en-US" sz="2800" dirty="0">
              <a:solidFill>
                <a:prstClr val="black"/>
              </a:solidFill>
              <a:latin typeface="Garamond"/>
              <a:cs typeface="Garamond"/>
            </a:endParaRPr>
          </a:p>
        </p:txBody>
      </p:sp>
      <p:cxnSp>
        <p:nvCxnSpPr>
          <p:cNvPr id="57" name="Straight Connector 56"/>
          <p:cNvCxnSpPr/>
          <p:nvPr/>
        </p:nvCxnSpPr>
        <p:spPr>
          <a:xfrm>
            <a:off x="457200" y="5873750"/>
            <a:ext cx="8210166" cy="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892837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/>
      <p:bldP spid="43" grpId="0"/>
      <p:bldP spid="49" grpId="0"/>
      <p:bldP spid="50" grpId="0"/>
      <p:bldP spid="52" grpId="0"/>
      <p:bldP spid="53" grpId="0"/>
      <p:bldP spid="54" grpId="0"/>
      <p:bldP spid="55" grpId="0"/>
      <p:bldP spid="56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Memoryless</a:t>
            </a:r>
            <a:r>
              <a:rPr lang="en-US" dirty="0" smtClean="0"/>
              <a:t> property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457200" y="1229983"/>
            <a:ext cx="822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Franklin Gothic Medium"/>
                <a:cs typeface="Franklin Gothic Medium"/>
              </a:rPr>
              <a:t>How much time between the second and third drop?</a:t>
            </a:r>
            <a:endParaRPr lang="en-US" sz="2800" i="1" dirty="0">
              <a:solidFill>
                <a:srgbClr val="FF9933"/>
              </a:solidFill>
              <a:latin typeface="Garamond"/>
              <a:cs typeface="Garamond"/>
            </a:endParaRPr>
          </a:p>
        </p:txBody>
      </p:sp>
      <p:cxnSp>
        <p:nvCxnSpPr>
          <p:cNvPr id="23" name="Straight Connector 22"/>
          <p:cNvCxnSpPr/>
          <p:nvPr/>
        </p:nvCxnSpPr>
        <p:spPr>
          <a:xfrm>
            <a:off x="711200" y="2349500"/>
            <a:ext cx="7366000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5" name="Rectangle 44"/>
          <p:cNvSpPr/>
          <p:nvPr/>
        </p:nvSpPr>
        <p:spPr>
          <a:xfrm>
            <a:off x="4667250" y="2136775"/>
            <a:ext cx="3600450" cy="34925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0" scaled="1"/>
            <a:tileRect/>
          </a:gradFill>
          <a:ln>
            <a:noFill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4" name="Group 63"/>
          <p:cNvGrpSpPr/>
          <p:nvPr/>
        </p:nvGrpSpPr>
        <p:grpSpPr>
          <a:xfrm>
            <a:off x="711200" y="1853684"/>
            <a:ext cx="6032500" cy="495816"/>
            <a:chOff x="711200" y="1853684"/>
            <a:chExt cx="6032500" cy="495816"/>
          </a:xfrm>
        </p:grpSpPr>
        <p:grpSp>
          <p:nvGrpSpPr>
            <p:cNvPr id="59" name="Group 58"/>
            <p:cNvGrpSpPr/>
            <p:nvPr/>
          </p:nvGrpSpPr>
          <p:grpSpPr>
            <a:xfrm>
              <a:off x="3657600" y="2209800"/>
              <a:ext cx="2946400" cy="139700"/>
              <a:chOff x="3657600" y="2292350"/>
              <a:chExt cx="2946400" cy="139700"/>
            </a:xfrm>
          </p:grpSpPr>
          <p:cxnSp>
            <p:nvCxnSpPr>
              <p:cNvPr id="25" name="Straight Connector 24"/>
              <p:cNvCxnSpPr/>
              <p:nvPr/>
            </p:nvCxnSpPr>
            <p:spPr>
              <a:xfrm>
                <a:off x="6604000" y="2292350"/>
                <a:ext cx="0" cy="139700"/>
              </a:xfrm>
              <a:prstGeom prst="line">
                <a:avLst/>
              </a:prstGeom>
              <a:ln w="6350" cmpd="sng">
                <a:solidFill>
                  <a:srgbClr val="00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/>
              <p:cNvCxnSpPr/>
              <p:nvPr/>
            </p:nvCxnSpPr>
            <p:spPr>
              <a:xfrm>
                <a:off x="3657600" y="2292350"/>
                <a:ext cx="0" cy="139700"/>
              </a:xfrm>
              <a:prstGeom prst="line">
                <a:avLst/>
              </a:prstGeom>
              <a:ln w="6350" cmpd="sng">
                <a:solidFill>
                  <a:srgbClr val="00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24" name="Straight Connector 23"/>
            <p:cNvCxnSpPr/>
            <p:nvPr/>
          </p:nvCxnSpPr>
          <p:spPr>
            <a:xfrm>
              <a:off x="711200" y="2000250"/>
              <a:ext cx="0" cy="349250"/>
            </a:xfrm>
            <a:prstGeom prst="line">
              <a:avLst/>
            </a:prstGeom>
            <a:ln w="6350" cmpd="sng"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TextBox 25"/>
            <p:cNvSpPr txBox="1"/>
            <p:nvPr/>
          </p:nvSpPr>
          <p:spPr>
            <a:xfrm>
              <a:off x="3511934" y="1878568"/>
              <a:ext cx="29286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Garamond"/>
                  <a:cs typeface="Garamond"/>
                </a:rPr>
                <a:t>1</a:t>
              </a:r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6450831" y="1853684"/>
              <a:ext cx="29286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Garamond"/>
                  <a:cs typeface="Garamond"/>
                </a:rPr>
                <a:t>2</a:t>
              </a:r>
            </a:p>
          </p:txBody>
        </p:sp>
      </p:grpSp>
      <p:grpSp>
        <p:nvGrpSpPr>
          <p:cNvPr id="47" name="Group 46"/>
          <p:cNvGrpSpPr/>
          <p:nvPr/>
        </p:nvGrpSpPr>
        <p:grpSpPr>
          <a:xfrm>
            <a:off x="2286000" y="1994416"/>
            <a:ext cx="3822700" cy="285234"/>
            <a:chOff x="3079750" y="2527816"/>
            <a:chExt cx="3822700" cy="285234"/>
          </a:xfrm>
        </p:grpSpPr>
        <p:pic>
          <p:nvPicPr>
            <p:cNvPr id="48" name="Picture 47" descr="raemi_Drop.jpe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079750" y="2546350"/>
              <a:ext cx="133350" cy="266700"/>
            </a:xfrm>
            <a:prstGeom prst="rect">
              <a:avLst/>
            </a:prstGeom>
          </p:spPr>
        </p:pic>
        <p:pic>
          <p:nvPicPr>
            <p:cNvPr id="49" name="Picture 48" descr="raemi_Drop.jpe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308600" y="2527816"/>
              <a:ext cx="133350" cy="266700"/>
            </a:xfrm>
            <a:prstGeom prst="rect">
              <a:avLst/>
            </a:prstGeom>
          </p:spPr>
        </p:pic>
        <p:pic>
          <p:nvPicPr>
            <p:cNvPr id="50" name="Picture 49" descr="raemi_Drop.jpe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591050" y="2533650"/>
              <a:ext cx="133350" cy="266700"/>
            </a:xfrm>
            <a:prstGeom prst="rect">
              <a:avLst/>
            </a:prstGeom>
          </p:spPr>
        </p:pic>
        <p:pic>
          <p:nvPicPr>
            <p:cNvPr id="51" name="Picture 50" descr="raemi_Drop.jpe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769100" y="2546350"/>
              <a:ext cx="133350" cy="266700"/>
            </a:xfrm>
            <a:prstGeom prst="rect">
              <a:avLst/>
            </a:prstGeom>
          </p:spPr>
        </p:pic>
      </p:grpSp>
      <p:cxnSp>
        <p:nvCxnSpPr>
          <p:cNvPr id="52" name="Straight Connector 51"/>
          <p:cNvCxnSpPr/>
          <p:nvPr/>
        </p:nvCxnSpPr>
        <p:spPr>
          <a:xfrm>
            <a:off x="3873500" y="2540000"/>
            <a:ext cx="0" cy="260350"/>
          </a:xfrm>
          <a:prstGeom prst="line">
            <a:avLst/>
          </a:prstGeom>
          <a:ln w="6350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>
            <a:off x="4591050" y="2540000"/>
            <a:ext cx="0" cy="260350"/>
          </a:xfrm>
          <a:prstGeom prst="line">
            <a:avLst/>
          </a:prstGeom>
          <a:ln w="6350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/>
          <p:nvPr/>
        </p:nvCxnSpPr>
        <p:spPr>
          <a:xfrm>
            <a:off x="3873500" y="2679700"/>
            <a:ext cx="704850" cy="0"/>
          </a:xfrm>
          <a:prstGeom prst="straightConnector1">
            <a:avLst/>
          </a:prstGeom>
          <a:ln>
            <a:headEnd type="arrow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5" name="TextBox 54"/>
          <p:cNvSpPr txBox="1"/>
          <p:nvPr/>
        </p:nvSpPr>
        <p:spPr>
          <a:xfrm>
            <a:off x="4020001" y="2402880"/>
            <a:ext cx="437699" cy="461665"/>
          </a:xfrm>
          <a:prstGeom prst="rect">
            <a:avLst/>
          </a:prstGeom>
          <a:solidFill>
            <a:srgbClr val="FFFFFF"/>
          </a:solidFill>
        </p:spPr>
        <p:txBody>
          <a:bodyPr wrap="none" rtlCol="0">
            <a:spAutoFit/>
          </a:bodyPr>
          <a:lstStyle/>
          <a:p>
            <a:r>
              <a:rPr lang="en-US" sz="2400" i="1" dirty="0" smtClean="0">
                <a:solidFill>
                  <a:srgbClr val="FF9933"/>
                </a:solidFill>
                <a:latin typeface="Garamond"/>
                <a:cs typeface="Garamond"/>
              </a:rPr>
              <a:t>T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457200" y="3093422"/>
            <a:ext cx="82296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accent1"/>
                </a:solidFill>
                <a:latin typeface="Franklin Gothic Medium"/>
                <a:cs typeface="Franklin Gothic Medium"/>
              </a:rPr>
              <a:t>Solution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533400" y="3871583"/>
            <a:ext cx="8153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Franklin Gothic Medium"/>
                <a:cs typeface="Franklin Gothic Medium"/>
              </a:rPr>
              <a:t>We start time </a:t>
            </a:r>
            <a:r>
              <a:rPr lang="en-US" sz="2800" dirty="0" smtClean="0">
                <a:solidFill>
                  <a:srgbClr val="FF9933"/>
                </a:solidFill>
                <a:latin typeface="Franklin Gothic Medium"/>
                <a:cs typeface="Franklin Gothic Medium"/>
              </a:rPr>
              <a:t>when the second drop falls</a:t>
            </a:r>
            <a:r>
              <a:rPr lang="en-US" sz="2800" dirty="0" smtClean="0">
                <a:latin typeface="Franklin Gothic Medium"/>
                <a:cs typeface="Franklin Gothic Medium"/>
              </a:rPr>
              <a:t>.</a:t>
            </a:r>
            <a:endParaRPr lang="en-US" sz="2800" i="1" dirty="0">
              <a:solidFill>
                <a:srgbClr val="FF9933"/>
              </a:solidFill>
              <a:latin typeface="Garamond"/>
              <a:cs typeface="Garamond"/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533400" y="5573383"/>
            <a:ext cx="8153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Franklin Gothic Medium"/>
                <a:cs typeface="Franklin Gothic Medium"/>
              </a:rPr>
              <a:t>Then </a:t>
            </a:r>
            <a:r>
              <a:rPr lang="en-US" sz="2800" i="1" dirty="0" smtClean="0">
                <a:latin typeface="Garamond"/>
                <a:cs typeface="Garamond"/>
              </a:rPr>
              <a:t>T </a:t>
            </a:r>
            <a:r>
              <a:rPr lang="en-US" sz="2800" dirty="0" smtClean="0">
                <a:latin typeface="Franklin Gothic Medium"/>
                <a:cs typeface="Franklin Gothic Medium"/>
              </a:rPr>
              <a:t>is </a:t>
            </a:r>
            <a:r>
              <a:rPr lang="en-US" sz="2800" dirty="0">
                <a:solidFill>
                  <a:prstClr val="black"/>
                </a:solidFill>
                <a:latin typeface="Garamond"/>
                <a:cs typeface="Garamond"/>
              </a:rPr>
              <a:t>Exponential(</a:t>
            </a:r>
            <a:r>
              <a:rPr lang="en-US" sz="2800" i="1" dirty="0">
                <a:solidFill>
                  <a:prstClr val="black"/>
                </a:solidFill>
                <a:latin typeface="Symbol" charset="2"/>
                <a:cs typeface="Symbol" charset="2"/>
              </a:rPr>
              <a:t>l</a:t>
            </a:r>
            <a:r>
              <a:rPr lang="en-US" sz="2800" dirty="0">
                <a:solidFill>
                  <a:prstClr val="black"/>
                </a:solidFill>
                <a:latin typeface="Garamond"/>
                <a:cs typeface="Garamond"/>
              </a:rPr>
              <a:t>)</a:t>
            </a:r>
            <a:endParaRPr lang="en-US" sz="2800" dirty="0"/>
          </a:p>
        </p:txBody>
      </p:sp>
      <p:sp>
        <p:nvSpPr>
          <p:cNvPr id="27" name="TextBox 26"/>
          <p:cNvSpPr txBox="1"/>
          <p:nvPr/>
        </p:nvSpPr>
        <p:spPr>
          <a:xfrm>
            <a:off x="533400" y="4728833"/>
            <a:ext cx="8153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Franklin Gothic Medium"/>
                <a:cs typeface="Franklin Gothic Medium"/>
              </a:rPr>
              <a:t>What happened before is </a:t>
            </a:r>
            <a:r>
              <a:rPr lang="en-US" sz="2800" dirty="0" smtClean="0">
                <a:solidFill>
                  <a:srgbClr val="FF9933"/>
                </a:solidFill>
                <a:latin typeface="Franklin Gothic Medium"/>
                <a:cs typeface="Franklin Gothic Medium"/>
              </a:rPr>
              <a:t>irrelevant</a:t>
            </a:r>
            <a:r>
              <a:rPr lang="en-US" sz="2800" dirty="0" smtClean="0">
                <a:latin typeface="Franklin Gothic Medium"/>
                <a:cs typeface="Franklin Gothic Medium"/>
              </a:rPr>
              <a:t>.</a:t>
            </a:r>
            <a:endParaRPr lang="en-US" sz="2800" i="1" dirty="0">
              <a:solidFill>
                <a:srgbClr val="FF9933"/>
              </a:solidFill>
              <a:latin typeface="Garamond"/>
              <a:cs typeface="Garamond"/>
            </a:endParaRPr>
          </a:p>
        </p:txBody>
      </p:sp>
    </p:spTree>
    <p:extLst>
      <p:ext uri="{BB962C8B-B14F-4D97-AF65-F5344CB8AC3E}">
        <p14:creationId xmlns:p14="http://schemas.microsoft.com/office/powerpoint/2010/main" val="24394974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2.59259E-6 L 0.34583 2.59259E-6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292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" grpId="0"/>
      <p:bldP spid="63" grpId="0"/>
      <p:bldP spid="67" grpId="0"/>
      <p:bldP spid="27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5" name="Straight Arrow Connector 34"/>
          <p:cNvCxnSpPr/>
          <p:nvPr/>
        </p:nvCxnSpPr>
        <p:spPr>
          <a:xfrm>
            <a:off x="711200" y="2584450"/>
            <a:ext cx="3867150" cy="0"/>
          </a:xfrm>
          <a:prstGeom prst="straightConnector1">
            <a:avLst/>
          </a:prstGeom>
          <a:ln>
            <a:headEnd type="arrow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2407101" y="2307630"/>
            <a:ext cx="406172" cy="461665"/>
          </a:xfrm>
          <a:prstGeom prst="rect">
            <a:avLst/>
          </a:prstGeom>
          <a:solidFill>
            <a:srgbClr val="FFFFFF"/>
          </a:solidFill>
        </p:spPr>
        <p:txBody>
          <a:bodyPr wrap="none" rtlCol="0">
            <a:spAutoFit/>
          </a:bodyPr>
          <a:lstStyle/>
          <a:p>
            <a:r>
              <a:rPr lang="en-US" sz="2400" i="1" dirty="0" smtClean="0">
                <a:solidFill>
                  <a:srgbClr val="FF9933"/>
                </a:solidFill>
                <a:latin typeface="Garamond"/>
                <a:cs typeface="Garamond"/>
              </a:rPr>
              <a:t>T</a:t>
            </a:r>
            <a:endParaRPr lang="en-US" sz="2400" baseline="-25000" dirty="0" smtClean="0">
              <a:solidFill>
                <a:srgbClr val="FF9933"/>
              </a:solidFill>
              <a:latin typeface="Garamond"/>
              <a:cs typeface="Garamond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Expected time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457200" y="1229983"/>
            <a:ext cx="822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Franklin Gothic Medium"/>
                <a:cs typeface="Franklin Gothic Medium"/>
              </a:rPr>
              <a:t>What is the </a:t>
            </a:r>
            <a:r>
              <a:rPr lang="en-US" sz="2800" dirty="0" smtClean="0">
                <a:solidFill>
                  <a:srgbClr val="FF9933"/>
                </a:solidFill>
                <a:latin typeface="Franklin Gothic Medium"/>
                <a:cs typeface="Franklin Gothic Medium"/>
              </a:rPr>
              <a:t>expected time</a:t>
            </a:r>
            <a:r>
              <a:rPr lang="en-US" sz="2800" dirty="0" smtClean="0">
                <a:latin typeface="Franklin Gothic Medium"/>
                <a:cs typeface="Franklin Gothic Medium"/>
              </a:rPr>
              <a:t> of the </a:t>
            </a:r>
            <a:r>
              <a:rPr lang="en-US" sz="2800" dirty="0" smtClean="0">
                <a:solidFill>
                  <a:srgbClr val="FF9933"/>
                </a:solidFill>
                <a:latin typeface="Franklin Gothic Medium"/>
                <a:cs typeface="Franklin Gothic Medium"/>
              </a:rPr>
              <a:t>third drop</a:t>
            </a:r>
            <a:r>
              <a:rPr lang="en-US" sz="2800" dirty="0" smtClean="0">
                <a:latin typeface="Franklin Gothic Medium"/>
                <a:cs typeface="Franklin Gothic Medium"/>
              </a:rPr>
              <a:t>?</a:t>
            </a:r>
            <a:endParaRPr lang="en-US" sz="2800" i="1" dirty="0">
              <a:solidFill>
                <a:srgbClr val="FF9933"/>
              </a:solidFill>
              <a:latin typeface="Garamond"/>
              <a:cs typeface="Garamond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711200" y="2349500"/>
            <a:ext cx="7366000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Rectangle 4"/>
          <p:cNvSpPr/>
          <p:nvPr/>
        </p:nvSpPr>
        <p:spPr>
          <a:xfrm>
            <a:off x="4667250" y="2136775"/>
            <a:ext cx="3600450" cy="34925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0" scaled="1"/>
            <a:tileRect/>
          </a:gradFill>
          <a:ln>
            <a:noFill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/>
          <p:nvPr/>
        </p:nvGrpSpPr>
        <p:grpSpPr>
          <a:xfrm>
            <a:off x="711200" y="1853684"/>
            <a:ext cx="6032500" cy="495816"/>
            <a:chOff x="711200" y="1853684"/>
            <a:chExt cx="6032500" cy="495816"/>
          </a:xfrm>
        </p:grpSpPr>
        <p:grpSp>
          <p:nvGrpSpPr>
            <p:cNvPr id="7" name="Group 6"/>
            <p:cNvGrpSpPr/>
            <p:nvPr/>
          </p:nvGrpSpPr>
          <p:grpSpPr>
            <a:xfrm>
              <a:off x="3657600" y="2209800"/>
              <a:ext cx="2946400" cy="139700"/>
              <a:chOff x="3657600" y="2292350"/>
              <a:chExt cx="2946400" cy="139700"/>
            </a:xfrm>
          </p:grpSpPr>
          <p:cxnSp>
            <p:nvCxnSpPr>
              <p:cNvPr id="11" name="Straight Connector 10"/>
              <p:cNvCxnSpPr/>
              <p:nvPr/>
            </p:nvCxnSpPr>
            <p:spPr>
              <a:xfrm>
                <a:off x="6604000" y="2292350"/>
                <a:ext cx="0" cy="139700"/>
              </a:xfrm>
              <a:prstGeom prst="line">
                <a:avLst/>
              </a:prstGeom>
              <a:ln w="6350" cmpd="sng">
                <a:solidFill>
                  <a:srgbClr val="00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Straight Connector 11"/>
              <p:cNvCxnSpPr/>
              <p:nvPr/>
            </p:nvCxnSpPr>
            <p:spPr>
              <a:xfrm>
                <a:off x="3657600" y="2292350"/>
                <a:ext cx="0" cy="139700"/>
              </a:xfrm>
              <a:prstGeom prst="line">
                <a:avLst/>
              </a:prstGeom>
              <a:ln w="6350" cmpd="sng">
                <a:solidFill>
                  <a:srgbClr val="00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8" name="Straight Connector 7"/>
            <p:cNvCxnSpPr/>
            <p:nvPr/>
          </p:nvCxnSpPr>
          <p:spPr>
            <a:xfrm>
              <a:off x="711200" y="2000250"/>
              <a:ext cx="0" cy="349250"/>
            </a:xfrm>
            <a:prstGeom prst="line">
              <a:avLst/>
            </a:prstGeom>
            <a:ln w="6350" cmpd="sng"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Box 8"/>
            <p:cNvSpPr txBox="1"/>
            <p:nvPr/>
          </p:nvSpPr>
          <p:spPr>
            <a:xfrm>
              <a:off x="3511934" y="1878568"/>
              <a:ext cx="29286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Garamond"/>
                  <a:cs typeface="Garamond"/>
                </a:rPr>
                <a:t>1</a:t>
              </a: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6450831" y="1853684"/>
              <a:ext cx="29286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Garamond"/>
                  <a:cs typeface="Garamond"/>
                </a:rPr>
                <a:t>2</a:t>
              </a:r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2286000" y="1994416"/>
            <a:ext cx="3822700" cy="285234"/>
            <a:chOff x="3079750" y="2527816"/>
            <a:chExt cx="3822700" cy="285234"/>
          </a:xfrm>
        </p:grpSpPr>
        <p:pic>
          <p:nvPicPr>
            <p:cNvPr id="14" name="Picture 13" descr="raemi_Drop.jpe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079750" y="2546350"/>
              <a:ext cx="133350" cy="266700"/>
            </a:xfrm>
            <a:prstGeom prst="rect">
              <a:avLst/>
            </a:prstGeom>
          </p:spPr>
        </p:pic>
        <p:pic>
          <p:nvPicPr>
            <p:cNvPr id="15" name="Picture 14" descr="raemi_Drop.jpe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308600" y="2527816"/>
              <a:ext cx="133350" cy="266700"/>
            </a:xfrm>
            <a:prstGeom prst="rect">
              <a:avLst/>
            </a:prstGeom>
          </p:spPr>
        </p:pic>
        <p:pic>
          <p:nvPicPr>
            <p:cNvPr id="16" name="Picture 15" descr="raemi_Drop.jpe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591050" y="2533650"/>
              <a:ext cx="133350" cy="266700"/>
            </a:xfrm>
            <a:prstGeom prst="rect">
              <a:avLst/>
            </a:prstGeom>
          </p:spPr>
        </p:pic>
        <p:pic>
          <p:nvPicPr>
            <p:cNvPr id="17" name="Picture 16" descr="raemi_Drop.jpe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769100" y="2546350"/>
              <a:ext cx="133350" cy="266700"/>
            </a:xfrm>
            <a:prstGeom prst="rect">
              <a:avLst/>
            </a:prstGeom>
          </p:spPr>
        </p:pic>
      </p:grpSp>
      <p:grpSp>
        <p:nvGrpSpPr>
          <p:cNvPr id="39" name="Group 38"/>
          <p:cNvGrpSpPr/>
          <p:nvPr/>
        </p:nvGrpSpPr>
        <p:grpSpPr>
          <a:xfrm>
            <a:off x="711200" y="2707680"/>
            <a:ext cx="3879850" cy="461665"/>
            <a:chOff x="711200" y="2707680"/>
            <a:chExt cx="3879850" cy="461665"/>
          </a:xfrm>
        </p:grpSpPr>
        <p:cxnSp>
          <p:nvCxnSpPr>
            <p:cNvPr id="18" name="Straight Connector 17"/>
            <p:cNvCxnSpPr/>
            <p:nvPr/>
          </p:nvCxnSpPr>
          <p:spPr>
            <a:xfrm>
              <a:off x="3873500" y="2844800"/>
              <a:ext cx="0" cy="260350"/>
            </a:xfrm>
            <a:prstGeom prst="line">
              <a:avLst/>
            </a:prstGeom>
            <a:ln w="6350" cmpd="sng"/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4591050" y="2844800"/>
              <a:ext cx="0" cy="260350"/>
            </a:xfrm>
            <a:prstGeom prst="line">
              <a:avLst/>
            </a:prstGeom>
            <a:ln w="6350" cmpd="sng"/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Arrow Connector 19"/>
            <p:cNvCxnSpPr/>
            <p:nvPr/>
          </p:nvCxnSpPr>
          <p:spPr>
            <a:xfrm>
              <a:off x="3873500" y="2984500"/>
              <a:ext cx="704850" cy="0"/>
            </a:xfrm>
            <a:prstGeom prst="straightConnector1">
              <a:avLst/>
            </a:prstGeom>
            <a:ln>
              <a:headEnd type="arrow"/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TextBox 20"/>
            <p:cNvSpPr txBox="1"/>
            <p:nvPr/>
          </p:nvSpPr>
          <p:spPr>
            <a:xfrm>
              <a:off x="3988251" y="2707680"/>
              <a:ext cx="487635" cy="461665"/>
            </a:xfrm>
            <a:prstGeom prst="rect">
              <a:avLst/>
            </a:prstGeom>
            <a:solidFill>
              <a:srgbClr val="FFFFFF"/>
            </a:solidFill>
          </p:spPr>
          <p:txBody>
            <a:bodyPr wrap="none" rtlCol="0">
              <a:spAutoFit/>
            </a:bodyPr>
            <a:lstStyle/>
            <a:p>
              <a:r>
                <a:rPr lang="en-US" sz="2400" i="1" dirty="0" smtClean="0">
                  <a:solidFill>
                    <a:srgbClr val="FF9933"/>
                  </a:solidFill>
                  <a:latin typeface="Garamond"/>
                  <a:cs typeface="Garamond"/>
                </a:rPr>
                <a:t>T</a:t>
              </a:r>
              <a:r>
                <a:rPr lang="en-US" sz="2400" baseline="-25000" dirty="0" smtClean="0">
                  <a:solidFill>
                    <a:srgbClr val="FF9933"/>
                  </a:solidFill>
                  <a:latin typeface="Garamond"/>
                  <a:cs typeface="Garamond"/>
                </a:rPr>
                <a:t>3</a:t>
              </a:r>
            </a:p>
          </p:txBody>
        </p:sp>
        <p:cxnSp>
          <p:nvCxnSpPr>
            <p:cNvPr id="22" name="Straight Arrow Connector 21"/>
            <p:cNvCxnSpPr/>
            <p:nvPr/>
          </p:nvCxnSpPr>
          <p:spPr>
            <a:xfrm>
              <a:off x="2286000" y="2984500"/>
              <a:ext cx="1587500" cy="0"/>
            </a:xfrm>
            <a:prstGeom prst="straightConnector1">
              <a:avLst/>
            </a:prstGeom>
            <a:ln>
              <a:headEnd type="arrow"/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Arrow Connector 23"/>
            <p:cNvCxnSpPr/>
            <p:nvPr/>
          </p:nvCxnSpPr>
          <p:spPr>
            <a:xfrm>
              <a:off x="711200" y="2978150"/>
              <a:ext cx="1587500" cy="0"/>
            </a:xfrm>
            <a:prstGeom prst="straightConnector1">
              <a:avLst/>
            </a:prstGeom>
            <a:ln>
              <a:headEnd type="arrow"/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>
              <a:off x="2305050" y="2844800"/>
              <a:ext cx="0" cy="260350"/>
            </a:xfrm>
            <a:prstGeom prst="line">
              <a:avLst/>
            </a:prstGeom>
            <a:ln w="6350" cmpd="sng"/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>
              <a:off x="711200" y="2854325"/>
              <a:ext cx="0" cy="260350"/>
            </a:xfrm>
            <a:prstGeom prst="line">
              <a:avLst/>
            </a:prstGeom>
            <a:ln w="6350" cmpd="sng"/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TextBox 26"/>
            <p:cNvSpPr txBox="1"/>
            <p:nvPr/>
          </p:nvSpPr>
          <p:spPr>
            <a:xfrm>
              <a:off x="2819851" y="2707680"/>
              <a:ext cx="487635" cy="461665"/>
            </a:xfrm>
            <a:prstGeom prst="rect">
              <a:avLst/>
            </a:prstGeom>
            <a:solidFill>
              <a:srgbClr val="FFFFFF"/>
            </a:solidFill>
          </p:spPr>
          <p:txBody>
            <a:bodyPr wrap="none" rtlCol="0">
              <a:spAutoFit/>
            </a:bodyPr>
            <a:lstStyle/>
            <a:p>
              <a:r>
                <a:rPr lang="en-US" sz="2400" i="1" dirty="0" smtClean="0">
                  <a:solidFill>
                    <a:srgbClr val="FF9933"/>
                  </a:solidFill>
                  <a:latin typeface="Garamond"/>
                  <a:cs typeface="Garamond"/>
                </a:rPr>
                <a:t>T</a:t>
              </a:r>
              <a:r>
                <a:rPr lang="en-US" sz="2400" baseline="-25000" dirty="0" smtClean="0">
                  <a:solidFill>
                    <a:srgbClr val="FF9933"/>
                  </a:solidFill>
                  <a:latin typeface="Garamond"/>
                  <a:cs typeface="Garamond"/>
                </a:rPr>
                <a:t>2</a:t>
              </a: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1317418" y="2707680"/>
              <a:ext cx="487635" cy="461665"/>
            </a:xfrm>
            <a:prstGeom prst="rect">
              <a:avLst/>
            </a:prstGeom>
            <a:solidFill>
              <a:srgbClr val="FFFFFF"/>
            </a:solidFill>
          </p:spPr>
          <p:txBody>
            <a:bodyPr wrap="none" rtlCol="0">
              <a:spAutoFit/>
            </a:bodyPr>
            <a:lstStyle/>
            <a:p>
              <a:r>
                <a:rPr lang="en-US" sz="2400" i="1" dirty="0" smtClean="0">
                  <a:solidFill>
                    <a:srgbClr val="FF9933"/>
                  </a:solidFill>
                  <a:latin typeface="Garamond"/>
                  <a:cs typeface="Garamond"/>
                </a:rPr>
                <a:t>T</a:t>
              </a:r>
              <a:r>
                <a:rPr lang="en-US" sz="2400" baseline="-25000" dirty="0" smtClean="0">
                  <a:solidFill>
                    <a:srgbClr val="FF9933"/>
                  </a:solidFill>
                  <a:latin typeface="Garamond"/>
                  <a:cs typeface="Garamond"/>
                </a:rPr>
                <a:t>1</a:t>
              </a:r>
            </a:p>
          </p:txBody>
        </p:sp>
      </p:grpSp>
      <p:sp>
        <p:nvSpPr>
          <p:cNvPr id="29" name="TextBox 28"/>
          <p:cNvSpPr txBox="1"/>
          <p:nvPr/>
        </p:nvSpPr>
        <p:spPr>
          <a:xfrm>
            <a:off x="457200" y="3372822"/>
            <a:ext cx="82296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accent1"/>
                </a:solidFill>
                <a:latin typeface="Franklin Gothic Medium"/>
                <a:cs typeface="Franklin Gothic Medium"/>
              </a:rPr>
              <a:t>Solution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484253" y="4150983"/>
            <a:ext cx="822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i="1" dirty="0" smtClean="0">
                <a:latin typeface="Garamond"/>
                <a:cs typeface="Garamond"/>
              </a:rPr>
              <a:t>T 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= </a:t>
            </a:r>
            <a:r>
              <a:rPr lang="en-US" sz="2800" i="1" dirty="0" smtClean="0">
                <a:solidFill>
                  <a:prstClr val="black"/>
                </a:solidFill>
                <a:latin typeface="Garamond"/>
                <a:cs typeface="Garamond"/>
              </a:rPr>
              <a:t>T</a:t>
            </a:r>
            <a:r>
              <a:rPr lang="en-US" sz="2800" baseline="-25000" dirty="0" smtClean="0">
                <a:solidFill>
                  <a:prstClr val="black"/>
                </a:solidFill>
                <a:latin typeface="Garamond"/>
                <a:cs typeface="Garamond"/>
              </a:rPr>
              <a:t>1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 + </a:t>
            </a:r>
            <a:r>
              <a:rPr lang="en-US" sz="2800" i="1" dirty="0" smtClean="0">
                <a:solidFill>
                  <a:prstClr val="black"/>
                </a:solidFill>
                <a:latin typeface="Garamond"/>
                <a:cs typeface="Garamond"/>
              </a:rPr>
              <a:t>T</a:t>
            </a:r>
            <a:r>
              <a:rPr lang="en-US" sz="2800" baseline="-25000" dirty="0" smtClean="0">
                <a:solidFill>
                  <a:prstClr val="black"/>
                </a:solidFill>
                <a:latin typeface="Garamond"/>
                <a:cs typeface="Garamond"/>
              </a:rPr>
              <a:t>2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 + </a:t>
            </a:r>
            <a:r>
              <a:rPr lang="en-US" sz="2800" i="1" dirty="0" smtClean="0">
                <a:solidFill>
                  <a:prstClr val="black"/>
                </a:solidFill>
                <a:latin typeface="Garamond"/>
                <a:cs typeface="Garamond"/>
              </a:rPr>
              <a:t>T</a:t>
            </a:r>
            <a:r>
              <a:rPr lang="en-US" sz="2800" baseline="-25000" dirty="0" smtClean="0">
                <a:solidFill>
                  <a:prstClr val="black"/>
                </a:solidFill>
                <a:latin typeface="Garamond"/>
                <a:cs typeface="Garamond"/>
              </a:rPr>
              <a:t>3</a:t>
            </a:r>
            <a:endParaRPr lang="en-US" sz="2800" baseline="-25000" dirty="0"/>
          </a:p>
        </p:txBody>
      </p:sp>
      <p:sp>
        <p:nvSpPr>
          <p:cNvPr id="31" name="TextBox 30"/>
          <p:cNvSpPr txBox="1"/>
          <p:nvPr/>
        </p:nvSpPr>
        <p:spPr>
          <a:xfrm>
            <a:off x="484253" y="4796766"/>
            <a:ext cx="822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i="1" dirty="0">
                <a:latin typeface="Garamond"/>
                <a:cs typeface="Garamond"/>
              </a:rPr>
              <a:t>T</a:t>
            </a:r>
            <a:r>
              <a:rPr lang="en-US" sz="2800" dirty="0" smtClean="0">
                <a:latin typeface="Franklin Gothic Medium"/>
                <a:cs typeface="Franklin Gothic Medium"/>
              </a:rPr>
              <a:t> is </a:t>
            </a:r>
            <a:r>
              <a:rPr lang="en-US" sz="2800" dirty="0" smtClean="0">
                <a:solidFill>
                  <a:srgbClr val="FF9933"/>
                </a:solidFill>
                <a:latin typeface="Franklin Gothic Medium"/>
                <a:cs typeface="Franklin Gothic Medium"/>
              </a:rPr>
              <a:t>not </a:t>
            </a:r>
            <a:r>
              <a:rPr lang="en-US" sz="2800" dirty="0" smtClean="0">
                <a:latin typeface="Franklin Gothic Medium"/>
                <a:cs typeface="Franklin Gothic Medium"/>
              </a:rPr>
              <a:t>exponential but</a:t>
            </a:r>
            <a:endParaRPr lang="en-US" sz="2800" dirty="0"/>
          </a:p>
        </p:txBody>
      </p:sp>
      <p:sp>
        <p:nvSpPr>
          <p:cNvPr id="32" name="TextBox 31"/>
          <p:cNvSpPr txBox="1"/>
          <p:nvPr/>
        </p:nvSpPr>
        <p:spPr>
          <a:xfrm>
            <a:off x="484253" y="5465433"/>
            <a:ext cx="465289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i="1" dirty="0" smtClean="0">
                <a:latin typeface="Garamond"/>
                <a:cs typeface="Garamond"/>
              </a:rPr>
              <a:t>E</a:t>
            </a:r>
            <a:r>
              <a:rPr lang="en-US" sz="2800" dirty="0" smtClean="0">
                <a:latin typeface="Garamond"/>
                <a:cs typeface="Garamond"/>
              </a:rPr>
              <a:t>[</a:t>
            </a:r>
            <a:r>
              <a:rPr lang="en-US" sz="2800" i="1" dirty="0" smtClean="0">
                <a:latin typeface="Garamond"/>
                <a:cs typeface="Garamond"/>
              </a:rPr>
              <a:t>T</a:t>
            </a:r>
            <a:r>
              <a:rPr lang="en-US" sz="2800" dirty="0">
                <a:latin typeface="Garamond"/>
                <a:cs typeface="Garamond"/>
              </a:rPr>
              <a:t>]</a:t>
            </a:r>
            <a:r>
              <a:rPr lang="en-US" sz="2800" i="1" dirty="0" smtClean="0">
                <a:latin typeface="Garamond"/>
                <a:cs typeface="Garamond"/>
              </a:rPr>
              <a:t> 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= </a:t>
            </a:r>
            <a:r>
              <a:rPr lang="en-US" sz="2800" i="1" dirty="0">
                <a:latin typeface="Garamond"/>
                <a:cs typeface="Garamond"/>
              </a:rPr>
              <a:t>E</a:t>
            </a:r>
            <a:r>
              <a:rPr lang="en-US" sz="2800" dirty="0">
                <a:latin typeface="Garamond"/>
                <a:cs typeface="Garamond"/>
              </a:rPr>
              <a:t>[</a:t>
            </a:r>
            <a:r>
              <a:rPr lang="en-US" sz="2800" i="1" dirty="0" smtClean="0">
                <a:solidFill>
                  <a:prstClr val="black"/>
                </a:solidFill>
                <a:latin typeface="Garamond"/>
                <a:cs typeface="Garamond"/>
              </a:rPr>
              <a:t>T</a:t>
            </a:r>
            <a:r>
              <a:rPr lang="en-US" sz="2800" baseline="-25000" dirty="0" smtClean="0">
                <a:solidFill>
                  <a:prstClr val="black"/>
                </a:solidFill>
                <a:latin typeface="Garamond"/>
                <a:cs typeface="Garamond"/>
              </a:rPr>
              <a:t>1</a:t>
            </a:r>
            <a:r>
              <a:rPr lang="en-US" sz="2800" dirty="0">
                <a:latin typeface="Garamond"/>
                <a:cs typeface="Garamond"/>
              </a:rPr>
              <a:t>]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 + </a:t>
            </a:r>
            <a:r>
              <a:rPr lang="en-US" sz="2800" i="1" dirty="0">
                <a:latin typeface="Garamond"/>
                <a:cs typeface="Garamond"/>
              </a:rPr>
              <a:t>E</a:t>
            </a:r>
            <a:r>
              <a:rPr lang="en-US" sz="2800" dirty="0">
                <a:latin typeface="Garamond"/>
                <a:cs typeface="Garamond"/>
              </a:rPr>
              <a:t>[</a:t>
            </a:r>
            <a:r>
              <a:rPr lang="en-US" sz="2800" i="1" dirty="0" smtClean="0">
                <a:solidFill>
                  <a:prstClr val="black"/>
                </a:solidFill>
                <a:latin typeface="Garamond"/>
                <a:cs typeface="Garamond"/>
              </a:rPr>
              <a:t>T</a:t>
            </a:r>
            <a:r>
              <a:rPr lang="en-US" sz="2800" baseline="-25000" dirty="0" smtClean="0">
                <a:solidFill>
                  <a:prstClr val="black"/>
                </a:solidFill>
                <a:latin typeface="Garamond"/>
                <a:cs typeface="Garamond"/>
              </a:rPr>
              <a:t>2</a:t>
            </a:r>
            <a:r>
              <a:rPr lang="en-US" sz="2800" dirty="0">
                <a:latin typeface="Garamond"/>
                <a:cs typeface="Garamond"/>
              </a:rPr>
              <a:t>]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 + </a:t>
            </a:r>
            <a:r>
              <a:rPr lang="en-US" sz="2800" i="1" dirty="0">
                <a:latin typeface="Garamond"/>
                <a:cs typeface="Garamond"/>
              </a:rPr>
              <a:t>E</a:t>
            </a:r>
            <a:r>
              <a:rPr lang="en-US" sz="2800" dirty="0" smtClean="0">
                <a:latin typeface="Garamond"/>
                <a:cs typeface="Garamond"/>
              </a:rPr>
              <a:t>[</a:t>
            </a:r>
            <a:r>
              <a:rPr lang="en-US" sz="2800" i="1" dirty="0" smtClean="0">
                <a:solidFill>
                  <a:prstClr val="black"/>
                </a:solidFill>
                <a:latin typeface="Garamond"/>
                <a:cs typeface="Garamond"/>
              </a:rPr>
              <a:t>T</a:t>
            </a:r>
            <a:r>
              <a:rPr lang="en-US" sz="2800" baseline="-25000" dirty="0" smtClean="0">
                <a:solidFill>
                  <a:prstClr val="black"/>
                </a:solidFill>
                <a:latin typeface="Garamond"/>
                <a:cs typeface="Garamond"/>
              </a:rPr>
              <a:t>3</a:t>
            </a:r>
            <a:r>
              <a:rPr lang="en-US" sz="2800" dirty="0">
                <a:latin typeface="Garamond"/>
                <a:cs typeface="Garamond"/>
              </a:rPr>
              <a:t>]</a:t>
            </a:r>
            <a:endParaRPr lang="en-US" sz="2800" baseline="-25000" dirty="0"/>
          </a:p>
        </p:txBody>
      </p:sp>
      <p:sp>
        <p:nvSpPr>
          <p:cNvPr id="33" name="TextBox 32"/>
          <p:cNvSpPr txBox="1"/>
          <p:nvPr/>
        </p:nvSpPr>
        <p:spPr>
          <a:xfrm>
            <a:off x="4870450" y="5476216"/>
            <a:ext cx="11620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= 3/</a:t>
            </a:r>
            <a:r>
              <a:rPr lang="en-US" sz="2800" i="1" dirty="0">
                <a:solidFill>
                  <a:prstClr val="black"/>
                </a:solidFill>
                <a:latin typeface="Symbol" charset="2"/>
                <a:cs typeface="Symbol" charset="2"/>
              </a:rPr>
              <a:t>l</a:t>
            </a:r>
            <a:endParaRPr lang="en-US" sz="2800" baseline="-25000" dirty="0"/>
          </a:p>
        </p:txBody>
      </p:sp>
      <p:cxnSp>
        <p:nvCxnSpPr>
          <p:cNvPr id="34" name="Straight Connector 33"/>
          <p:cNvCxnSpPr/>
          <p:nvPr/>
        </p:nvCxnSpPr>
        <p:spPr>
          <a:xfrm>
            <a:off x="4591050" y="2444750"/>
            <a:ext cx="0" cy="260350"/>
          </a:xfrm>
          <a:prstGeom prst="line">
            <a:avLst/>
          </a:prstGeom>
          <a:ln w="6350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711200" y="2454275"/>
            <a:ext cx="0" cy="260350"/>
          </a:xfrm>
          <a:prstGeom prst="line">
            <a:avLst/>
          </a:prstGeom>
          <a:ln w="6350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229001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  <p:bldP spid="30" grpId="0"/>
      <p:bldP spid="31" grpId="0"/>
      <p:bldP spid="32" grpId="0"/>
      <p:bldP spid="3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Delivery time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57200" y="1164016"/>
            <a:ext cx="616585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accent1"/>
                </a:solidFill>
                <a:latin typeface="Franklin Gothic Medium"/>
                <a:cs typeface="Franklin Gothic Medium"/>
              </a:rPr>
              <a:t>A more precise probability model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57200" y="2671020"/>
            <a:ext cx="822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Franklin Gothic Medium"/>
                <a:cs typeface="Franklin Gothic Medium"/>
              </a:rPr>
              <a:t>equally likely outcomes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57200" y="3380960"/>
            <a:ext cx="822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2800" i="1" dirty="0" smtClean="0">
                <a:latin typeface="Garamond"/>
                <a:cs typeface="Garamond"/>
              </a:rPr>
              <a:t>X</a:t>
            </a:r>
            <a:r>
              <a:rPr lang="en-US" sz="2800" dirty="0" smtClean="0">
                <a:latin typeface="Franklin Gothic Medium"/>
                <a:cs typeface="Franklin Gothic Medium"/>
              </a:rPr>
              <a:t>: minute when package arrives</a:t>
            </a:r>
            <a:endParaRPr lang="en-US" sz="2800" dirty="0">
              <a:solidFill>
                <a:prstClr val="black"/>
              </a:solidFill>
              <a:latin typeface="Garamond"/>
              <a:cs typeface="Garamond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" y="4074370"/>
            <a:ext cx="28511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i="1" dirty="0" smtClean="0">
                <a:latin typeface="Garamond"/>
                <a:cs typeface="Garamond"/>
              </a:rPr>
              <a:t>E</a:t>
            </a:r>
            <a:r>
              <a:rPr lang="en-US" sz="2800" dirty="0" smtClean="0">
                <a:latin typeface="Garamond"/>
                <a:cs typeface="Garamond"/>
              </a:rPr>
              <a:t>[</a:t>
            </a:r>
            <a:r>
              <a:rPr lang="en-US" sz="2800" i="1" dirty="0" smtClean="0">
                <a:latin typeface="Garamond"/>
                <a:cs typeface="Garamond"/>
              </a:rPr>
              <a:t>X</a:t>
            </a:r>
            <a:r>
              <a:rPr lang="en-US" sz="2800" dirty="0" smtClean="0">
                <a:latin typeface="Garamond"/>
                <a:cs typeface="Garamond"/>
              </a:rPr>
              <a:t>] = 29.983…</a:t>
            </a:r>
            <a:endParaRPr lang="en-US" sz="2800" dirty="0" smtClean="0">
              <a:latin typeface="Franklin Gothic Medium"/>
              <a:cs typeface="Franklin Gothic Medium"/>
            </a:endParaRPr>
          </a:p>
        </p:txBody>
      </p:sp>
      <p:grpSp>
        <p:nvGrpSpPr>
          <p:cNvPr id="25" name="Group 24"/>
          <p:cNvGrpSpPr/>
          <p:nvPr/>
        </p:nvGrpSpPr>
        <p:grpSpPr>
          <a:xfrm>
            <a:off x="457200" y="1978267"/>
            <a:ext cx="5353050" cy="523220"/>
            <a:chOff x="457200" y="1978267"/>
            <a:chExt cx="5353050" cy="523220"/>
          </a:xfrm>
        </p:grpSpPr>
        <p:sp>
          <p:nvSpPr>
            <p:cNvPr id="5" name="TextBox 4"/>
            <p:cNvSpPr txBox="1"/>
            <p:nvPr/>
          </p:nvSpPr>
          <p:spPr>
            <a:xfrm>
              <a:off x="457200" y="1978267"/>
              <a:ext cx="535305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i="1" dirty="0" smtClean="0">
                  <a:latin typeface="Garamond"/>
                  <a:cs typeface="Garamond"/>
                </a:rPr>
                <a:t>S</a:t>
              </a:r>
              <a:r>
                <a:rPr lang="en-US" sz="2800" baseline="-25000" dirty="0" smtClean="0">
                  <a:latin typeface="Garamond"/>
                  <a:cs typeface="Garamond"/>
                </a:rPr>
                <a:t>2</a:t>
              </a:r>
              <a:r>
                <a:rPr lang="en-US" sz="2800" dirty="0" smtClean="0">
                  <a:latin typeface="Garamond"/>
                  <a:cs typeface="Garamond"/>
                </a:rPr>
                <a:t> </a:t>
              </a:r>
              <a:r>
                <a:rPr lang="en-US" sz="2800" dirty="0">
                  <a:latin typeface="Garamond"/>
                  <a:cs typeface="Garamond"/>
                </a:rPr>
                <a:t>= {</a:t>
              </a:r>
              <a:r>
                <a:rPr lang="en-US" sz="2800" dirty="0" smtClean="0">
                  <a:latin typeface="Garamond"/>
                  <a:cs typeface="Garamond"/>
                </a:rPr>
                <a:t>0,    ,    , …, 1, 1    , …, 59    }</a:t>
              </a:r>
              <a:r>
                <a:rPr lang="en-US" sz="2800" dirty="0" smtClean="0">
                  <a:latin typeface="Franklin Gothic Medium"/>
                  <a:cs typeface="Franklin Gothic Medium"/>
                </a:rPr>
                <a:t> </a:t>
              </a:r>
            </a:p>
          </p:txBody>
        </p:sp>
        <p:grpSp>
          <p:nvGrpSpPr>
            <p:cNvPr id="3" name="Group 2"/>
            <p:cNvGrpSpPr/>
            <p:nvPr/>
          </p:nvGrpSpPr>
          <p:grpSpPr>
            <a:xfrm>
              <a:off x="1604426" y="2010533"/>
              <a:ext cx="497767" cy="490954"/>
              <a:chOff x="3058576" y="4691281"/>
              <a:chExt cx="497767" cy="490954"/>
            </a:xfrm>
          </p:grpSpPr>
          <p:sp>
            <p:nvSpPr>
              <p:cNvPr id="10" name="TextBox 9"/>
              <p:cNvSpPr txBox="1"/>
              <p:nvPr/>
            </p:nvSpPr>
            <p:spPr>
              <a:xfrm>
                <a:off x="3058576" y="4691281"/>
                <a:ext cx="280846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dirty="0" smtClean="0">
                    <a:latin typeface="Garamond"/>
                    <a:cs typeface="Garamond"/>
                  </a:rPr>
                  <a:t>1</a:t>
                </a:r>
              </a:p>
            </p:txBody>
          </p:sp>
          <p:sp>
            <p:nvSpPr>
              <p:cNvPr id="11" name="TextBox 10"/>
              <p:cNvSpPr txBox="1"/>
              <p:nvPr/>
            </p:nvSpPr>
            <p:spPr>
              <a:xfrm>
                <a:off x="3179317" y="4843681"/>
                <a:ext cx="377026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dirty="0" smtClean="0">
                    <a:latin typeface="Garamond"/>
                    <a:cs typeface="Garamond"/>
                  </a:rPr>
                  <a:t>60</a:t>
                </a:r>
              </a:p>
            </p:txBody>
          </p:sp>
          <p:cxnSp>
            <p:nvCxnSpPr>
              <p:cNvPr id="12" name="Straight Connector 11"/>
              <p:cNvCxnSpPr/>
              <p:nvPr/>
            </p:nvCxnSpPr>
            <p:spPr>
              <a:xfrm flipH="1">
                <a:off x="3166617" y="4869141"/>
                <a:ext cx="184150" cy="184150"/>
              </a:xfrm>
              <a:prstGeom prst="line">
                <a:avLst/>
              </a:prstGeom>
              <a:ln w="6350" cmpd="sng">
                <a:solidFill>
                  <a:srgbClr val="00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3" name="Group 12"/>
            <p:cNvGrpSpPr/>
            <p:nvPr/>
          </p:nvGrpSpPr>
          <p:grpSpPr>
            <a:xfrm>
              <a:off x="2012059" y="1978783"/>
              <a:ext cx="497767" cy="490954"/>
              <a:chOff x="3058576" y="4691281"/>
              <a:chExt cx="497767" cy="490954"/>
            </a:xfrm>
          </p:grpSpPr>
          <p:sp>
            <p:nvSpPr>
              <p:cNvPr id="14" name="TextBox 13"/>
              <p:cNvSpPr txBox="1"/>
              <p:nvPr/>
            </p:nvSpPr>
            <p:spPr>
              <a:xfrm>
                <a:off x="3058576" y="4691281"/>
                <a:ext cx="280846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dirty="0" smtClean="0">
                    <a:latin typeface="Garamond"/>
                    <a:cs typeface="Garamond"/>
                  </a:rPr>
                  <a:t>2</a:t>
                </a:r>
              </a:p>
            </p:txBody>
          </p:sp>
          <p:sp>
            <p:nvSpPr>
              <p:cNvPr id="15" name="TextBox 14"/>
              <p:cNvSpPr txBox="1"/>
              <p:nvPr/>
            </p:nvSpPr>
            <p:spPr>
              <a:xfrm>
                <a:off x="3179317" y="4843681"/>
                <a:ext cx="377026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dirty="0" smtClean="0">
                    <a:latin typeface="Garamond"/>
                    <a:cs typeface="Garamond"/>
                  </a:rPr>
                  <a:t>60</a:t>
                </a:r>
              </a:p>
            </p:txBody>
          </p:sp>
          <p:cxnSp>
            <p:nvCxnSpPr>
              <p:cNvPr id="16" name="Straight Connector 15"/>
              <p:cNvCxnSpPr/>
              <p:nvPr/>
            </p:nvCxnSpPr>
            <p:spPr>
              <a:xfrm flipH="1">
                <a:off x="3166617" y="4869141"/>
                <a:ext cx="184150" cy="184150"/>
              </a:xfrm>
              <a:prstGeom prst="line">
                <a:avLst/>
              </a:prstGeom>
              <a:ln w="6350" cmpd="sng">
                <a:solidFill>
                  <a:srgbClr val="00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7" name="Group 16"/>
            <p:cNvGrpSpPr/>
            <p:nvPr/>
          </p:nvGrpSpPr>
          <p:grpSpPr>
            <a:xfrm>
              <a:off x="3534826" y="1993716"/>
              <a:ext cx="497767" cy="490954"/>
              <a:chOff x="3058576" y="4691281"/>
              <a:chExt cx="497767" cy="490954"/>
            </a:xfrm>
          </p:grpSpPr>
          <p:sp>
            <p:nvSpPr>
              <p:cNvPr id="18" name="TextBox 17"/>
              <p:cNvSpPr txBox="1"/>
              <p:nvPr/>
            </p:nvSpPr>
            <p:spPr>
              <a:xfrm>
                <a:off x="3058576" y="4691281"/>
                <a:ext cx="280846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dirty="0" smtClean="0">
                    <a:latin typeface="Garamond"/>
                    <a:cs typeface="Garamond"/>
                  </a:rPr>
                  <a:t>1</a:t>
                </a:r>
              </a:p>
            </p:txBody>
          </p:sp>
          <p:sp>
            <p:nvSpPr>
              <p:cNvPr id="19" name="TextBox 18"/>
              <p:cNvSpPr txBox="1"/>
              <p:nvPr/>
            </p:nvSpPr>
            <p:spPr>
              <a:xfrm>
                <a:off x="3179317" y="4843681"/>
                <a:ext cx="377026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dirty="0" smtClean="0">
                    <a:latin typeface="Garamond"/>
                    <a:cs typeface="Garamond"/>
                  </a:rPr>
                  <a:t>60</a:t>
                </a:r>
              </a:p>
            </p:txBody>
          </p:sp>
          <p:cxnSp>
            <p:nvCxnSpPr>
              <p:cNvPr id="20" name="Straight Connector 19"/>
              <p:cNvCxnSpPr/>
              <p:nvPr/>
            </p:nvCxnSpPr>
            <p:spPr>
              <a:xfrm flipH="1">
                <a:off x="3166617" y="4869141"/>
                <a:ext cx="184150" cy="184150"/>
              </a:xfrm>
              <a:prstGeom prst="line">
                <a:avLst/>
              </a:prstGeom>
              <a:ln w="6350" cmpd="sng">
                <a:solidFill>
                  <a:srgbClr val="00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1" name="Group 20"/>
            <p:cNvGrpSpPr/>
            <p:nvPr/>
          </p:nvGrpSpPr>
          <p:grpSpPr>
            <a:xfrm>
              <a:off x="4925476" y="1985133"/>
              <a:ext cx="554917" cy="490954"/>
              <a:chOff x="3001426" y="4691281"/>
              <a:chExt cx="554917" cy="490954"/>
            </a:xfrm>
          </p:grpSpPr>
          <p:sp>
            <p:nvSpPr>
              <p:cNvPr id="22" name="TextBox 21"/>
              <p:cNvSpPr txBox="1"/>
              <p:nvPr/>
            </p:nvSpPr>
            <p:spPr>
              <a:xfrm>
                <a:off x="3001426" y="4691281"/>
                <a:ext cx="377026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dirty="0" smtClean="0">
                    <a:latin typeface="Garamond"/>
                    <a:cs typeface="Garamond"/>
                  </a:rPr>
                  <a:t>59</a:t>
                </a:r>
              </a:p>
            </p:txBody>
          </p:sp>
          <p:sp>
            <p:nvSpPr>
              <p:cNvPr id="23" name="TextBox 22"/>
              <p:cNvSpPr txBox="1"/>
              <p:nvPr/>
            </p:nvSpPr>
            <p:spPr>
              <a:xfrm>
                <a:off x="3179317" y="4843681"/>
                <a:ext cx="377026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dirty="0" smtClean="0">
                    <a:latin typeface="Garamond"/>
                    <a:cs typeface="Garamond"/>
                  </a:rPr>
                  <a:t>60</a:t>
                </a:r>
              </a:p>
            </p:txBody>
          </p:sp>
          <p:cxnSp>
            <p:nvCxnSpPr>
              <p:cNvPr id="24" name="Straight Connector 23"/>
              <p:cNvCxnSpPr/>
              <p:nvPr/>
            </p:nvCxnSpPr>
            <p:spPr>
              <a:xfrm flipH="1">
                <a:off x="3166617" y="4869141"/>
                <a:ext cx="184150" cy="184150"/>
              </a:xfrm>
              <a:prstGeom prst="line">
                <a:avLst/>
              </a:prstGeom>
              <a:ln w="6350" cmpd="sng">
                <a:solidFill>
                  <a:srgbClr val="00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9464675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7" grpId="0"/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Taking precision to the limit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57200" y="1471164"/>
            <a:ext cx="822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i="1" dirty="0" smtClean="0">
                <a:latin typeface="Garamond"/>
                <a:cs typeface="Garamond"/>
              </a:rPr>
              <a:t>S</a:t>
            </a:r>
            <a:r>
              <a:rPr lang="en-US" sz="2800" dirty="0" smtClean="0">
                <a:latin typeface="Garamond"/>
                <a:cs typeface="Garamond"/>
              </a:rPr>
              <a:t> = </a:t>
            </a:r>
            <a:r>
              <a:rPr lang="en-US" sz="2800" dirty="0" smtClean="0">
                <a:latin typeface="Franklin Gothic Medium"/>
                <a:cs typeface="Franklin Gothic Medium"/>
              </a:rPr>
              <a:t>the (continuous) </a:t>
            </a:r>
            <a:r>
              <a:rPr lang="en-US" sz="2800" dirty="0" smtClean="0">
                <a:solidFill>
                  <a:schemeClr val="accent1"/>
                </a:solidFill>
                <a:latin typeface="Franklin Gothic Medium"/>
                <a:cs typeface="Franklin Gothic Medium"/>
              </a:rPr>
              <a:t>interval</a:t>
            </a:r>
            <a:r>
              <a:rPr lang="en-US" sz="2800" dirty="0" smtClean="0">
                <a:latin typeface="Franklin Gothic Medium"/>
                <a:cs typeface="Franklin Gothic Medium"/>
              </a:rPr>
              <a:t> </a:t>
            </a:r>
            <a:r>
              <a:rPr lang="en-US" sz="2800" dirty="0" smtClean="0">
                <a:latin typeface="Garamond"/>
                <a:cs typeface="Garamond"/>
              </a:rPr>
              <a:t>[0, 60)</a:t>
            </a:r>
            <a:endParaRPr lang="en-US" sz="2800" dirty="0" smtClean="0">
              <a:latin typeface="Franklin Gothic Medium"/>
              <a:cs typeface="Franklin Gothic Medium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57200" y="2302720"/>
            <a:ext cx="822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Franklin Gothic Medium"/>
                <a:cs typeface="Franklin Gothic Medium"/>
              </a:rPr>
              <a:t>equally likely outcomes 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5175250" y="3128801"/>
            <a:ext cx="129389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>
                <a:latin typeface="Garamond"/>
                <a:cs typeface="Garamond"/>
              </a:rPr>
              <a:t>p</a:t>
            </a:r>
            <a:r>
              <a:rPr lang="en-US" sz="2400" dirty="0" smtClean="0">
                <a:latin typeface="Garamond"/>
                <a:cs typeface="Garamond"/>
              </a:rPr>
              <a:t> = 1/60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5175250" y="3951460"/>
            <a:ext cx="1582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>
                <a:latin typeface="Garamond"/>
                <a:cs typeface="Garamond"/>
              </a:rPr>
              <a:t>p</a:t>
            </a:r>
            <a:r>
              <a:rPr lang="en-US" sz="2400" dirty="0" smtClean="0">
                <a:latin typeface="Garamond"/>
                <a:cs typeface="Garamond"/>
              </a:rPr>
              <a:t> = 1/3600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175250" y="4948650"/>
            <a:ext cx="8515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>
                <a:latin typeface="Garamond"/>
                <a:cs typeface="Garamond"/>
              </a:rPr>
              <a:t>p</a:t>
            </a:r>
            <a:r>
              <a:rPr lang="en-US" sz="2400" dirty="0" smtClean="0">
                <a:latin typeface="Garamond"/>
                <a:cs typeface="Garamond"/>
              </a:rPr>
              <a:t> = 0</a:t>
            </a:r>
          </a:p>
        </p:txBody>
      </p:sp>
      <p:sp>
        <p:nvSpPr>
          <p:cNvPr id="18" name="Rectangle 17"/>
          <p:cNvSpPr/>
          <p:nvPr/>
        </p:nvSpPr>
        <p:spPr>
          <a:xfrm>
            <a:off x="967757" y="3128801"/>
            <a:ext cx="243348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i="1" dirty="0">
                <a:latin typeface="Garamond"/>
                <a:cs typeface="Garamond"/>
              </a:rPr>
              <a:t>S</a:t>
            </a:r>
            <a:r>
              <a:rPr lang="en-US" sz="2400" baseline="-25000" dirty="0">
                <a:latin typeface="Garamond"/>
                <a:cs typeface="Garamond"/>
              </a:rPr>
              <a:t>1</a:t>
            </a:r>
            <a:r>
              <a:rPr lang="en-US" sz="2400" dirty="0">
                <a:latin typeface="Garamond"/>
                <a:cs typeface="Garamond"/>
              </a:rPr>
              <a:t> = {0, 1, …, 59}</a:t>
            </a:r>
            <a:r>
              <a:rPr lang="en-US" sz="2400" dirty="0">
                <a:latin typeface="Franklin Gothic Medium"/>
                <a:cs typeface="Franklin Gothic Medium"/>
              </a:rPr>
              <a:t> </a:t>
            </a:r>
          </a:p>
        </p:txBody>
      </p:sp>
      <p:grpSp>
        <p:nvGrpSpPr>
          <p:cNvPr id="37" name="Group 36"/>
          <p:cNvGrpSpPr/>
          <p:nvPr/>
        </p:nvGrpSpPr>
        <p:grpSpPr>
          <a:xfrm>
            <a:off x="967757" y="3959467"/>
            <a:ext cx="3065999" cy="516870"/>
            <a:chOff x="967757" y="3857867"/>
            <a:chExt cx="3065999" cy="516870"/>
          </a:xfrm>
        </p:grpSpPr>
        <p:sp>
          <p:nvSpPr>
            <p:cNvPr id="20" name="TextBox 19"/>
            <p:cNvSpPr txBox="1"/>
            <p:nvPr/>
          </p:nvSpPr>
          <p:spPr>
            <a:xfrm>
              <a:off x="967757" y="3873984"/>
              <a:ext cx="306599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>
                  <a:latin typeface="Garamond"/>
                  <a:cs typeface="Garamond"/>
                </a:rPr>
                <a:t>S</a:t>
              </a:r>
              <a:r>
                <a:rPr lang="en-US" sz="2400" baseline="-25000" dirty="0" smtClean="0">
                  <a:latin typeface="Garamond"/>
                  <a:cs typeface="Garamond"/>
                </a:rPr>
                <a:t>2</a:t>
              </a:r>
              <a:r>
                <a:rPr lang="en-US" sz="2400" dirty="0" smtClean="0">
                  <a:latin typeface="Garamond"/>
                  <a:cs typeface="Garamond"/>
                </a:rPr>
                <a:t> </a:t>
              </a:r>
              <a:r>
                <a:rPr lang="en-US" sz="2400" dirty="0">
                  <a:latin typeface="Garamond"/>
                  <a:cs typeface="Garamond"/>
                </a:rPr>
                <a:t>= {</a:t>
              </a:r>
              <a:r>
                <a:rPr lang="en-US" sz="2400" dirty="0" smtClean="0">
                  <a:latin typeface="Garamond"/>
                  <a:cs typeface="Garamond"/>
                </a:rPr>
                <a:t>0,     , …, 59     }</a:t>
              </a:r>
              <a:r>
                <a:rPr lang="en-US" sz="2400" dirty="0" smtClean="0">
                  <a:latin typeface="Franklin Gothic Medium"/>
                  <a:cs typeface="Franklin Gothic Medium"/>
                </a:rPr>
                <a:t> </a:t>
              </a:r>
            </a:p>
          </p:txBody>
        </p:sp>
        <p:grpSp>
          <p:nvGrpSpPr>
            <p:cNvPr id="21" name="Group 20"/>
            <p:cNvGrpSpPr/>
            <p:nvPr/>
          </p:nvGrpSpPr>
          <p:grpSpPr>
            <a:xfrm>
              <a:off x="1948377" y="3883783"/>
              <a:ext cx="497767" cy="490954"/>
              <a:chOff x="3058576" y="4691281"/>
              <a:chExt cx="497767" cy="490954"/>
            </a:xfrm>
          </p:grpSpPr>
          <p:sp>
            <p:nvSpPr>
              <p:cNvPr id="34" name="TextBox 33"/>
              <p:cNvSpPr txBox="1"/>
              <p:nvPr/>
            </p:nvSpPr>
            <p:spPr>
              <a:xfrm>
                <a:off x="3058576" y="4691281"/>
                <a:ext cx="280846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dirty="0" smtClean="0">
                    <a:latin typeface="Garamond"/>
                    <a:cs typeface="Garamond"/>
                  </a:rPr>
                  <a:t>1</a:t>
                </a:r>
              </a:p>
            </p:txBody>
          </p:sp>
          <p:sp>
            <p:nvSpPr>
              <p:cNvPr id="35" name="TextBox 34"/>
              <p:cNvSpPr txBox="1"/>
              <p:nvPr/>
            </p:nvSpPr>
            <p:spPr>
              <a:xfrm>
                <a:off x="3179317" y="4843681"/>
                <a:ext cx="377026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dirty="0" smtClean="0">
                    <a:latin typeface="Garamond"/>
                    <a:cs typeface="Garamond"/>
                  </a:rPr>
                  <a:t>60</a:t>
                </a:r>
              </a:p>
            </p:txBody>
          </p:sp>
          <p:cxnSp>
            <p:nvCxnSpPr>
              <p:cNvPr id="36" name="Straight Connector 35"/>
              <p:cNvCxnSpPr/>
              <p:nvPr/>
            </p:nvCxnSpPr>
            <p:spPr>
              <a:xfrm flipH="1">
                <a:off x="3166617" y="4869141"/>
                <a:ext cx="184150" cy="184150"/>
              </a:xfrm>
              <a:prstGeom prst="line">
                <a:avLst/>
              </a:prstGeom>
              <a:ln w="6350" cmpd="sng">
                <a:solidFill>
                  <a:srgbClr val="00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4" name="Group 23"/>
            <p:cNvGrpSpPr/>
            <p:nvPr/>
          </p:nvGrpSpPr>
          <p:grpSpPr>
            <a:xfrm>
              <a:off x="3186627" y="3857867"/>
              <a:ext cx="554917" cy="490954"/>
              <a:chOff x="3001426" y="4691281"/>
              <a:chExt cx="554917" cy="490954"/>
            </a:xfrm>
          </p:grpSpPr>
          <p:sp>
            <p:nvSpPr>
              <p:cNvPr id="25" name="TextBox 24"/>
              <p:cNvSpPr txBox="1"/>
              <p:nvPr/>
            </p:nvSpPr>
            <p:spPr>
              <a:xfrm>
                <a:off x="3001426" y="4691281"/>
                <a:ext cx="377026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dirty="0" smtClean="0">
                    <a:latin typeface="Garamond"/>
                    <a:cs typeface="Garamond"/>
                  </a:rPr>
                  <a:t>59</a:t>
                </a:r>
              </a:p>
            </p:txBody>
          </p:sp>
          <p:sp>
            <p:nvSpPr>
              <p:cNvPr id="26" name="TextBox 25"/>
              <p:cNvSpPr txBox="1"/>
              <p:nvPr/>
            </p:nvSpPr>
            <p:spPr>
              <a:xfrm>
                <a:off x="3179317" y="4843681"/>
                <a:ext cx="377026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dirty="0" smtClean="0">
                    <a:latin typeface="Garamond"/>
                    <a:cs typeface="Garamond"/>
                  </a:rPr>
                  <a:t>60</a:t>
                </a:r>
              </a:p>
            </p:txBody>
          </p:sp>
          <p:cxnSp>
            <p:nvCxnSpPr>
              <p:cNvPr id="27" name="Straight Connector 26"/>
              <p:cNvCxnSpPr/>
              <p:nvPr/>
            </p:nvCxnSpPr>
            <p:spPr>
              <a:xfrm flipH="1">
                <a:off x="3166617" y="4869141"/>
                <a:ext cx="184150" cy="184150"/>
              </a:xfrm>
              <a:prstGeom prst="line">
                <a:avLst/>
              </a:prstGeom>
              <a:ln w="6350" cmpd="sng">
                <a:solidFill>
                  <a:srgbClr val="00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38" name="Rectangle 37"/>
          <p:cNvSpPr/>
          <p:nvPr/>
        </p:nvSpPr>
        <p:spPr>
          <a:xfrm>
            <a:off x="967757" y="4948650"/>
            <a:ext cx="146410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i="1" dirty="0" smtClean="0">
                <a:latin typeface="Garamond"/>
                <a:cs typeface="Garamond"/>
              </a:rPr>
              <a:t>S</a:t>
            </a:r>
            <a:r>
              <a:rPr lang="en-US" sz="2400" dirty="0" smtClean="0">
                <a:latin typeface="Garamond"/>
                <a:cs typeface="Garamond"/>
              </a:rPr>
              <a:t> </a:t>
            </a:r>
            <a:r>
              <a:rPr lang="en-US" sz="2400" dirty="0">
                <a:latin typeface="Garamond"/>
                <a:cs typeface="Garamond"/>
              </a:rPr>
              <a:t>= </a:t>
            </a:r>
            <a:r>
              <a:rPr lang="en-US" sz="2400" dirty="0" smtClean="0">
                <a:latin typeface="Garamond"/>
                <a:cs typeface="Garamond"/>
              </a:rPr>
              <a:t>[0</a:t>
            </a:r>
            <a:r>
              <a:rPr lang="en-US" sz="2400" dirty="0">
                <a:latin typeface="Garamond"/>
                <a:cs typeface="Garamond"/>
              </a:rPr>
              <a:t>, </a:t>
            </a:r>
            <a:r>
              <a:rPr lang="en-US" sz="2400" dirty="0" smtClean="0">
                <a:latin typeface="Garamond"/>
                <a:cs typeface="Garamond"/>
              </a:rPr>
              <a:t>60)</a:t>
            </a:r>
            <a:r>
              <a:rPr lang="en-US" sz="2400" dirty="0" smtClean="0">
                <a:latin typeface="Franklin Gothic Medium"/>
                <a:cs typeface="Franklin Gothic Medium"/>
              </a:rPr>
              <a:t> </a:t>
            </a:r>
            <a:endParaRPr lang="en-US" sz="2400" dirty="0">
              <a:latin typeface="Franklin Gothic Medium"/>
              <a:cs typeface="Franklin Gothic Medium"/>
            </a:endParaRPr>
          </a:p>
        </p:txBody>
      </p:sp>
    </p:spTree>
    <p:extLst>
      <p:ext uri="{BB962C8B-B14F-4D97-AF65-F5344CB8AC3E}">
        <p14:creationId xmlns:p14="http://schemas.microsoft.com/office/powerpoint/2010/main" val="19905062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14" grpId="0"/>
      <p:bldP spid="15" grpId="0"/>
      <p:bldP spid="16" grpId="0"/>
      <p:bldP spid="18" grpId="0"/>
      <p:bldP spid="3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Uncountable sample spaces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889000" y="2004683"/>
            <a:ext cx="73723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Franklin Gothic Medium"/>
                <a:cs typeface="Franklin Gothic Medium"/>
              </a:rPr>
              <a:t>“</a:t>
            </a:r>
            <a:r>
              <a:rPr lang="en-US" sz="2800" i="1" dirty="0" smtClean="0">
                <a:latin typeface="Franklin Gothic Medium"/>
                <a:cs typeface="Franklin Gothic Medium"/>
              </a:rPr>
              <a:t>The </a:t>
            </a:r>
            <a:r>
              <a:rPr lang="en-US" sz="2800" i="1" dirty="0" smtClean="0">
                <a:solidFill>
                  <a:srgbClr val="FF9933"/>
                </a:solidFill>
                <a:latin typeface="Franklin Gothic Medium"/>
                <a:cs typeface="Franklin Gothic Medium"/>
              </a:rPr>
              <a:t>probability</a:t>
            </a:r>
            <a:r>
              <a:rPr lang="en-US" sz="2800" i="1" dirty="0" smtClean="0">
                <a:latin typeface="Franklin Gothic Medium"/>
                <a:cs typeface="Franklin Gothic Medium"/>
              </a:rPr>
              <a:t> of an event is the sum of the </a:t>
            </a:r>
          </a:p>
          <a:p>
            <a:r>
              <a:rPr lang="en-US" sz="2800" i="1" dirty="0" smtClean="0">
                <a:latin typeface="Franklin Gothic Medium"/>
                <a:cs typeface="Franklin Gothic Medium"/>
              </a:rPr>
              <a:t>probabilities of its elements</a:t>
            </a:r>
            <a:r>
              <a:rPr lang="en-US" sz="2800" dirty="0" smtClean="0">
                <a:latin typeface="Franklin Gothic Medium"/>
                <a:cs typeface="Franklin Gothic Medium"/>
              </a:rPr>
              <a:t>”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57200" y="1242683"/>
            <a:ext cx="8128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Franklin Gothic Medium"/>
                <a:cs typeface="Franklin Gothic Medium"/>
              </a:rPr>
              <a:t>In Lecture 2 we said: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57200" y="3242933"/>
            <a:ext cx="8128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Franklin Gothic Medium"/>
                <a:cs typeface="Franklin Gothic Medium"/>
              </a:rPr>
              <a:t>but in </a:t>
            </a:r>
            <a:r>
              <a:rPr lang="en-US" sz="2800" i="1" dirty="0">
                <a:latin typeface="Garamond"/>
                <a:cs typeface="Garamond"/>
              </a:rPr>
              <a:t>S</a:t>
            </a:r>
            <a:r>
              <a:rPr lang="en-US" sz="2800" dirty="0">
                <a:latin typeface="Garamond"/>
                <a:cs typeface="Garamond"/>
              </a:rPr>
              <a:t> = [0, 60</a:t>
            </a:r>
            <a:r>
              <a:rPr lang="en-US" sz="2800" dirty="0" smtClean="0">
                <a:latin typeface="Garamond"/>
                <a:cs typeface="Garamond"/>
              </a:rPr>
              <a:t>) </a:t>
            </a:r>
            <a:r>
              <a:rPr lang="en-US" sz="2800" dirty="0" smtClean="0">
                <a:latin typeface="Franklin Gothic Medium"/>
                <a:cs typeface="Franklin Gothic Medium"/>
              </a:rPr>
              <a:t>all elements have </a:t>
            </a:r>
            <a:r>
              <a:rPr lang="en-US" sz="2800" dirty="0" smtClean="0">
                <a:solidFill>
                  <a:schemeClr val="accent1"/>
                </a:solidFill>
                <a:latin typeface="Franklin Gothic Medium"/>
                <a:cs typeface="Franklin Gothic Medium"/>
              </a:rPr>
              <a:t>probability zero</a:t>
            </a:r>
            <a:r>
              <a:rPr lang="en-US" sz="2800" dirty="0" smtClean="0">
                <a:latin typeface="Franklin Gothic Medium"/>
                <a:cs typeface="Franklin Gothic Medium"/>
              </a:rPr>
              <a:t>!</a:t>
            </a:r>
            <a:endParaRPr lang="en-US" sz="2800" dirty="0">
              <a:latin typeface="Franklin Gothic Medium"/>
              <a:cs typeface="Franklin Gothic Medium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57200" y="4252583"/>
            <a:ext cx="8128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Franklin Gothic Medium"/>
                <a:cs typeface="Franklin Gothic Medium"/>
              </a:rPr>
              <a:t>To specify and calculate </a:t>
            </a:r>
            <a:r>
              <a:rPr lang="en-US" sz="2800" dirty="0" err="1" smtClean="0">
                <a:latin typeface="Franklin Gothic Medium"/>
                <a:cs typeface="Franklin Gothic Medium"/>
              </a:rPr>
              <a:t>probabilites</a:t>
            </a:r>
            <a:r>
              <a:rPr lang="en-US" sz="2800" dirty="0" smtClean="0">
                <a:latin typeface="Franklin Gothic Medium"/>
                <a:cs typeface="Franklin Gothic Medium"/>
              </a:rPr>
              <a:t>, we have to work with the </a:t>
            </a:r>
            <a:r>
              <a:rPr lang="en-US" sz="2800" dirty="0" smtClean="0">
                <a:solidFill>
                  <a:srgbClr val="FF9933"/>
                </a:solidFill>
                <a:latin typeface="Franklin Gothic Medium"/>
                <a:cs typeface="Franklin Gothic Medium"/>
              </a:rPr>
              <a:t>axioms of probability</a:t>
            </a:r>
            <a:endParaRPr lang="en-US" sz="2800" dirty="0">
              <a:solidFill>
                <a:srgbClr val="FF9933"/>
              </a:solidFill>
              <a:latin typeface="Franklin Gothic Medium"/>
              <a:cs typeface="Franklin Gothic Medium"/>
            </a:endParaRPr>
          </a:p>
        </p:txBody>
      </p:sp>
    </p:spTree>
    <p:extLst>
      <p:ext uri="{BB962C8B-B14F-4D97-AF65-F5344CB8AC3E}">
        <p14:creationId xmlns:p14="http://schemas.microsoft.com/office/powerpoint/2010/main" val="21081941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uniform random variable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57200" y="1471164"/>
            <a:ext cx="822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Franklin Gothic Medium"/>
                <a:cs typeface="Franklin Gothic Medium"/>
              </a:rPr>
              <a:t>Sample space </a:t>
            </a:r>
            <a:r>
              <a:rPr lang="en-US" sz="2800" dirty="0" smtClean="0">
                <a:latin typeface="Franklin Gothic Medium"/>
                <a:cs typeface="Franklin Gothic Medium"/>
              </a:rPr>
              <a:t> </a:t>
            </a:r>
            <a:r>
              <a:rPr lang="en-US" sz="2800" i="1" dirty="0" smtClean="0">
                <a:latin typeface="Garamond"/>
                <a:cs typeface="Garamond"/>
              </a:rPr>
              <a:t>S</a:t>
            </a:r>
            <a:r>
              <a:rPr lang="en-US" sz="2800" dirty="0" smtClean="0">
                <a:latin typeface="Garamond"/>
                <a:cs typeface="Garamond"/>
              </a:rPr>
              <a:t> =</a:t>
            </a:r>
            <a:r>
              <a:rPr lang="en-US" sz="2800" dirty="0" smtClean="0">
                <a:latin typeface="Franklin Gothic Medium"/>
                <a:cs typeface="Franklin Gothic Medium"/>
              </a:rPr>
              <a:t> </a:t>
            </a:r>
            <a:r>
              <a:rPr lang="en-US" sz="2800" dirty="0" smtClean="0">
                <a:latin typeface="Garamond"/>
                <a:cs typeface="Garamond"/>
              </a:rPr>
              <a:t>[0, 60)</a:t>
            </a:r>
            <a:endParaRPr lang="en-US" sz="2800" dirty="0" smtClean="0">
              <a:latin typeface="Franklin Gothic Medium"/>
              <a:cs typeface="Franklin Gothic Medium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57200" y="2264914"/>
            <a:ext cx="31115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Franklin Gothic Medium"/>
                <a:cs typeface="Franklin Gothic Medium"/>
              </a:rPr>
              <a:t>Events of interest: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568700" y="2264914"/>
            <a:ext cx="40068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Franklin Gothic Medium"/>
                <a:cs typeface="Franklin Gothic Medium"/>
              </a:rPr>
              <a:t>intervals </a:t>
            </a:r>
            <a:r>
              <a:rPr lang="en-US" sz="2800" dirty="0" smtClean="0">
                <a:latin typeface="Garamond"/>
                <a:cs typeface="Garamond"/>
              </a:rPr>
              <a:t>[</a:t>
            </a:r>
            <a:r>
              <a:rPr lang="en-US" sz="2800" i="1" dirty="0" smtClean="0">
                <a:latin typeface="Garamond"/>
                <a:cs typeface="Garamond"/>
              </a:rPr>
              <a:t>x</a:t>
            </a:r>
            <a:r>
              <a:rPr lang="en-US" sz="2800" dirty="0" smtClean="0">
                <a:latin typeface="Garamond"/>
                <a:cs typeface="Garamond"/>
              </a:rPr>
              <a:t>, </a:t>
            </a:r>
            <a:r>
              <a:rPr lang="en-US" sz="2800" i="1" dirty="0" smtClean="0">
                <a:latin typeface="Garamond"/>
                <a:cs typeface="Garamond"/>
              </a:rPr>
              <a:t>y</a:t>
            </a:r>
            <a:r>
              <a:rPr lang="en-US" sz="2800" dirty="0" smtClean="0">
                <a:latin typeface="Garamond"/>
                <a:cs typeface="Garamond"/>
              </a:rPr>
              <a:t>) </a:t>
            </a:r>
            <a:r>
              <a:rPr lang="en-US" sz="2400" dirty="0">
                <a:latin typeface="Garamond"/>
                <a:cs typeface="Garamond"/>
              </a:rPr>
              <a:t>⊆</a:t>
            </a:r>
            <a:r>
              <a:rPr lang="en-US" sz="2800" dirty="0" smtClean="0">
                <a:latin typeface="Garamond"/>
                <a:cs typeface="Garamond"/>
              </a:rPr>
              <a:t> [0, 60)</a:t>
            </a:r>
            <a:endParaRPr lang="en-US" sz="2800" dirty="0" smtClean="0">
              <a:latin typeface="Franklin Gothic Medium"/>
              <a:cs typeface="Franklin Gothic Medium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568700" y="2847854"/>
            <a:ext cx="5257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Franklin Gothic Medium"/>
                <a:cs typeface="Franklin Gothic Medium"/>
              </a:rPr>
              <a:t>their intersections, unions, etc.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57200" y="3583678"/>
            <a:ext cx="22542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Franklin Gothic Medium"/>
                <a:cs typeface="Franklin Gothic Medium"/>
              </a:rPr>
              <a:t>Probabilities: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568700" y="3579364"/>
            <a:ext cx="31115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i="1" dirty="0" smtClean="0">
                <a:latin typeface="Garamond"/>
                <a:cs typeface="Garamond"/>
              </a:rPr>
              <a:t>P</a:t>
            </a:r>
            <a:r>
              <a:rPr lang="en-US" sz="2800" dirty="0" smtClean="0">
                <a:latin typeface="Garamond"/>
                <a:cs typeface="Garamond"/>
              </a:rPr>
              <a:t>([</a:t>
            </a:r>
            <a:r>
              <a:rPr lang="en-US" sz="2800" i="1" dirty="0" smtClean="0">
                <a:latin typeface="Garamond"/>
                <a:cs typeface="Garamond"/>
              </a:rPr>
              <a:t>x</a:t>
            </a:r>
            <a:r>
              <a:rPr lang="en-US" sz="2800" dirty="0" smtClean="0">
                <a:latin typeface="Garamond"/>
                <a:cs typeface="Garamond"/>
              </a:rPr>
              <a:t>, </a:t>
            </a:r>
            <a:r>
              <a:rPr lang="en-US" sz="2800" i="1" dirty="0" smtClean="0">
                <a:latin typeface="Garamond"/>
                <a:cs typeface="Garamond"/>
              </a:rPr>
              <a:t>y</a:t>
            </a:r>
            <a:r>
              <a:rPr lang="en-US" sz="2800" dirty="0" smtClean="0">
                <a:latin typeface="Garamond"/>
                <a:cs typeface="Garamond"/>
              </a:rPr>
              <a:t>)) = (</a:t>
            </a:r>
            <a:r>
              <a:rPr lang="en-US" sz="2800" i="1" dirty="0" smtClean="0">
                <a:latin typeface="Garamond"/>
                <a:cs typeface="Garamond"/>
              </a:rPr>
              <a:t>y</a:t>
            </a:r>
            <a:r>
              <a:rPr lang="en-US" sz="2800" dirty="0" smtClean="0">
                <a:latin typeface="Garamond"/>
                <a:cs typeface="Garamond"/>
              </a:rPr>
              <a:t> – </a:t>
            </a:r>
            <a:r>
              <a:rPr lang="en-US" sz="2800" i="1" dirty="0" smtClean="0">
                <a:latin typeface="Garamond"/>
                <a:cs typeface="Garamond"/>
              </a:rPr>
              <a:t>x</a:t>
            </a:r>
            <a:r>
              <a:rPr lang="en-US" sz="2800" dirty="0" smtClean="0">
                <a:latin typeface="Garamond"/>
                <a:cs typeface="Garamond"/>
              </a:rPr>
              <a:t>)/60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57200" y="4421878"/>
            <a:ext cx="31115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Franklin Gothic Medium"/>
                <a:cs typeface="Franklin Gothic Medium"/>
              </a:rPr>
              <a:t>Random variable: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568700" y="4413976"/>
            <a:ext cx="1651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i="1" dirty="0" smtClean="0">
                <a:latin typeface="Garamond"/>
                <a:cs typeface="Garamond"/>
              </a:rPr>
              <a:t>X</a:t>
            </a:r>
            <a:r>
              <a:rPr lang="en-US" sz="2800" dirty="0" smtClean="0">
                <a:latin typeface="Garamond"/>
                <a:cs typeface="Garamond"/>
              </a:rPr>
              <a:t>(</a:t>
            </a:r>
            <a:r>
              <a:rPr lang="en-US" sz="2800" i="1" dirty="0" smtClean="0">
                <a:latin typeface="Symbol" charset="2"/>
                <a:cs typeface="Symbol" charset="2"/>
              </a:rPr>
              <a:t>w</a:t>
            </a:r>
            <a:r>
              <a:rPr lang="en-US" sz="2800" dirty="0" smtClean="0">
                <a:latin typeface="Garamond"/>
                <a:cs typeface="Garamond"/>
              </a:rPr>
              <a:t>)</a:t>
            </a:r>
            <a:r>
              <a:rPr lang="en-US" sz="2800" i="1" dirty="0" smtClean="0">
                <a:latin typeface="Garamond"/>
                <a:cs typeface="Garamond"/>
              </a:rPr>
              <a:t> = </a:t>
            </a:r>
            <a:r>
              <a:rPr lang="en-US" sz="2800" i="1" dirty="0">
                <a:latin typeface="Symbol" charset="2"/>
                <a:cs typeface="Symbol" charset="2"/>
              </a:rPr>
              <a:t>w</a:t>
            </a:r>
            <a:endParaRPr lang="en-US" sz="2800" dirty="0" smtClean="0">
              <a:latin typeface="Franklin Gothic Medium"/>
              <a:cs typeface="Franklin Gothic Medium"/>
            </a:endParaRPr>
          </a:p>
        </p:txBody>
      </p:sp>
    </p:spTree>
    <p:extLst>
      <p:ext uri="{BB962C8B-B14F-4D97-AF65-F5344CB8AC3E}">
        <p14:creationId xmlns:p14="http://schemas.microsoft.com/office/powerpoint/2010/main" val="29564982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do calculations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57200" y="1242683"/>
            <a:ext cx="8128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Franklin Gothic Medium"/>
                <a:cs typeface="Franklin Gothic Medium"/>
              </a:rPr>
              <a:t>You walk out of the apartment from 12:30 to 12:45. What is the probability you missed the delivery?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57200" y="2491166"/>
            <a:ext cx="17526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accent1"/>
                </a:solidFill>
                <a:latin typeface="Franklin Gothic Medium"/>
                <a:cs typeface="Franklin Gothic Medium"/>
              </a:rPr>
              <a:t>Solution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57200" y="3274564"/>
            <a:ext cx="822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Franklin Gothic Medium"/>
                <a:cs typeface="Franklin Gothic Medium"/>
              </a:rPr>
              <a:t>Event of interest: </a:t>
            </a:r>
            <a:r>
              <a:rPr lang="en-US" sz="2800" i="1" dirty="0">
                <a:latin typeface="Garamond"/>
                <a:cs typeface="Garamond"/>
              </a:rPr>
              <a:t>E</a:t>
            </a:r>
            <a:r>
              <a:rPr lang="en-US" sz="2800" dirty="0" smtClean="0">
                <a:latin typeface="Garamond"/>
                <a:cs typeface="Garamond"/>
              </a:rPr>
              <a:t> = [30, 45) </a:t>
            </a:r>
            <a:r>
              <a:rPr lang="en-US" sz="2800" dirty="0" smtClean="0">
                <a:latin typeface="Franklin Gothic Medium"/>
                <a:cs typeface="Franklin Gothic Medium"/>
              </a:rPr>
              <a:t>or</a:t>
            </a:r>
            <a:r>
              <a:rPr lang="en-US" sz="2800" dirty="0" smtClean="0">
                <a:latin typeface="Garamond"/>
                <a:cs typeface="Garamond"/>
              </a:rPr>
              <a:t> </a:t>
            </a:r>
            <a:r>
              <a:rPr lang="en-US" sz="2800" i="1" dirty="0" smtClean="0">
                <a:latin typeface="Garamond"/>
                <a:cs typeface="Garamond"/>
              </a:rPr>
              <a:t>E</a:t>
            </a:r>
            <a:r>
              <a:rPr lang="en-US" sz="2800" dirty="0" smtClean="0">
                <a:latin typeface="Garamond"/>
                <a:cs typeface="Garamond"/>
              </a:rPr>
              <a:t> = “30 ≤ </a:t>
            </a:r>
            <a:r>
              <a:rPr lang="en-US" sz="2800" i="1" dirty="0" smtClean="0">
                <a:latin typeface="Garamond"/>
                <a:cs typeface="Garamond"/>
              </a:rPr>
              <a:t>X &lt; </a:t>
            </a:r>
            <a:r>
              <a:rPr lang="en-US" sz="2800" dirty="0" smtClean="0">
                <a:latin typeface="Garamond"/>
                <a:cs typeface="Garamond"/>
              </a:rPr>
              <a:t>45</a:t>
            </a:r>
            <a:r>
              <a:rPr lang="en-US" sz="2800" i="1" dirty="0" smtClean="0">
                <a:latin typeface="Garamond"/>
                <a:cs typeface="Garamond"/>
              </a:rPr>
              <a:t>”</a:t>
            </a:r>
            <a:r>
              <a:rPr lang="en-US" sz="2800" dirty="0" smtClean="0">
                <a:latin typeface="Garamond"/>
                <a:cs typeface="Garamond"/>
              </a:rPr>
              <a:t>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57200" y="5109714"/>
            <a:ext cx="58039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i="1" dirty="0" smtClean="0">
                <a:latin typeface="Garamond"/>
                <a:cs typeface="Garamond"/>
              </a:rPr>
              <a:t>P</a:t>
            </a:r>
            <a:r>
              <a:rPr lang="en-US" sz="2800" dirty="0" smtClean="0">
                <a:latin typeface="Garamond"/>
                <a:cs typeface="Garamond"/>
              </a:rPr>
              <a:t>(</a:t>
            </a:r>
            <a:r>
              <a:rPr lang="en-US" sz="2800" i="1" dirty="0" smtClean="0">
                <a:latin typeface="Garamond"/>
                <a:cs typeface="Garamond"/>
              </a:rPr>
              <a:t>E</a:t>
            </a:r>
            <a:r>
              <a:rPr lang="en-US" sz="2800" dirty="0" smtClean="0">
                <a:latin typeface="Garamond"/>
                <a:cs typeface="Garamond"/>
              </a:rPr>
              <a:t>) = (45 – 30)/60 = 1/4</a:t>
            </a:r>
          </a:p>
        </p:txBody>
      </p:sp>
      <p:grpSp>
        <p:nvGrpSpPr>
          <p:cNvPr id="10" name="Group 9"/>
          <p:cNvGrpSpPr/>
          <p:nvPr/>
        </p:nvGrpSpPr>
        <p:grpSpPr>
          <a:xfrm>
            <a:off x="4362450" y="4142085"/>
            <a:ext cx="1524000" cy="461665"/>
            <a:chOff x="4362450" y="4142085"/>
            <a:chExt cx="1524000" cy="461665"/>
          </a:xfrm>
        </p:grpSpPr>
        <p:sp>
          <p:nvSpPr>
            <p:cNvPr id="18" name="Rectangle 17"/>
            <p:cNvSpPr/>
            <p:nvPr/>
          </p:nvSpPr>
          <p:spPr>
            <a:xfrm>
              <a:off x="4362450" y="4260850"/>
              <a:ext cx="1524000" cy="285750"/>
            </a:xfrm>
            <a:prstGeom prst="rect">
              <a:avLst/>
            </a:prstGeom>
            <a:pattFill prst="ltDnDiag">
              <a:fgClr>
                <a:schemeClr val="accent1"/>
              </a:fgClr>
              <a:bgClr>
                <a:prstClr val="white"/>
              </a:bgClr>
            </a:pattFill>
            <a:ln w="6350" cmpd="sng">
              <a:solidFill>
                <a:schemeClr val="accent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4933950" y="4142085"/>
              <a:ext cx="418996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400" i="1" dirty="0">
                  <a:latin typeface="Garamond"/>
                  <a:cs typeface="Garamond"/>
                </a:rPr>
                <a:t>E</a:t>
              </a:r>
              <a:endParaRPr lang="en-US" sz="2400" dirty="0"/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1160786" y="4260850"/>
            <a:ext cx="6467217" cy="745182"/>
            <a:chOff x="1160786" y="4260850"/>
            <a:chExt cx="6467217" cy="745182"/>
          </a:xfrm>
        </p:grpSpPr>
        <p:sp>
          <p:nvSpPr>
            <p:cNvPr id="15" name="TextBox 14"/>
            <p:cNvSpPr txBox="1"/>
            <p:nvPr/>
          </p:nvSpPr>
          <p:spPr>
            <a:xfrm>
              <a:off x="1160786" y="4544367"/>
              <a:ext cx="32893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>
                  <a:latin typeface="Garamond"/>
                  <a:cs typeface="Garamond"/>
                </a:rPr>
                <a:t>0</a:t>
              </a: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7154797" y="4531667"/>
              <a:ext cx="47320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400" dirty="0" smtClean="0">
                  <a:latin typeface="Garamond"/>
                  <a:cs typeface="Garamond"/>
                </a:rPr>
                <a:t>60</a:t>
              </a:r>
            </a:p>
          </p:txBody>
        </p:sp>
        <p:grpSp>
          <p:nvGrpSpPr>
            <p:cNvPr id="3" name="Group 2"/>
            <p:cNvGrpSpPr/>
            <p:nvPr/>
          </p:nvGrpSpPr>
          <p:grpSpPr>
            <a:xfrm>
              <a:off x="1314450" y="4260850"/>
              <a:ext cx="6096000" cy="311150"/>
              <a:chOff x="1314450" y="4260850"/>
              <a:chExt cx="6096000" cy="311150"/>
            </a:xfrm>
          </p:grpSpPr>
          <p:cxnSp>
            <p:nvCxnSpPr>
              <p:cNvPr id="9" name="Straight Connector 8"/>
              <p:cNvCxnSpPr/>
              <p:nvPr/>
            </p:nvCxnSpPr>
            <p:spPr>
              <a:xfrm>
                <a:off x="1314450" y="4572000"/>
                <a:ext cx="6096000" cy="0"/>
              </a:xfrm>
              <a:prstGeom prst="line">
                <a:avLst/>
              </a:prstGeom>
              <a:ln w="12700" cmpd="sng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Straight Connector 22"/>
              <p:cNvCxnSpPr/>
              <p:nvPr/>
            </p:nvCxnSpPr>
            <p:spPr>
              <a:xfrm>
                <a:off x="1314450" y="4260850"/>
                <a:ext cx="0" cy="311150"/>
              </a:xfrm>
              <a:prstGeom prst="line">
                <a:avLst/>
              </a:prstGeom>
              <a:ln w="6350" cmpd="sng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Straight Connector 24"/>
              <p:cNvCxnSpPr/>
              <p:nvPr/>
            </p:nvCxnSpPr>
            <p:spPr>
              <a:xfrm>
                <a:off x="7410450" y="4260850"/>
                <a:ext cx="0" cy="311150"/>
              </a:xfrm>
              <a:prstGeom prst="line">
                <a:avLst/>
              </a:prstGeom>
              <a:ln w="6350" cmpd="sng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20200003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do calculations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57200" y="1242683"/>
            <a:ext cx="8128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Franklin Gothic Medium"/>
                <a:cs typeface="Franklin Gothic Medium"/>
              </a:rPr>
              <a:t>F</a:t>
            </a:r>
            <a:r>
              <a:rPr lang="en-US" sz="2800" dirty="0" smtClean="0">
                <a:latin typeface="Franklin Gothic Medium"/>
                <a:cs typeface="Franklin Gothic Medium"/>
              </a:rPr>
              <a:t>rom 12:08 - 12:12 and 12:54 - 12:57 the doorbell wasn’t working.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57200" y="2531614"/>
            <a:ext cx="822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Franklin Gothic Medium"/>
                <a:cs typeface="Franklin Gothic Medium"/>
              </a:rPr>
              <a:t>Event of interest: </a:t>
            </a:r>
            <a:r>
              <a:rPr lang="en-US" sz="2800" i="1" dirty="0" smtClean="0">
                <a:latin typeface="Garamond"/>
                <a:cs typeface="Garamond"/>
              </a:rPr>
              <a:t>E</a:t>
            </a:r>
            <a:r>
              <a:rPr lang="en-US" sz="2800" dirty="0" smtClean="0">
                <a:latin typeface="Garamond"/>
                <a:cs typeface="Garamond"/>
              </a:rPr>
              <a:t> = “8 ≤ </a:t>
            </a:r>
            <a:r>
              <a:rPr lang="en-US" sz="2800" i="1" dirty="0" smtClean="0">
                <a:latin typeface="Garamond"/>
                <a:cs typeface="Garamond"/>
              </a:rPr>
              <a:t>X &lt; </a:t>
            </a:r>
            <a:r>
              <a:rPr lang="en-US" sz="2800" dirty="0" smtClean="0">
                <a:latin typeface="Garamond"/>
                <a:cs typeface="Garamond"/>
              </a:rPr>
              <a:t>12” </a:t>
            </a:r>
            <a:r>
              <a:rPr lang="en-US" sz="2400" dirty="0" smtClean="0">
                <a:latin typeface="Garamond"/>
                <a:cs typeface="Garamond"/>
              </a:rPr>
              <a:t>∪</a:t>
            </a:r>
            <a:r>
              <a:rPr lang="en-US" sz="2800" dirty="0" smtClean="0">
                <a:latin typeface="Garamond"/>
                <a:cs typeface="Garamond"/>
              </a:rPr>
              <a:t> “54 </a:t>
            </a:r>
            <a:r>
              <a:rPr lang="en-US" sz="2800" dirty="0">
                <a:latin typeface="Garamond"/>
                <a:cs typeface="Garamond"/>
              </a:rPr>
              <a:t>≤ </a:t>
            </a:r>
            <a:r>
              <a:rPr lang="en-US" sz="2800" i="1" dirty="0" smtClean="0">
                <a:latin typeface="Garamond"/>
                <a:cs typeface="Garamond"/>
              </a:rPr>
              <a:t>X </a:t>
            </a:r>
            <a:r>
              <a:rPr lang="en-US" sz="2800" i="1" dirty="0">
                <a:latin typeface="Garamond"/>
                <a:cs typeface="Garamond"/>
              </a:rPr>
              <a:t>&lt; </a:t>
            </a:r>
            <a:r>
              <a:rPr lang="en-US" sz="2800" dirty="0" smtClean="0">
                <a:latin typeface="Garamond"/>
                <a:cs typeface="Garamond"/>
              </a:rPr>
              <a:t>57” 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1160786" y="3361034"/>
            <a:ext cx="6467217" cy="768698"/>
            <a:chOff x="1160786" y="3361034"/>
            <a:chExt cx="6467217" cy="768698"/>
          </a:xfrm>
        </p:grpSpPr>
        <p:cxnSp>
          <p:nvCxnSpPr>
            <p:cNvPr id="6" name="Straight Connector 5"/>
            <p:cNvCxnSpPr/>
            <p:nvPr/>
          </p:nvCxnSpPr>
          <p:spPr>
            <a:xfrm>
              <a:off x="1314450" y="3695700"/>
              <a:ext cx="6096000" cy="0"/>
            </a:xfrm>
            <a:prstGeom prst="line">
              <a:avLst/>
            </a:prstGeom>
            <a:ln w="12700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Box 6"/>
            <p:cNvSpPr txBox="1"/>
            <p:nvPr/>
          </p:nvSpPr>
          <p:spPr>
            <a:xfrm>
              <a:off x="1160786" y="3668067"/>
              <a:ext cx="32893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>
                  <a:latin typeface="Garamond"/>
                  <a:cs typeface="Garamond"/>
                </a:rPr>
                <a:t>0</a:t>
              </a: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7154797" y="3655367"/>
              <a:ext cx="47320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400" dirty="0" smtClean="0">
                  <a:latin typeface="Garamond"/>
                  <a:cs typeface="Garamond"/>
                </a:rPr>
                <a:t>60</a:t>
              </a:r>
            </a:p>
          </p:txBody>
        </p:sp>
        <p:sp>
          <p:nvSpPr>
            <p:cNvPr id="10" name="Rectangle 9"/>
            <p:cNvSpPr/>
            <p:nvPr/>
          </p:nvSpPr>
          <p:spPr>
            <a:xfrm>
              <a:off x="6604000" y="3369617"/>
              <a:ext cx="501650" cy="285750"/>
            </a:xfrm>
            <a:prstGeom prst="rect">
              <a:avLst/>
            </a:prstGeom>
            <a:pattFill prst="ltDnDiag">
              <a:fgClr>
                <a:schemeClr val="accent1"/>
              </a:fgClr>
              <a:bgClr>
                <a:prstClr val="white"/>
              </a:bgClr>
            </a:pattFill>
            <a:ln w="6350" cmpd="sng">
              <a:solidFill>
                <a:schemeClr val="accent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1314450" y="3384550"/>
              <a:ext cx="0" cy="311150"/>
            </a:xfrm>
            <a:prstGeom prst="line">
              <a:avLst/>
            </a:prstGeom>
            <a:ln w="6350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>
              <a:off x="7410450" y="3384550"/>
              <a:ext cx="0" cy="311150"/>
            </a:xfrm>
            <a:prstGeom prst="line">
              <a:avLst/>
            </a:prstGeom>
            <a:ln w="6350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Rectangle 13"/>
            <p:cNvSpPr/>
            <p:nvPr/>
          </p:nvSpPr>
          <p:spPr>
            <a:xfrm>
              <a:off x="2247900" y="3361034"/>
              <a:ext cx="603250" cy="285750"/>
            </a:xfrm>
            <a:prstGeom prst="rect">
              <a:avLst/>
            </a:prstGeom>
            <a:pattFill prst="ltDnDiag">
              <a:fgClr>
                <a:schemeClr val="accent1"/>
              </a:fgClr>
              <a:bgClr>
                <a:prstClr val="white"/>
              </a:bgClr>
            </a:pattFill>
            <a:ln w="6350" cmpd="sng">
              <a:solidFill>
                <a:schemeClr val="accent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" name="TextBox 14"/>
          <p:cNvSpPr txBox="1"/>
          <p:nvPr/>
        </p:nvSpPr>
        <p:spPr>
          <a:xfrm>
            <a:off x="457200" y="4354064"/>
            <a:ext cx="822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i="1" dirty="0" smtClean="0">
                <a:latin typeface="Garamond"/>
                <a:cs typeface="Garamond"/>
              </a:rPr>
              <a:t>P</a:t>
            </a:r>
            <a:r>
              <a:rPr lang="en-US" sz="2800" dirty="0" smtClean="0">
                <a:latin typeface="Garamond"/>
                <a:cs typeface="Garamond"/>
              </a:rPr>
              <a:t>(</a:t>
            </a:r>
            <a:r>
              <a:rPr lang="en-US" sz="2800" i="1" dirty="0" smtClean="0">
                <a:latin typeface="Garamond"/>
                <a:cs typeface="Garamond"/>
              </a:rPr>
              <a:t>E</a:t>
            </a:r>
            <a:r>
              <a:rPr lang="en-US" sz="2800" dirty="0" smtClean="0">
                <a:latin typeface="Garamond"/>
                <a:cs typeface="Garamond"/>
              </a:rPr>
              <a:t>) = </a:t>
            </a:r>
            <a:r>
              <a:rPr lang="en-US" sz="2800" i="1" dirty="0" smtClean="0">
                <a:latin typeface="Garamond"/>
                <a:cs typeface="Garamond"/>
              </a:rPr>
              <a:t>P</a:t>
            </a:r>
            <a:r>
              <a:rPr lang="en-US" sz="2800" dirty="0" smtClean="0">
                <a:latin typeface="Garamond"/>
                <a:cs typeface="Garamond"/>
              </a:rPr>
              <a:t>([8, 12)) + </a:t>
            </a:r>
            <a:r>
              <a:rPr lang="en-US" sz="2800" i="1" dirty="0" smtClean="0">
                <a:latin typeface="Garamond"/>
                <a:cs typeface="Garamond"/>
              </a:rPr>
              <a:t>P</a:t>
            </a:r>
            <a:r>
              <a:rPr lang="en-US" sz="2800" dirty="0" smtClean="0">
                <a:latin typeface="Garamond"/>
                <a:cs typeface="Garamond"/>
              </a:rPr>
              <a:t>([54, 57)) = 4/60 + 3/60 = 7/60 </a:t>
            </a:r>
          </a:p>
        </p:txBody>
      </p:sp>
    </p:spTree>
    <p:extLst>
      <p:ext uri="{BB962C8B-B14F-4D97-AF65-F5344CB8AC3E}">
        <p14:creationId xmlns:p14="http://schemas.microsoft.com/office/powerpoint/2010/main" val="41297965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5" grpId="0"/>
    </p:bldLst>
  </p:timing>
</p:sld>
</file>

<file path=ppt/theme/theme1.xml><?xml version="1.0" encoding="utf-8"?>
<a:theme xmlns:a="http://schemas.openxmlformats.org/drawingml/2006/main" name="Office Theme">
  <a:themeElements>
    <a:clrScheme name="Custom 2">
      <a:dk1>
        <a:sysClr val="windowText" lastClr="000000"/>
      </a:dk1>
      <a:lt1>
        <a:sysClr val="window" lastClr="FFFFFF"/>
      </a:lt1>
      <a:dk2>
        <a:srgbClr val="666666"/>
      </a:dk2>
      <a:lt2>
        <a:srgbClr val="EEECE1"/>
      </a:lt2>
      <a:accent1>
        <a:srgbClr val="FF9933"/>
      </a:accent1>
      <a:accent2>
        <a:srgbClr val="FF6600"/>
      </a:accent2>
      <a:accent3>
        <a:srgbClr val="FF9900"/>
      </a:accent3>
      <a:accent4>
        <a:srgbClr val="9999FF"/>
      </a:accent4>
      <a:accent5>
        <a:srgbClr val="6666CC"/>
      </a:accent5>
      <a:accent6>
        <a:srgbClr val="3333CC"/>
      </a:accent6>
      <a:hlink>
        <a:srgbClr val="666666"/>
      </a:hlink>
      <a:folHlink>
        <a:srgbClr val="999999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effectLst/>
      </a:spPr>
      <a:bodyPr rtlCol="0" anchor="ctr"/>
      <a:lstStyle>
        <a:defPPr algn="ctr">
          <a:defRPr/>
        </a:defPPr>
      </a:lstStyle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spDef>
    <a:lnDef>
      <a:spPr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sz="2400" dirty="0" smtClean="0">
            <a:latin typeface="Franklin Gothic Medium"/>
            <a:cs typeface="Franklin Gothic Medium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4756</TotalTime>
  <Words>2411</Words>
  <Application>Microsoft Macintosh PowerPoint</Application>
  <PresentationFormat>On-screen Show (4:3)</PresentationFormat>
  <Paragraphs>389</Paragraphs>
  <Slides>37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38" baseType="lpstr">
      <vt:lpstr>Office Theme</vt:lpstr>
      <vt:lpstr>5. Continuous Random Variables</vt:lpstr>
      <vt:lpstr>Delivery time</vt:lpstr>
      <vt:lpstr>Delivery time</vt:lpstr>
      <vt:lpstr>Delivery time</vt:lpstr>
      <vt:lpstr>Taking precision to the limit</vt:lpstr>
      <vt:lpstr>Uncountable sample spaces</vt:lpstr>
      <vt:lpstr>The uniform random variable</vt:lpstr>
      <vt:lpstr>How to do calculations</vt:lpstr>
      <vt:lpstr>How to do calculations</vt:lpstr>
      <vt:lpstr>Cumulative distribution function</vt:lpstr>
      <vt:lpstr>Cumulative distribution functions</vt:lpstr>
      <vt:lpstr>Uniform random variable</vt:lpstr>
      <vt:lpstr>Cumulative distribution functions</vt:lpstr>
      <vt:lpstr>PowerPoint Presentation</vt:lpstr>
      <vt:lpstr>PowerPoint Presentation</vt:lpstr>
      <vt:lpstr>Uniform random variable</vt:lpstr>
      <vt:lpstr>Cumulative distribution functions</vt:lpstr>
      <vt:lpstr>Uniform random variable</vt:lpstr>
      <vt:lpstr>Some practice</vt:lpstr>
      <vt:lpstr>Some practice</vt:lpstr>
      <vt:lpstr>Some practice</vt:lpstr>
      <vt:lpstr>Waiting for a friend</vt:lpstr>
      <vt:lpstr>Waiting for a friend</vt:lpstr>
      <vt:lpstr>Waiting for a friend</vt:lpstr>
      <vt:lpstr>Interpretation of the p.d.f.</vt:lpstr>
      <vt:lpstr>Discrete versus continuous</vt:lpstr>
      <vt:lpstr>Uniform random variable</vt:lpstr>
      <vt:lpstr>Uniform random variable</vt:lpstr>
      <vt:lpstr>Raindrops again</vt:lpstr>
      <vt:lpstr>Raindrops again</vt:lpstr>
      <vt:lpstr>Raindrops again</vt:lpstr>
      <vt:lpstr>Raindrops again</vt:lpstr>
      <vt:lpstr>The exponential random variable</vt:lpstr>
      <vt:lpstr>The exponential random variable</vt:lpstr>
      <vt:lpstr>Poisson vs. exponential</vt:lpstr>
      <vt:lpstr>Memoryless property</vt:lpstr>
      <vt:lpstr>Expected time</vt:lpstr>
    </vt:vector>
  </TitlesOfParts>
  <Company>Chinese University of Hong Kong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Andrej Bogdanov</dc:creator>
  <cp:lastModifiedBy>Andrej Bogdanov</cp:lastModifiedBy>
  <cp:revision>400</cp:revision>
  <dcterms:created xsi:type="dcterms:W3CDTF">2013-01-07T07:20:47Z</dcterms:created>
  <dcterms:modified xsi:type="dcterms:W3CDTF">2014-03-13T06:29:24Z</dcterms:modified>
</cp:coreProperties>
</file>