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256" r:id="rId2"/>
    <p:sldId id="334" r:id="rId3"/>
    <p:sldId id="337" r:id="rId4"/>
    <p:sldId id="338" r:id="rId5"/>
    <p:sldId id="339" r:id="rId6"/>
    <p:sldId id="335" r:id="rId7"/>
    <p:sldId id="347" r:id="rId8"/>
    <p:sldId id="344" r:id="rId9"/>
    <p:sldId id="345" r:id="rId10"/>
    <p:sldId id="346" r:id="rId11"/>
    <p:sldId id="348" r:id="rId12"/>
    <p:sldId id="340" r:id="rId13"/>
    <p:sldId id="371" r:id="rId14"/>
    <p:sldId id="341" r:id="rId15"/>
    <p:sldId id="342" r:id="rId16"/>
    <p:sldId id="343" r:id="rId17"/>
    <p:sldId id="349" r:id="rId18"/>
    <p:sldId id="350" r:id="rId19"/>
    <p:sldId id="351" r:id="rId20"/>
    <p:sldId id="378" r:id="rId21"/>
    <p:sldId id="352" r:id="rId22"/>
    <p:sldId id="353" r:id="rId23"/>
    <p:sldId id="354" r:id="rId24"/>
    <p:sldId id="355" r:id="rId25"/>
    <p:sldId id="356" r:id="rId26"/>
    <p:sldId id="357" r:id="rId27"/>
    <p:sldId id="359" r:id="rId28"/>
    <p:sldId id="360" r:id="rId29"/>
    <p:sldId id="361" r:id="rId30"/>
    <p:sldId id="382" r:id="rId31"/>
    <p:sldId id="373" r:id="rId32"/>
    <p:sldId id="374" r:id="rId33"/>
    <p:sldId id="375" r:id="rId34"/>
    <p:sldId id="383" r:id="rId35"/>
    <p:sldId id="377" r:id="rId36"/>
    <p:sldId id="379" r:id="rId37"/>
    <p:sldId id="380" r:id="rId38"/>
    <p:sldId id="381" r:id="rId39"/>
    <p:sldId id="362" r:id="rId40"/>
    <p:sldId id="363" r:id="rId41"/>
    <p:sldId id="365" r:id="rId42"/>
    <p:sldId id="366" r:id="rId43"/>
    <p:sldId id="367" r:id="rId44"/>
    <p:sldId id="368" r:id="rId45"/>
    <p:sldId id="369" r:id="rId46"/>
    <p:sldId id="370" r:id="rId47"/>
    <p:sldId id="372"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994" autoAdjust="0"/>
  </p:normalViewPr>
  <p:slideViewPr>
    <p:cSldViewPr snapToGrid="0" snapToObjects="1">
      <p:cViewPr>
        <p:scale>
          <a:sx n="150" d="100"/>
          <a:sy n="150" d="100"/>
        </p:scale>
        <p:origin x="-16" y="-600"/>
      </p:cViewPr>
      <p:guideLst>
        <p:guide orient="horz" pos="2156"/>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FB922-F127-5E47-9B2E-CA730A74DCAB}" type="datetimeFigureOut">
              <a:rPr lang="en-US" smtClean="0"/>
              <a:t>11/3/14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E1A22D-B0DA-7946-9107-1C35E13A8882}" type="slidenum">
              <a:rPr lang="en-US" smtClean="0"/>
              <a:t>‹#›</a:t>
            </a:fld>
            <a:endParaRPr lang="en-US"/>
          </a:p>
        </p:txBody>
      </p:sp>
    </p:spTree>
    <p:extLst>
      <p:ext uri="{BB962C8B-B14F-4D97-AF65-F5344CB8AC3E}">
        <p14:creationId xmlns:p14="http://schemas.microsoft.com/office/powerpoint/2010/main" val="2340084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58037"/>
            <a:ext cx="7772400" cy="815815"/>
          </a:xfrm>
          <a:prstGeom prst="rect">
            <a:avLst/>
          </a:prstGeom>
        </p:spPr>
        <p:txBody>
          <a:bodyPr/>
          <a:lstStyle>
            <a:lvl1pPr>
              <a:defRPr>
                <a:latin typeface="Franklin Gothic Medium"/>
                <a:cs typeface="Franklin Gothic Medium"/>
              </a:defRPr>
            </a:lvl1pPr>
          </a:lstStyle>
          <a:p>
            <a:r>
              <a:rPr lang="en-US" dirty="0" smtClean="0"/>
              <a:t>Click to edit Master title style</a:t>
            </a:r>
            <a:endParaRPr lang="en-US" dirty="0"/>
          </a:p>
        </p:txBody>
      </p:sp>
      <p:sp>
        <p:nvSpPr>
          <p:cNvPr id="7" name="TextBox 6"/>
          <p:cNvSpPr txBox="1"/>
          <p:nvPr userDrawn="1"/>
        </p:nvSpPr>
        <p:spPr>
          <a:xfrm>
            <a:off x="685800" y="682560"/>
            <a:ext cx="6432320" cy="461665"/>
          </a:xfrm>
          <a:prstGeom prst="rect">
            <a:avLst/>
          </a:prstGeom>
          <a:noFill/>
        </p:spPr>
        <p:txBody>
          <a:bodyPr wrap="none" rtlCol="0">
            <a:spAutoFit/>
          </a:bodyPr>
          <a:lstStyle/>
          <a:p>
            <a:r>
              <a:rPr lang="en-US" sz="2400" b="1" dirty="0" smtClean="0"/>
              <a:t>ENGG</a:t>
            </a:r>
            <a:r>
              <a:rPr lang="en-US" sz="2400" b="1" baseline="0" dirty="0" smtClean="0"/>
              <a:t> 2040C: </a:t>
            </a:r>
            <a:r>
              <a:rPr lang="en-US" sz="2400" baseline="0" dirty="0" smtClean="0"/>
              <a:t>Probability Models and Applications</a:t>
            </a:r>
            <a:endParaRPr lang="en-US" sz="2400" dirty="0"/>
          </a:p>
        </p:txBody>
      </p:sp>
      <p:sp>
        <p:nvSpPr>
          <p:cNvPr id="8" name="TextBox 7"/>
          <p:cNvSpPr txBox="1"/>
          <p:nvPr userDrawn="1"/>
        </p:nvSpPr>
        <p:spPr>
          <a:xfrm>
            <a:off x="6119098" y="5887585"/>
            <a:ext cx="2339102" cy="461665"/>
          </a:xfrm>
          <a:prstGeom prst="rect">
            <a:avLst/>
          </a:prstGeom>
          <a:noFill/>
        </p:spPr>
        <p:txBody>
          <a:bodyPr wrap="none" rtlCol="0">
            <a:spAutoFit/>
          </a:bodyPr>
          <a:lstStyle/>
          <a:p>
            <a:r>
              <a:rPr lang="en-US" sz="2400" dirty="0" smtClean="0"/>
              <a:t>Andrej Bogdanov</a:t>
            </a:r>
            <a:endParaRPr lang="en-US" sz="2400" dirty="0"/>
          </a:p>
        </p:txBody>
      </p:sp>
      <p:sp>
        <p:nvSpPr>
          <p:cNvPr id="9" name="TextBox 8"/>
          <p:cNvSpPr txBox="1"/>
          <p:nvPr userDrawn="1"/>
        </p:nvSpPr>
        <p:spPr>
          <a:xfrm>
            <a:off x="685800" y="1094160"/>
            <a:ext cx="1665841" cy="461665"/>
          </a:xfrm>
          <a:prstGeom prst="rect">
            <a:avLst/>
          </a:prstGeom>
          <a:noFill/>
        </p:spPr>
        <p:txBody>
          <a:bodyPr wrap="none" rtlCol="0">
            <a:spAutoFit/>
          </a:bodyPr>
          <a:lstStyle/>
          <a:p>
            <a:r>
              <a:rPr lang="en-US" sz="2400" baseline="0" dirty="0" smtClean="0"/>
              <a:t>Spring 2014</a:t>
            </a:r>
            <a:endParaRPr lang="en-US" sz="2400" dirty="0"/>
          </a:p>
        </p:txBody>
      </p:sp>
    </p:spTree>
    <p:extLst>
      <p:ext uri="{BB962C8B-B14F-4D97-AF65-F5344CB8AC3E}">
        <p14:creationId xmlns:p14="http://schemas.microsoft.com/office/powerpoint/2010/main" val="627174142"/>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6642"/>
          </a:xfrm>
          <a:prstGeom prst="rect">
            <a:avLst/>
          </a:prstGeom>
        </p:spPr>
        <p:txBody>
          <a:bodyPr>
            <a:normAutofit/>
          </a:bodyPr>
          <a:lstStyle>
            <a:lvl1pPr algn="l">
              <a:defRPr sz="3200">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44160"/>
            <a:ext cx="8229600" cy="5140800"/>
          </a:xfrm>
          <a:prstGeom prst="rect">
            <a:avLst/>
          </a:prstGeom>
        </p:spPr>
        <p:txBody>
          <a:bodyPr/>
          <a:lstStyle>
            <a:lvl1pPr>
              <a:defRPr>
                <a:latin typeface="Franklin Gothic Medium"/>
                <a:cs typeface="Franklin Gothic Medium"/>
              </a:defRPr>
            </a:lvl1pPr>
            <a:lvl2pPr>
              <a:defRPr>
                <a:latin typeface="Franklin Gothic Medium"/>
                <a:cs typeface="Franklin Gothic Medium"/>
              </a:defRPr>
            </a:lvl2pPr>
            <a:lvl3pPr marL="914400" indent="0">
              <a:buNone/>
              <a:defRPr/>
            </a:lvl3pPr>
            <a:lvl4pPr marL="1371600" indent="0">
              <a:buNone/>
              <a:defRPr/>
            </a:lvl4pPr>
            <a:lvl5pPr marL="1828800" indent="0">
              <a:buNone/>
              <a:defRPr/>
            </a:lvl5pPr>
          </a:lstStyle>
          <a:p>
            <a:pPr lvl="0"/>
            <a:r>
              <a:rPr lang="en-US" dirty="0" smtClean="0"/>
              <a:t>Click to edit Master text styles</a:t>
            </a:r>
          </a:p>
          <a:p>
            <a:pPr lvl="1"/>
            <a:r>
              <a:rPr lang="en-US" dirty="0" smtClean="0"/>
              <a:t>Second level</a:t>
            </a:r>
          </a:p>
        </p:txBody>
      </p:sp>
      <p:cxnSp>
        <p:nvCxnSpPr>
          <p:cNvPr id="8" name="Straight Connector 7"/>
          <p:cNvCxnSpPr/>
          <p:nvPr userDrawn="1"/>
        </p:nvCxnSpPr>
        <p:spPr>
          <a:xfrm>
            <a:off x="457200" y="881280"/>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5649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606642"/>
          </a:xfrm>
          <a:prstGeom prst="rect">
            <a:avLst/>
          </a:prstGeom>
        </p:spPr>
        <p:txBody>
          <a:bodyPr>
            <a:normAutofit/>
          </a:bodyPr>
          <a:lstStyle>
            <a:lvl1pPr algn="l">
              <a:defRPr sz="3200">
                <a:latin typeface="Franklin Gothic Medium"/>
                <a:cs typeface="Franklin Gothic Medium"/>
              </a:defRPr>
            </a:lvl1pPr>
          </a:lstStyle>
          <a:p>
            <a:r>
              <a:rPr lang="en-US" dirty="0" smtClean="0"/>
              <a:t>Click to edit Master title style</a:t>
            </a:r>
            <a:endParaRPr lang="en-US" dirty="0"/>
          </a:p>
        </p:txBody>
      </p:sp>
      <p:cxnSp>
        <p:nvCxnSpPr>
          <p:cNvPr id="7" name="Straight Connector 6"/>
          <p:cNvCxnSpPr/>
          <p:nvPr userDrawn="1"/>
        </p:nvCxnSpPr>
        <p:spPr>
          <a:xfrm>
            <a:off x="457200" y="881280"/>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3158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4082104"/>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249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 Id="rId3" Type="http://schemas.openxmlformats.org/officeDocument/2006/relationships/image" Target="../media/image5.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5"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 Id="rId3" Type="http://schemas.openxmlformats.org/officeDocument/2006/relationships/image" Target="../media/image10.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 Id="rId3" Type="http://schemas.openxmlformats.org/officeDocument/2006/relationships/image" Target="../media/image1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gif"/><Relationship Id="rId5" Type="http://schemas.openxmlformats.org/officeDocument/2006/relationships/image" Target="../media/image14.gif"/><Relationship Id="rId6" Type="http://schemas.openxmlformats.org/officeDocument/2006/relationships/image" Target="../media/image15.png"/><Relationship Id="rId7" Type="http://schemas.openxmlformats.org/officeDocument/2006/relationships/image" Target="../media/image16.gif"/><Relationship Id="rId8" Type="http://schemas.openxmlformats.org/officeDocument/2006/relationships/image" Target="../media/image17.png"/><Relationship Id="rId9"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jpg"/></Relationships>
</file>

<file path=ppt/slides/_rels/slide39.xml.rels><?xml version="1.0" encoding="UTF-8" standalone="yes"?>
<Relationships xmlns="http://schemas.openxmlformats.org/package/2006/relationships"><Relationship Id="rId3" Type="http://schemas.openxmlformats.org/officeDocument/2006/relationships/image" Target="../media/image22.gif"/><Relationship Id="rId4" Type="http://schemas.openxmlformats.org/officeDocument/2006/relationships/image" Target="../media/image23.png"/><Relationship Id="rId5" Type="http://schemas.microsoft.com/office/2007/relationships/hdphoto" Target="../media/hdphoto1.wdp"/><Relationship Id="rId6" Type="http://schemas.openxmlformats.org/officeDocument/2006/relationships/image" Target="../media/image24.png"/><Relationship Id="rId7" Type="http://schemas.microsoft.com/office/2007/relationships/hdphoto" Target="../media/hdphoto2.wdp"/><Relationship Id="rId8" Type="http://schemas.openxmlformats.org/officeDocument/2006/relationships/image" Target="../media/image25.emf"/><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4" Type="http://schemas.microsoft.com/office/2007/relationships/hdphoto" Target="../media/hdphoto3.wdp"/><Relationship Id="rId5" Type="http://schemas.openxmlformats.org/officeDocument/2006/relationships/image" Target="../media/image22.gif"/><Relationship Id="rId6" Type="http://schemas.openxmlformats.org/officeDocument/2006/relationships/image" Target="../media/image23.png"/><Relationship Id="rId7" Type="http://schemas.microsoft.com/office/2007/relationships/hdphoto" Target="../media/hdphoto1.wdp"/><Relationship Id="rId8" Type="http://schemas.openxmlformats.org/officeDocument/2006/relationships/image" Target="../media/image24.png"/><Relationship Id="rId9"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image" Target="../media/image26.emf"/></Relationships>
</file>

<file path=ppt/slides/_rels/slide41.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8.emf"/><Relationship Id="rId1" Type="http://schemas.openxmlformats.org/officeDocument/2006/relationships/slideLayout" Target="../slideLayouts/slideLayout2.xml"/><Relationship Id="rId2" Type="http://schemas.openxmlformats.org/officeDocument/2006/relationships/image" Target="../media/image25.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gif"/><Relationship Id="rId3" Type="http://schemas.openxmlformats.org/officeDocument/2006/relationships/image" Target="../media/image30.jpeg"/></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emf"/><Relationship Id="rId1" Type="http://schemas.openxmlformats.org/officeDocument/2006/relationships/slideLayout" Target="../slideLayouts/slideLayout2.xml"/><Relationship Id="rId2" Type="http://schemas.openxmlformats.org/officeDocument/2006/relationships/image" Target="../media/image29.gi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tattrek.com/online-calculator/poisson.aspx"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58037"/>
            <a:ext cx="7772400" cy="1321863"/>
          </a:xfrm>
        </p:spPr>
        <p:txBody>
          <a:bodyPr/>
          <a:lstStyle/>
          <a:p>
            <a:r>
              <a:rPr lang="en-US" dirty="0" smtClean="0"/>
              <a:t>4. Random variables</a:t>
            </a:r>
            <a:br>
              <a:rPr lang="en-US" dirty="0" smtClean="0"/>
            </a:br>
            <a:r>
              <a:rPr lang="en-US" sz="3600" i="1" dirty="0" smtClean="0"/>
              <a:t>part two</a:t>
            </a:r>
            <a:endParaRPr lang="en-US" sz="3600" i="1" dirty="0"/>
          </a:p>
        </p:txBody>
      </p:sp>
    </p:spTree>
    <p:extLst>
      <p:ext uri="{BB962C8B-B14F-4D97-AF65-F5344CB8AC3E}">
        <p14:creationId xmlns:p14="http://schemas.microsoft.com/office/powerpoint/2010/main" val="429398323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Balls</a:t>
            </a:r>
            <a:endParaRPr lang="en-US" dirty="0"/>
          </a:p>
        </p:txBody>
      </p:sp>
      <p:sp>
        <p:nvSpPr>
          <p:cNvPr id="4" name="TextBox 3"/>
          <p:cNvSpPr txBox="1"/>
          <p:nvPr/>
        </p:nvSpPr>
        <p:spPr>
          <a:xfrm>
            <a:off x="457200" y="1349976"/>
            <a:ext cx="8229600" cy="523220"/>
          </a:xfrm>
          <a:prstGeom prst="rect">
            <a:avLst/>
          </a:prstGeom>
          <a:noFill/>
        </p:spPr>
        <p:txBody>
          <a:bodyPr wrap="square" rtlCol="0">
            <a:spAutoFit/>
          </a:bodyPr>
          <a:lstStyle/>
          <a:p>
            <a:r>
              <a:rPr lang="en-US" sz="2800" dirty="0" smtClean="0">
                <a:latin typeface="Franklin Gothic Medium"/>
                <a:cs typeface="Franklin Gothic Medium"/>
              </a:rPr>
              <a:t>We draw 3 balls </a:t>
            </a:r>
            <a:r>
              <a:rPr lang="en-US" sz="2800" dirty="0" smtClean="0">
                <a:solidFill>
                  <a:schemeClr val="accent1"/>
                </a:solidFill>
                <a:latin typeface="Franklin Gothic Medium"/>
                <a:cs typeface="Franklin Gothic Medium"/>
              </a:rPr>
              <a:t>without</a:t>
            </a:r>
            <a:r>
              <a:rPr lang="en-US" sz="2800" dirty="0" smtClean="0">
                <a:latin typeface="Franklin Gothic Medium"/>
                <a:cs typeface="Franklin Gothic Medium"/>
              </a:rPr>
              <a:t> replacement from this urn:</a:t>
            </a:r>
          </a:p>
        </p:txBody>
      </p:sp>
      <p:sp>
        <p:nvSpPr>
          <p:cNvPr id="5" name="Trapezoid 4"/>
          <p:cNvSpPr/>
          <p:nvPr/>
        </p:nvSpPr>
        <p:spPr>
          <a:xfrm flipV="1">
            <a:off x="3068379" y="2260600"/>
            <a:ext cx="3169251" cy="2032428"/>
          </a:xfrm>
          <a:prstGeom prst="trapezoid">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Oval 5"/>
          <p:cNvSpPr/>
          <p:nvPr/>
        </p:nvSpPr>
        <p:spPr>
          <a:xfrm>
            <a:off x="4217216" y="3660859"/>
            <a:ext cx="564119" cy="564119"/>
          </a:xfrm>
          <a:prstGeom prst="ellipse">
            <a:avLst/>
          </a:prstGeom>
          <a:noFill/>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smtClean="0">
                <a:solidFill>
                  <a:srgbClr val="FF0000"/>
                </a:solidFill>
                <a:latin typeface="Franklin Gothic Medium"/>
                <a:cs typeface="Franklin Gothic Medium"/>
              </a:rPr>
              <a:t>-1</a:t>
            </a:r>
            <a:endParaRPr lang="en-US" dirty="0">
              <a:solidFill>
                <a:srgbClr val="FF0000"/>
              </a:solidFill>
              <a:latin typeface="Franklin Gothic Medium"/>
              <a:cs typeface="Franklin Gothic Medium"/>
            </a:endParaRPr>
          </a:p>
        </p:txBody>
      </p:sp>
      <p:sp>
        <p:nvSpPr>
          <p:cNvPr id="7" name="Oval 6"/>
          <p:cNvSpPr/>
          <p:nvPr/>
        </p:nvSpPr>
        <p:spPr>
          <a:xfrm>
            <a:off x="3259914" y="2506190"/>
            <a:ext cx="564119" cy="564119"/>
          </a:xfrm>
          <a:prstGeom prst="ellipse">
            <a:avLst/>
          </a:prstGeom>
          <a:noFill/>
          <a:ln>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smtClean="0">
                <a:solidFill>
                  <a:schemeClr val="accent6"/>
                </a:solidFill>
                <a:latin typeface="Franklin Gothic Medium"/>
                <a:cs typeface="Franklin Gothic Medium"/>
              </a:rPr>
              <a:t>1</a:t>
            </a:r>
            <a:endParaRPr lang="en-US" dirty="0">
              <a:solidFill>
                <a:schemeClr val="accent6"/>
              </a:solidFill>
              <a:latin typeface="Franklin Gothic Medium"/>
              <a:cs typeface="Franklin Gothic Medium"/>
            </a:endParaRPr>
          </a:p>
        </p:txBody>
      </p:sp>
      <p:sp>
        <p:nvSpPr>
          <p:cNvPr id="8" name="Oval 7"/>
          <p:cNvSpPr/>
          <p:nvPr/>
        </p:nvSpPr>
        <p:spPr>
          <a:xfrm>
            <a:off x="3541973" y="3494728"/>
            <a:ext cx="564119" cy="564119"/>
          </a:xfrm>
          <a:prstGeom prst="ellipse">
            <a:avLst/>
          </a:prstGeom>
          <a:noFill/>
          <a:ln>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smtClean="0">
                <a:solidFill>
                  <a:schemeClr val="accent6"/>
                </a:solidFill>
                <a:latin typeface="Franklin Gothic Medium"/>
                <a:cs typeface="Franklin Gothic Medium"/>
              </a:rPr>
              <a:t>1</a:t>
            </a:r>
            <a:endParaRPr lang="en-US" dirty="0">
              <a:solidFill>
                <a:schemeClr val="accent6"/>
              </a:solidFill>
              <a:latin typeface="Franklin Gothic Medium"/>
              <a:cs typeface="Franklin Gothic Medium"/>
            </a:endParaRPr>
          </a:p>
        </p:txBody>
      </p:sp>
      <p:sp>
        <p:nvSpPr>
          <p:cNvPr id="9" name="Oval 8"/>
          <p:cNvSpPr/>
          <p:nvPr/>
        </p:nvSpPr>
        <p:spPr>
          <a:xfrm>
            <a:off x="4040452" y="3020539"/>
            <a:ext cx="564119" cy="564119"/>
          </a:xfrm>
          <a:prstGeom prst="ellipse">
            <a:avLst/>
          </a:prstGeom>
          <a:noFill/>
          <a:ln>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smtClean="0">
                <a:solidFill>
                  <a:schemeClr val="accent6"/>
                </a:solidFill>
                <a:latin typeface="Franklin Gothic Medium"/>
                <a:cs typeface="Franklin Gothic Medium"/>
              </a:rPr>
              <a:t>1</a:t>
            </a:r>
            <a:endParaRPr lang="en-US" dirty="0">
              <a:solidFill>
                <a:schemeClr val="accent6"/>
              </a:solidFill>
              <a:latin typeface="Franklin Gothic Medium"/>
              <a:cs typeface="Franklin Gothic Medium"/>
            </a:endParaRPr>
          </a:p>
        </p:txBody>
      </p:sp>
      <p:sp>
        <p:nvSpPr>
          <p:cNvPr id="10" name="Oval 9"/>
          <p:cNvSpPr/>
          <p:nvPr/>
        </p:nvSpPr>
        <p:spPr>
          <a:xfrm>
            <a:off x="4620146" y="2456421"/>
            <a:ext cx="564119" cy="564119"/>
          </a:xfrm>
          <a:prstGeom prst="ellipse">
            <a:avLst/>
          </a:prstGeom>
          <a:noFill/>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smtClean="0">
                <a:solidFill>
                  <a:srgbClr val="FF0000"/>
                </a:solidFill>
                <a:latin typeface="Franklin Gothic Medium"/>
                <a:cs typeface="Franklin Gothic Medium"/>
              </a:rPr>
              <a:t>-1</a:t>
            </a:r>
            <a:endParaRPr lang="en-US" dirty="0">
              <a:solidFill>
                <a:srgbClr val="FF0000"/>
              </a:solidFill>
              <a:latin typeface="Franklin Gothic Medium"/>
              <a:cs typeface="Franklin Gothic Medium"/>
            </a:endParaRPr>
          </a:p>
        </p:txBody>
      </p:sp>
      <p:sp>
        <p:nvSpPr>
          <p:cNvPr id="11" name="Oval 10"/>
          <p:cNvSpPr/>
          <p:nvPr/>
        </p:nvSpPr>
        <p:spPr>
          <a:xfrm>
            <a:off x="5177098" y="3660859"/>
            <a:ext cx="564119" cy="564119"/>
          </a:xfrm>
          <a:prstGeom prst="ellipse">
            <a:avLst/>
          </a:prstGeom>
          <a:noFill/>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smtClean="0">
                <a:solidFill>
                  <a:srgbClr val="FF0000"/>
                </a:solidFill>
                <a:latin typeface="Franklin Gothic Medium"/>
                <a:cs typeface="Franklin Gothic Medium"/>
              </a:rPr>
              <a:t>-1</a:t>
            </a:r>
            <a:endParaRPr lang="en-US" dirty="0">
              <a:solidFill>
                <a:srgbClr val="FF0000"/>
              </a:solidFill>
              <a:latin typeface="Franklin Gothic Medium"/>
              <a:cs typeface="Franklin Gothic Medium"/>
            </a:endParaRPr>
          </a:p>
        </p:txBody>
      </p:sp>
      <p:sp>
        <p:nvSpPr>
          <p:cNvPr id="12" name="Oval 11"/>
          <p:cNvSpPr/>
          <p:nvPr/>
        </p:nvSpPr>
        <p:spPr>
          <a:xfrm>
            <a:off x="5278697" y="2738480"/>
            <a:ext cx="564119" cy="564119"/>
          </a:xfrm>
          <a:prstGeom prst="ellipse">
            <a:avLst/>
          </a:prstGeom>
          <a:noFill/>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smtClean="0">
                <a:latin typeface="Franklin Gothic Medium"/>
                <a:cs typeface="Franklin Gothic Medium"/>
              </a:rPr>
              <a:t>0</a:t>
            </a:r>
            <a:endParaRPr lang="en-US" dirty="0">
              <a:latin typeface="Franklin Gothic Medium"/>
              <a:cs typeface="Franklin Gothic Medium"/>
            </a:endParaRPr>
          </a:p>
        </p:txBody>
      </p:sp>
      <p:sp>
        <p:nvSpPr>
          <p:cNvPr id="14" name="TextBox 13"/>
          <p:cNvSpPr txBox="1"/>
          <p:nvPr/>
        </p:nvSpPr>
        <p:spPr>
          <a:xfrm>
            <a:off x="457200" y="4697886"/>
            <a:ext cx="8229600" cy="523220"/>
          </a:xfrm>
          <a:prstGeom prst="rect">
            <a:avLst/>
          </a:prstGeom>
          <a:noFill/>
        </p:spPr>
        <p:txBody>
          <a:bodyPr wrap="square" rtlCol="0">
            <a:spAutoFit/>
          </a:bodyPr>
          <a:lstStyle/>
          <a:p>
            <a:r>
              <a:rPr lang="en-US" sz="2800" dirty="0" smtClean="0">
                <a:latin typeface="Franklin Gothic Medium"/>
                <a:cs typeface="Franklin Gothic Medium"/>
              </a:rPr>
              <a:t>What is the </a:t>
            </a:r>
            <a:r>
              <a:rPr lang="en-US" sz="2800" dirty="0" smtClean="0">
                <a:solidFill>
                  <a:srgbClr val="FF9933"/>
                </a:solidFill>
                <a:latin typeface="Franklin Gothic Medium"/>
                <a:cs typeface="Franklin Gothic Medium"/>
              </a:rPr>
              <a:t>expected sum of values</a:t>
            </a:r>
            <a:r>
              <a:rPr lang="en-US" sz="2800" dirty="0" smtClean="0">
                <a:latin typeface="Franklin Gothic Medium"/>
                <a:cs typeface="Franklin Gothic Medium"/>
              </a:rPr>
              <a:t> on the 3 balls?</a:t>
            </a:r>
          </a:p>
        </p:txBody>
      </p:sp>
      <p:sp>
        <p:nvSpPr>
          <p:cNvPr id="15" name="Oval 14"/>
          <p:cNvSpPr/>
          <p:nvPr/>
        </p:nvSpPr>
        <p:spPr>
          <a:xfrm>
            <a:off x="3935156" y="2299299"/>
            <a:ext cx="564119" cy="564119"/>
          </a:xfrm>
          <a:prstGeom prst="ellipse">
            <a:avLst/>
          </a:prstGeom>
          <a:noFill/>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smtClean="0">
                <a:latin typeface="Franklin Gothic Medium"/>
                <a:cs typeface="Franklin Gothic Medium"/>
              </a:rPr>
              <a:t>0</a:t>
            </a:r>
            <a:endParaRPr lang="en-US" dirty="0">
              <a:latin typeface="Franklin Gothic Medium"/>
              <a:cs typeface="Franklin Gothic Medium"/>
            </a:endParaRPr>
          </a:p>
        </p:txBody>
      </p:sp>
      <p:sp>
        <p:nvSpPr>
          <p:cNvPr id="16" name="Oval 15"/>
          <p:cNvSpPr/>
          <p:nvPr/>
        </p:nvSpPr>
        <p:spPr>
          <a:xfrm>
            <a:off x="4678113" y="3124368"/>
            <a:ext cx="564119" cy="564119"/>
          </a:xfrm>
          <a:prstGeom prst="ellipse">
            <a:avLst/>
          </a:prstGeom>
          <a:noFill/>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smtClean="0">
                <a:solidFill>
                  <a:srgbClr val="FF0000"/>
                </a:solidFill>
                <a:latin typeface="Franklin Gothic Medium"/>
                <a:cs typeface="Franklin Gothic Medium"/>
              </a:rPr>
              <a:t>-1</a:t>
            </a:r>
            <a:endParaRPr lang="en-US" dirty="0">
              <a:solidFill>
                <a:srgbClr val="FF0000"/>
              </a:solidFill>
              <a:latin typeface="Franklin Gothic Medium"/>
              <a:cs typeface="Franklin Gothic Medium"/>
            </a:endParaRPr>
          </a:p>
        </p:txBody>
      </p:sp>
    </p:spTree>
    <p:extLst>
      <p:ext uri="{BB962C8B-B14F-4D97-AF65-F5344CB8AC3E}">
        <p14:creationId xmlns:p14="http://schemas.microsoft.com/office/powerpoint/2010/main" val="15526595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Balls</a:t>
            </a:r>
            <a:endParaRPr lang="en-US" dirty="0"/>
          </a:p>
        </p:txBody>
      </p:sp>
      <p:sp>
        <p:nvSpPr>
          <p:cNvPr id="4" name="Trapezoid 3"/>
          <p:cNvSpPr/>
          <p:nvPr/>
        </p:nvSpPr>
        <p:spPr>
          <a:xfrm flipV="1">
            <a:off x="5468679" y="473762"/>
            <a:ext cx="3169251" cy="2032428"/>
          </a:xfrm>
          <a:prstGeom prst="trapezoid">
            <a:avLst/>
          </a:prstGeom>
          <a:solidFill>
            <a:srgbClr val="FFFFFF"/>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Oval 4"/>
          <p:cNvSpPr/>
          <p:nvPr/>
        </p:nvSpPr>
        <p:spPr>
          <a:xfrm>
            <a:off x="6617516" y="1874021"/>
            <a:ext cx="564119" cy="564119"/>
          </a:xfrm>
          <a:prstGeom prst="ellipse">
            <a:avLst/>
          </a:prstGeom>
          <a:noFill/>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smtClean="0">
                <a:solidFill>
                  <a:srgbClr val="FF0000"/>
                </a:solidFill>
                <a:latin typeface="Franklin Gothic Medium"/>
                <a:cs typeface="Franklin Gothic Medium"/>
              </a:rPr>
              <a:t>-1</a:t>
            </a:r>
            <a:endParaRPr lang="en-US" dirty="0">
              <a:solidFill>
                <a:srgbClr val="FF0000"/>
              </a:solidFill>
              <a:latin typeface="Franklin Gothic Medium"/>
              <a:cs typeface="Franklin Gothic Medium"/>
            </a:endParaRPr>
          </a:p>
        </p:txBody>
      </p:sp>
      <p:sp>
        <p:nvSpPr>
          <p:cNvPr id="6" name="Oval 5"/>
          <p:cNvSpPr/>
          <p:nvPr/>
        </p:nvSpPr>
        <p:spPr>
          <a:xfrm>
            <a:off x="5660214" y="719352"/>
            <a:ext cx="564119" cy="564119"/>
          </a:xfrm>
          <a:prstGeom prst="ellipse">
            <a:avLst/>
          </a:prstGeom>
          <a:noFill/>
          <a:ln>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smtClean="0">
                <a:solidFill>
                  <a:schemeClr val="accent6"/>
                </a:solidFill>
                <a:latin typeface="Franklin Gothic Medium"/>
                <a:cs typeface="Franklin Gothic Medium"/>
              </a:rPr>
              <a:t>1</a:t>
            </a:r>
            <a:endParaRPr lang="en-US" dirty="0">
              <a:solidFill>
                <a:schemeClr val="accent6"/>
              </a:solidFill>
              <a:latin typeface="Franklin Gothic Medium"/>
              <a:cs typeface="Franklin Gothic Medium"/>
            </a:endParaRPr>
          </a:p>
        </p:txBody>
      </p:sp>
      <p:sp>
        <p:nvSpPr>
          <p:cNvPr id="7" name="Oval 6"/>
          <p:cNvSpPr/>
          <p:nvPr/>
        </p:nvSpPr>
        <p:spPr>
          <a:xfrm>
            <a:off x="5942273" y="1707890"/>
            <a:ext cx="564119" cy="564119"/>
          </a:xfrm>
          <a:prstGeom prst="ellipse">
            <a:avLst/>
          </a:prstGeom>
          <a:noFill/>
          <a:ln>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smtClean="0">
                <a:solidFill>
                  <a:schemeClr val="accent6"/>
                </a:solidFill>
                <a:latin typeface="Franklin Gothic Medium"/>
                <a:cs typeface="Franklin Gothic Medium"/>
              </a:rPr>
              <a:t>1</a:t>
            </a:r>
            <a:endParaRPr lang="en-US" dirty="0">
              <a:solidFill>
                <a:schemeClr val="accent6"/>
              </a:solidFill>
              <a:latin typeface="Franklin Gothic Medium"/>
              <a:cs typeface="Franklin Gothic Medium"/>
            </a:endParaRPr>
          </a:p>
        </p:txBody>
      </p:sp>
      <p:sp>
        <p:nvSpPr>
          <p:cNvPr id="8" name="Oval 7"/>
          <p:cNvSpPr/>
          <p:nvPr/>
        </p:nvSpPr>
        <p:spPr>
          <a:xfrm>
            <a:off x="6440752" y="1233701"/>
            <a:ext cx="564119" cy="564119"/>
          </a:xfrm>
          <a:prstGeom prst="ellipse">
            <a:avLst/>
          </a:prstGeom>
          <a:noFill/>
          <a:ln>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smtClean="0">
                <a:solidFill>
                  <a:schemeClr val="accent6"/>
                </a:solidFill>
                <a:latin typeface="Franklin Gothic Medium"/>
                <a:cs typeface="Franklin Gothic Medium"/>
              </a:rPr>
              <a:t>1</a:t>
            </a:r>
            <a:endParaRPr lang="en-US" dirty="0">
              <a:solidFill>
                <a:schemeClr val="accent6"/>
              </a:solidFill>
              <a:latin typeface="Franklin Gothic Medium"/>
              <a:cs typeface="Franklin Gothic Medium"/>
            </a:endParaRPr>
          </a:p>
        </p:txBody>
      </p:sp>
      <p:sp>
        <p:nvSpPr>
          <p:cNvPr id="9" name="Oval 8"/>
          <p:cNvSpPr/>
          <p:nvPr/>
        </p:nvSpPr>
        <p:spPr>
          <a:xfrm>
            <a:off x="7020446" y="669583"/>
            <a:ext cx="564119" cy="564119"/>
          </a:xfrm>
          <a:prstGeom prst="ellipse">
            <a:avLst/>
          </a:prstGeom>
          <a:noFill/>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smtClean="0">
                <a:solidFill>
                  <a:srgbClr val="FF0000"/>
                </a:solidFill>
                <a:latin typeface="Franklin Gothic Medium"/>
                <a:cs typeface="Franklin Gothic Medium"/>
              </a:rPr>
              <a:t>-1</a:t>
            </a:r>
            <a:endParaRPr lang="en-US" dirty="0">
              <a:solidFill>
                <a:srgbClr val="FF0000"/>
              </a:solidFill>
              <a:latin typeface="Franklin Gothic Medium"/>
              <a:cs typeface="Franklin Gothic Medium"/>
            </a:endParaRPr>
          </a:p>
        </p:txBody>
      </p:sp>
      <p:sp>
        <p:nvSpPr>
          <p:cNvPr id="10" name="Oval 9"/>
          <p:cNvSpPr/>
          <p:nvPr/>
        </p:nvSpPr>
        <p:spPr>
          <a:xfrm>
            <a:off x="7577398" y="1874021"/>
            <a:ext cx="564119" cy="564119"/>
          </a:xfrm>
          <a:prstGeom prst="ellipse">
            <a:avLst/>
          </a:prstGeom>
          <a:noFill/>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smtClean="0">
                <a:solidFill>
                  <a:srgbClr val="FF0000"/>
                </a:solidFill>
                <a:latin typeface="Franklin Gothic Medium"/>
                <a:cs typeface="Franklin Gothic Medium"/>
              </a:rPr>
              <a:t>-1</a:t>
            </a:r>
            <a:endParaRPr lang="en-US" dirty="0">
              <a:solidFill>
                <a:srgbClr val="FF0000"/>
              </a:solidFill>
              <a:latin typeface="Franklin Gothic Medium"/>
              <a:cs typeface="Franklin Gothic Medium"/>
            </a:endParaRPr>
          </a:p>
        </p:txBody>
      </p:sp>
      <p:sp>
        <p:nvSpPr>
          <p:cNvPr id="11" name="Oval 10"/>
          <p:cNvSpPr/>
          <p:nvPr/>
        </p:nvSpPr>
        <p:spPr>
          <a:xfrm>
            <a:off x="7678997" y="951642"/>
            <a:ext cx="564119" cy="564119"/>
          </a:xfrm>
          <a:prstGeom prst="ellipse">
            <a:avLst/>
          </a:prstGeom>
          <a:noFill/>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smtClean="0">
                <a:latin typeface="Franklin Gothic Medium"/>
                <a:cs typeface="Franklin Gothic Medium"/>
              </a:rPr>
              <a:t>0</a:t>
            </a:r>
            <a:endParaRPr lang="en-US" dirty="0">
              <a:latin typeface="Franklin Gothic Medium"/>
              <a:cs typeface="Franklin Gothic Medium"/>
            </a:endParaRPr>
          </a:p>
        </p:txBody>
      </p:sp>
      <p:sp>
        <p:nvSpPr>
          <p:cNvPr id="12" name="Oval 11"/>
          <p:cNvSpPr/>
          <p:nvPr/>
        </p:nvSpPr>
        <p:spPr>
          <a:xfrm>
            <a:off x="6335456" y="512461"/>
            <a:ext cx="564119" cy="564119"/>
          </a:xfrm>
          <a:prstGeom prst="ellipse">
            <a:avLst/>
          </a:prstGeom>
          <a:noFill/>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smtClean="0">
                <a:latin typeface="Franklin Gothic Medium"/>
                <a:cs typeface="Franklin Gothic Medium"/>
              </a:rPr>
              <a:t>0</a:t>
            </a:r>
            <a:endParaRPr lang="en-US" dirty="0">
              <a:latin typeface="Franklin Gothic Medium"/>
              <a:cs typeface="Franklin Gothic Medium"/>
            </a:endParaRPr>
          </a:p>
        </p:txBody>
      </p:sp>
      <p:sp>
        <p:nvSpPr>
          <p:cNvPr id="13" name="Oval 12"/>
          <p:cNvSpPr/>
          <p:nvPr/>
        </p:nvSpPr>
        <p:spPr>
          <a:xfrm>
            <a:off x="7078413" y="1337530"/>
            <a:ext cx="564119" cy="564119"/>
          </a:xfrm>
          <a:prstGeom prst="ellipse">
            <a:avLst/>
          </a:prstGeom>
          <a:noFill/>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smtClean="0">
                <a:solidFill>
                  <a:srgbClr val="FF0000"/>
                </a:solidFill>
                <a:latin typeface="Franklin Gothic Medium"/>
                <a:cs typeface="Franklin Gothic Medium"/>
              </a:rPr>
              <a:t>-1</a:t>
            </a:r>
            <a:endParaRPr lang="en-US" dirty="0">
              <a:solidFill>
                <a:srgbClr val="FF0000"/>
              </a:solidFill>
              <a:latin typeface="Franklin Gothic Medium"/>
              <a:cs typeface="Franklin Gothic Medium"/>
            </a:endParaRPr>
          </a:p>
        </p:txBody>
      </p:sp>
      <p:sp>
        <p:nvSpPr>
          <p:cNvPr id="14" name="TextBox 13"/>
          <p:cNvSpPr txBox="1"/>
          <p:nvPr/>
        </p:nvSpPr>
        <p:spPr>
          <a:xfrm>
            <a:off x="457200" y="1212302"/>
            <a:ext cx="2925420" cy="584776"/>
          </a:xfrm>
          <a:prstGeom prst="rect">
            <a:avLst/>
          </a:prstGeom>
          <a:noFill/>
        </p:spPr>
        <p:txBody>
          <a:bodyPr wrap="square" rtlCol="0">
            <a:spAutoFit/>
          </a:bodyPr>
          <a:lstStyle/>
          <a:p>
            <a:r>
              <a:rPr lang="en-US" sz="3200" i="1" dirty="0" smtClean="0">
                <a:latin typeface="Garamond"/>
                <a:cs typeface="Garamond"/>
              </a:rPr>
              <a:t>S</a:t>
            </a:r>
            <a:r>
              <a:rPr lang="en-US" sz="3200" dirty="0" smtClean="0">
                <a:latin typeface="Garamond"/>
                <a:cs typeface="Garamond"/>
              </a:rPr>
              <a:t> = </a:t>
            </a:r>
            <a:r>
              <a:rPr lang="en-US" sz="3200" i="1" dirty="0" smtClean="0">
                <a:latin typeface="Garamond"/>
                <a:cs typeface="Garamond"/>
              </a:rPr>
              <a:t>B</a:t>
            </a:r>
            <a:r>
              <a:rPr lang="en-US" sz="3200" baseline="-25000" dirty="0" smtClean="0">
                <a:latin typeface="Garamond"/>
                <a:cs typeface="Garamond"/>
              </a:rPr>
              <a:t>1</a:t>
            </a:r>
            <a:r>
              <a:rPr lang="en-US" sz="3200" dirty="0" smtClean="0">
                <a:latin typeface="Garamond"/>
                <a:cs typeface="Garamond"/>
              </a:rPr>
              <a:t> + </a:t>
            </a:r>
            <a:r>
              <a:rPr lang="en-US" sz="3200" i="1" dirty="0" smtClean="0">
                <a:latin typeface="Garamond"/>
                <a:cs typeface="Garamond"/>
              </a:rPr>
              <a:t>B</a:t>
            </a:r>
            <a:r>
              <a:rPr lang="en-US" sz="3200" baseline="-25000" dirty="0" smtClean="0">
                <a:latin typeface="Garamond"/>
                <a:cs typeface="Garamond"/>
              </a:rPr>
              <a:t>2</a:t>
            </a:r>
            <a:r>
              <a:rPr lang="en-US" sz="3200" dirty="0" smtClean="0">
                <a:latin typeface="Garamond"/>
                <a:cs typeface="Garamond"/>
              </a:rPr>
              <a:t> + </a:t>
            </a:r>
            <a:r>
              <a:rPr lang="en-US" sz="3200" i="1" dirty="0" smtClean="0">
                <a:latin typeface="Garamond"/>
                <a:cs typeface="Garamond"/>
              </a:rPr>
              <a:t>B</a:t>
            </a:r>
            <a:r>
              <a:rPr lang="en-US" sz="3200" baseline="-25000" dirty="0" smtClean="0">
                <a:latin typeface="Garamond"/>
                <a:cs typeface="Garamond"/>
              </a:rPr>
              <a:t>3</a:t>
            </a:r>
            <a:endParaRPr lang="en-US" sz="3200" dirty="0" smtClean="0">
              <a:latin typeface="Garamond"/>
              <a:cs typeface="Garamond"/>
            </a:endParaRPr>
          </a:p>
        </p:txBody>
      </p:sp>
      <p:sp>
        <p:nvSpPr>
          <p:cNvPr id="15" name="TextBox 14"/>
          <p:cNvSpPr txBox="1"/>
          <p:nvPr/>
        </p:nvSpPr>
        <p:spPr>
          <a:xfrm>
            <a:off x="457200" y="1883602"/>
            <a:ext cx="5372100" cy="523220"/>
          </a:xfrm>
          <a:prstGeom prst="rect">
            <a:avLst/>
          </a:prstGeom>
          <a:noFill/>
        </p:spPr>
        <p:txBody>
          <a:bodyPr wrap="square" rtlCol="0">
            <a:spAutoFit/>
          </a:bodyPr>
          <a:lstStyle/>
          <a:p>
            <a:r>
              <a:rPr lang="en-US" sz="2800" dirty="0" smtClean="0">
                <a:latin typeface="Franklin Gothic Medium"/>
                <a:cs typeface="Franklin Gothic Medium"/>
              </a:rPr>
              <a:t>where </a:t>
            </a:r>
            <a:r>
              <a:rPr lang="en-US" sz="2800" i="1" dirty="0" smtClean="0">
                <a:latin typeface="Garamond"/>
                <a:cs typeface="Garamond"/>
              </a:rPr>
              <a:t>B</a:t>
            </a:r>
            <a:r>
              <a:rPr lang="en-US" sz="2800" i="1" baseline="-25000" dirty="0" smtClean="0">
                <a:latin typeface="Garamond"/>
                <a:cs typeface="Garamond"/>
              </a:rPr>
              <a:t>i</a:t>
            </a:r>
            <a:r>
              <a:rPr lang="en-US" sz="2800" dirty="0" smtClean="0">
                <a:latin typeface="Franklin Gothic Medium"/>
                <a:cs typeface="Franklin Gothic Medium"/>
              </a:rPr>
              <a:t> is the value of </a:t>
            </a:r>
            <a:r>
              <a:rPr lang="en-US" sz="2800" i="1" dirty="0" err="1" smtClean="0">
                <a:latin typeface="Garamond"/>
                <a:cs typeface="Garamond"/>
              </a:rPr>
              <a:t>i</a:t>
            </a:r>
            <a:r>
              <a:rPr lang="en-US" sz="2800" dirty="0" err="1" smtClean="0">
                <a:latin typeface="Franklin Gothic Medium"/>
                <a:cs typeface="Franklin Gothic Medium"/>
              </a:rPr>
              <a:t>-th</a:t>
            </a:r>
            <a:r>
              <a:rPr lang="en-US" sz="2800" dirty="0" smtClean="0">
                <a:latin typeface="Franklin Gothic Medium"/>
                <a:cs typeface="Franklin Gothic Medium"/>
              </a:rPr>
              <a:t> ball.</a:t>
            </a:r>
          </a:p>
        </p:txBody>
      </p:sp>
      <p:sp>
        <p:nvSpPr>
          <p:cNvPr id="16" name="TextBox 15"/>
          <p:cNvSpPr txBox="1"/>
          <p:nvPr/>
        </p:nvSpPr>
        <p:spPr>
          <a:xfrm>
            <a:off x="457200" y="2682706"/>
            <a:ext cx="6103166" cy="523220"/>
          </a:xfrm>
          <a:prstGeom prst="rect">
            <a:avLst/>
          </a:prstGeom>
          <a:noFill/>
        </p:spPr>
        <p:txBody>
          <a:bodyPr wrap="square" rtlCol="0">
            <a:spAutoFit/>
          </a:bodyPr>
          <a:lstStyle/>
          <a:p>
            <a:r>
              <a:rPr lang="en-US" sz="2800" i="1" dirty="0" smtClean="0">
                <a:latin typeface="Garamond"/>
                <a:cs typeface="Garamond"/>
              </a:rPr>
              <a:t>E</a:t>
            </a:r>
            <a:r>
              <a:rPr lang="en-US" sz="2800" dirty="0" smtClean="0">
                <a:latin typeface="Garamond"/>
                <a:cs typeface="Garamond"/>
              </a:rPr>
              <a:t>[</a:t>
            </a:r>
            <a:r>
              <a:rPr lang="en-US" sz="2800" i="1" dirty="0" smtClean="0">
                <a:latin typeface="Garamond"/>
                <a:cs typeface="Garamond"/>
              </a:rPr>
              <a:t>S</a:t>
            </a:r>
            <a:r>
              <a:rPr lang="en-US" sz="2800" dirty="0" smtClean="0">
                <a:latin typeface="Garamond"/>
                <a:cs typeface="Garamond"/>
              </a:rPr>
              <a:t>] = </a:t>
            </a:r>
            <a:r>
              <a:rPr lang="en-US" sz="2800" i="1" dirty="0">
                <a:latin typeface="Garamond"/>
                <a:cs typeface="Garamond"/>
              </a:rPr>
              <a:t>E</a:t>
            </a:r>
            <a:r>
              <a:rPr lang="en-US" sz="2800" dirty="0">
                <a:latin typeface="Garamond"/>
                <a:cs typeface="Garamond"/>
              </a:rPr>
              <a:t>[</a:t>
            </a:r>
            <a:r>
              <a:rPr lang="en-US" sz="2800" i="1" dirty="0" smtClean="0">
                <a:latin typeface="Garamond"/>
                <a:cs typeface="Garamond"/>
              </a:rPr>
              <a:t>B</a:t>
            </a:r>
            <a:r>
              <a:rPr lang="en-US" sz="2800" baseline="-25000" dirty="0" smtClean="0">
                <a:latin typeface="Garamond"/>
                <a:cs typeface="Garamond"/>
              </a:rPr>
              <a:t>1</a:t>
            </a:r>
            <a:r>
              <a:rPr lang="en-US" sz="2800" dirty="0">
                <a:latin typeface="Garamond"/>
                <a:cs typeface="Garamond"/>
              </a:rPr>
              <a:t>]</a:t>
            </a:r>
            <a:r>
              <a:rPr lang="en-US" sz="2800" dirty="0" smtClean="0">
                <a:latin typeface="Garamond"/>
                <a:cs typeface="Garamond"/>
              </a:rPr>
              <a:t> + </a:t>
            </a:r>
            <a:r>
              <a:rPr lang="en-US" sz="2800" i="1" dirty="0">
                <a:latin typeface="Garamond"/>
                <a:cs typeface="Garamond"/>
              </a:rPr>
              <a:t>E</a:t>
            </a:r>
            <a:r>
              <a:rPr lang="en-US" sz="2800" dirty="0">
                <a:latin typeface="Garamond"/>
                <a:cs typeface="Garamond"/>
              </a:rPr>
              <a:t>[</a:t>
            </a:r>
            <a:r>
              <a:rPr lang="en-US" sz="2800" i="1" dirty="0" smtClean="0">
                <a:latin typeface="Garamond"/>
                <a:cs typeface="Garamond"/>
              </a:rPr>
              <a:t>B</a:t>
            </a:r>
            <a:r>
              <a:rPr lang="en-US" sz="2800" baseline="-25000" dirty="0" smtClean="0">
                <a:latin typeface="Garamond"/>
                <a:cs typeface="Garamond"/>
              </a:rPr>
              <a:t>2</a:t>
            </a:r>
            <a:r>
              <a:rPr lang="en-US" sz="2800" dirty="0">
                <a:latin typeface="Garamond"/>
                <a:cs typeface="Garamond"/>
              </a:rPr>
              <a:t>]</a:t>
            </a:r>
            <a:r>
              <a:rPr lang="en-US" sz="2800" dirty="0" smtClean="0">
                <a:latin typeface="Garamond"/>
                <a:cs typeface="Garamond"/>
              </a:rPr>
              <a:t> + </a:t>
            </a:r>
            <a:r>
              <a:rPr lang="en-US" sz="2800" i="1" dirty="0">
                <a:latin typeface="Garamond"/>
                <a:cs typeface="Garamond"/>
              </a:rPr>
              <a:t>E</a:t>
            </a:r>
            <a:r>
              <a:rPr lang="en-US" sz="2800" dirty="0">
                <a:latin typeface="Garamond"/>
                <a:cs typeface="Garamond"/>
              </a:rPr>
              <a:t>[</a:t>
            </a:r>
            <a:r>
              <a:rPr lang="en-US" sz="2800" i="1" dirty="0" smtClean="0">
                <a:latin typeface="Garamond"/>
                <a:cs typeface="Garamond"/>
              </a:rPr>
              <a:t>B</a:t>
            </a:r>
            <a:r>
              <a:rPr lang="en-US" sz="2800" baseline="-25000" dirty="0" smtClean="0">
                <a:latin typeface="Garamond"/>
                <a:cs typeface="Garamond"/>
              </a:rPr>
              <a:t>3</a:t>
            </a:r>
            <a:r>
              <a:rPr lang="en-US" sz="2800" dirty="0">
                <a:latin typeface="Garamond"/>
                <a:cs typeface="Garamond"/>
              </a:rPr>
              <a:t>]</a:t>
            </a:r>
            <a:endParaRPr lang="en-US" sz="2800" dirty="0" smtClean="0">
              <a:latin typeface="Garamond"/>
              <a:cs typeface="Garamond"/>
            </a:endParaRPr>
          </a:p>
        </p:txBody>
      </p:sp>
      <p:sp>
        <p:nvSpPr>
          <p:cNvPr id="17" name="TextBox 16"/>
          <p:cNvSpPr txBox="1"/>
          <p:nvPr/>
        </p:nvSpPr>
        <p:spPr>
          <a:xfrm>
            <a:off x="457200" y="3737436"/>
            <a:ext cx="2120882" cy="523220"/>
          </a:xfrm>
          <a:prstGeom prst="rect">
            <a:avLst/>
          </a:prstGeom>
          <a:noFill/>
        </p:spPr>
        <p:txBody>
          <a:bodyPr wrap="square" rtlCol="0">
            <a:spAutoFit/>
          </a:bodyPr>
          <a:lstStyle/>
          <a:p>
            <a:r>
              <a:rPr lang="en-US" sz="2800" dirty="0" err="1" smtClean="0">
                <a:latin typeface="Franklin Gothic Medium"/>
                <a:cs typeface="Franklin Gothic Medium"/>
              </a:rPr>
              <a:t>p.m.f</a:t>
            </a:r>
            <a:r>
              <a:rPr lang="en-US" sz="2800" dirty="0" smtClean="0">
                <a:latin typeface="Franklin Gothic Medium"/>
                <a:cs typeface="Franklin Gothic Medium"/>
              </a:rPr>
              <a:t> of </a:t>
            </a:r>
            <a:r>
              <a:rPr lang="en-US" sz="2800" i="1" dirty="0" smtClean="0">
                <a:latin typeface="Garamond"/>
                <a:cs typeface="Garamond"/>
              </a:rPr>
              <a:t>B</a:t>
            </a:r>
            <a:r>
              <a:rPr lang="en-US" sz="2800" baseline="-25000" dirty="0" smtClean="0">
                <a:latin typeface="Garamond"/>
                <a:cs typeface="Garamond"/>
              </a:rPr>
              <a:t>1</a:t>
            </a:r>
            <a:r>
              <a:rPr lang="en-US" sz="2800" dirty="0" smtClean="0">
                <a:latin typeface="Franklin Gothic Medium"/>
                <a:cs typeface="Franklin Gothic Medium"/>
              </a:rPr>
              <a:t>:</a:t>
            </a:r>
          </a:p>
        </p:txBody>
      </p:sp>
      <p:grpSp>
        <p:nvGrpSpPr>
          <p:cNvPr id="81" name="Group 80"/>
          <p:cNvGrpSpPr/>
          <p:nvPr/>
        </p:nvGrpSpPr>
        <p:grpSpPr>
          <a:xfrm>
            <a:off x="2622550" y="3557126"/>
            <a:ext cx="2933700" cy="899057"/>
            <a:chOff x="2622550" y="3696826"/>
            <a:chExt cx="2933700" cy="899057"/>
          </a:xfrm>
        </p:grpSpPr>
        <p:cxnSp>
          <p:nvCxnSpPr>
            <p:cNvPr id="19" name="Straight Connector 18"/>
            <p:cNvCxnSpPr/>
            <p:nvPr/>
          </p:nvCxnSpPr>
          <p:spPr>
            <a:xfrm>
              <a:off x="2638334" y="4145096"/>
              <a:ext cx="2917916"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289300" y="3696826"/>
              <a:ext cx="2266950" cy="400110"/>
            </a:xfrm>
            <a:prstGeom prst="rect">
              <a:avLst/>
            </a:prstGeom>
            <a:noFill/>
          </p:spPr>
          <p:txBody>
            <a:bodyPr wrap="square" rtlCol="0">
              <a:spAutoFit/>
            </a:bodyPr>
            <a:lstStyle/>
            <a:p>
              <a:r>
                <a:rPr lang="en-US" sz="2000" dirty="0" smtClean="0">
                  <a:latin typeface="Garamond"/>
                  <a:cs typeface="Garamond"/>
                </a:rPr>
                <a:t>-1		0		1</a:t>
              </a:r>
            </a:p>
          </p:txBody>
        </p:sp>
        <p:sp>
          <p:nvSpPr>
            <p:cNvPr id="21" name="TextBox 20"/>
            <p:cNvSpPr txBox="1"/>
            <p:nvPr/>
          </p:nvSpPr>
          <p:spPr>
            <a:xfrm>
              <a:off x="2652178" y="3697632"/>
              <a:ext cx="431800" cy="400110"/>
            </a:xfrm>
            <a:prstGeom prst="rect">
              <a:avLst/>
            </a:prstGeom>
            <a:noFill/>
          </p:spPr>
          <p:txBody>
            <a:bodyPr wrap="square" rtlCol="0">
              <a:spAutoFit/>
            </a:bodyPr>
            <a:lstStyle/>
            <a:p>
              <a:r>
                <a:rPr lang="en-US" sz="2000" i="1" dirty="0" smtClean="0">
                  <a:latin typeface="Garamond"/>
                  <a:cs typeface="Garamond"/>
                </a:rPr>
                <a:t>x</a:t>
              </a:r>
            </a:p>
          </p:txBody>
        </p:sp>
        <p:sp>
          <p:nvSpPr>
            <p:cNvPr id="22" name="TextBox 21"/>
            <p:cNvSpPr txBox="1"/>
            <p:nvPr/>
          </p:nvSpPr>
          <p:spPr>
            <a:xfrm>
              <a:off x="2622550" y="4128686"/>
              <a:ext cx="605104" cy="400110"/>
            </a:xfrm>
            <a:prstGeom prst="rect">
              <a:avLst/>
            </a:prstGeom>
            <a:noFill/>
          </p:spPr>
          <p:txBody>
            <a:bodyPr wrap="none" rtlCol="0">
              <a:spAutoFit/>
            </a:bodyPr>
            <a:lstStyle/>
            <a:p>
              <a:r>
                <a:rPr lang="en-US" sz="2000" i="1" dirty="0" smtClean="0">
                  <a:latin typeface="Garamond"/>
                  <a:cs typeface="Garamond"/>
                </a:rPr>
                <a:t>p</a:t>
              </a:r>
              <a:r>
                <a:rPr lang="en-US" sz="2000" dirty="0" smtClean="0">
                  <a:latin typeface="Garamond"/>
                  <a:cs typeface="Garamond"/>
                </a:rPr>
                <a:t>(</a:t>
              </a:r>
              <a:r>
                <a:rPr lang="en-US" sz="2000" i="1" dirty="0" smtClean="0">
                  <a:latin typeface="Garamond"/>
                  <a:cs typeface="Garamond"/>
                </a:rPr>
                <a:t>x</a:t>
              </a:r>
              <a:r>
                <a:rPr lang="en-US" sz="2000" dirty="0" smtClean="0">
                  <a:latin typeface="Garamond"/>
                  <a:cs typeface="Garamond"/>
                </a:rPr>
                <a:t>)</a:t>
              </a:r>
              <a:endParaRPr lang="en-US" sz="2000" dirty="0" smtClean="0">
                <a:latin typeface="Franklin Gothic Medium"/>
                <a:cs typeface="Franklin Gothic Medium"/>
              </a:endParaRPr>
            </a:p>
          </p:txBody>
        </p:sp>
        <p:grpSp>
          <p:nvGrpSpPr>
            <p:cNvPr id="23" name="Group 22"/>
            <p:cNvGrpSpPr/>
            <p:nvPr/>
          </p:nvGrpSpPr>
          <p:grpSpPr>
            <a:xfrm>
              <a:off x="3268560" y="4090983"/>
              <a:ext cx="401587" cy="490954"/>
              <a:chOff x="7151251" y="1748770"/>
              <a:chExt cx="401587" cy="490954"/>
            </a:xfrm>
          </p:grpSpPr>
          <p:sp>
            <p:nvSpPr>
              <p:cNvPr id="64" name="TextBox 63"/>
              <p:cNvSpPr txBox="1"/>
              <p:nvPr/>
            </p:nvSpPr>
            <p:spPr>
              <a:xfrm>
                <a:off x="7151251" y="1748770"/>
                <a:ext cx="287258" cy="338554"/>
              </a:xfrm>
              <a:prstGeom prst="rect">
                <a:avLst/>
              </a:prstGeom>
              <a:noFill/>
            </p:spPr>
            <p:txBody>
              <a:bodyPr wrap="none" rtlCol="0">
                <a:spAutoFit/>
              </a:bodyPr>
              <a:lstStyle/>
              <a:p>
                <a:r>
                  <a:rPr lang="en-US" sz="1600" dirty="0" smtClean="0">
                    <a:latin typeface="Garamond"/>
                    <a:cs typeface="Garamond"/>
                  </a:rPr>
                  <a:t>4</a:t>
                </a:r>
              </a:p>
            </p:txBody>
          </p:sp>
          <p:sp>
            <p:nvSpPr>
              <p:cNvPr id="65" name="TextBox 64"/>
              <p:cNvSpPr txBox="1"/>
              <p:nvPr/>
            </p:nvSpPr>
            <p:spPr>
              <a:xfrm>
                <a:off x="7271992" y="1901170"/>
                <a:ext cx="280846" cy="338554"/>
              </a:xfrm>
              <a:prstGeom prst="rect">
                <a:avLst/>
              </a:prstGeom>
              <a:noFill/>
            </p:spPr>
            <p:txBody>
              <a:bodyPr wrap="none" rtlCol="0">
                <a:spAutoFit/>
              </a:bodyPr>
              <a:lstStyle/>
              <a:p>
                <a:r>
                  <a:rPr lang="en-US" sz="1600" dirty="0" smtClean="0">
                    <a:latin typeface="Garamond"/>
                    <a:cs typeface="Garamond"/>
                  </a:rPr>
                  <a:t>9</a:t>
                </a:r>
              </a:p>
            </p:txBody>
          </p:sp>
          <p:cxnSp>
            <p:nvCxnSpPr>
              <p:cNvPr id="66" name="Straight Connector 65"/>
              <p:cNvCxnSpPr/>
              <p:nvPr/>
            </p:nvCxnSpPr>
            <p:spPr>
              <a:xfrm flipH="1">
                <a:off x="7259292" y="1926630"/>
                <a:ext cx="184150" cy="18415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7" name="Group 66"/>
            <p:cNvGrpSpPr/>
            <p:nvPr/>
          </p:nvGrpSpPr>
          <p:grpSpPr>
            <a:xfrm>
              <a:off x="4144860" y="4104929"/>
              <a:ext cx="401587" cy="490954"/>
              <a:chOff x="7151251" y="1748770"/>
              <a:chExt cx="401587" cy="490954"/>
            </a:xfrm>
          </p:grpSpPr>
          <p:sp>
            <p:nvSpPr>
              <p:cNvPr id="68" name="TextBox 67"/>
              <p:cNvSpPr txBox="1"/>
              <p:nvPr/>
            </p:nvSpPr>
            <p:spPr>
              <a:xfrm>
                <a:off x="7151251" y="1748770"/>
                <a:ext cx="287258" cy="338554"/>
              </a:xfrm>
              <a:prstGeom prst="rect">
                <a:avLst/>
              </a:prstGeom>
              <a:noFill/>
            </p:spPr>
            <p:txBody>
              <a:bodyPr wrap="none" rtlCol="0">
                <a:spAutoFit/>
              </a:bodyPr>
              <a:lstStyle/>
              <a:p>
                <a:r>
                  <a:rPr lang="en-US" sz="1600" dirty="0" smtClean="0">
                    <a:latin typeface="Garamond"/>
                    <a:cs typeface="Garamond"/>
                  </a:rPr>
                  <a:t>2</a:t>
                </a:r>
              </a:p>
            </p:txBody>
          </p:sp>
          <p:sp>
            <p:nvSpPr>
              <p:cNvPr id="69" name="TextBox 68"/>
              <p:cNvSpPr txBox="1"/>
              <p:nvPr/>
            </p:nvSpPr>
            <p:spPr>
              <a:xfrm>
                <a:off x="7271992" y="1901170"/>
                <a:ext cx="280846" cy="338554"/>
              </a:xfrm>
              <a:prstGeom prst="rect">
                <a:avLst/>
              </a:prstGeom>
              <a:noFill/>
            </p:spPr>
            <p:txBody>
              <a:bodyPr wrap="none" rtlCol="0">
                <a:spAutoFit/>
              </a:bodyPr>
              <a:lstStyle/>
              <a:p>
                <a:r>
                  <a:rPr lang="en-US" sz="1600" dirty="0" smtClean="0">
                    <a:latin typeface="Garamond"/>
                    <a:cs typeface="Garamond"/>
                  </a:rPr>
                  <a:t>9</a:t>
                </a:r>
              </a:p>
            </p:txBody>
          </p:sp>
          <p:cxnSp>
            <p:nvCxnSpPr>
              <p:cNvPr id="70" name="Straight Connector 69"/>
              <p:cNvCxnSpPr/>
              <p:nvPr/>
            </p:nvCxnSpPr>
            <p:spPr>
              <a:xfrm flipH="1">
                <a:off x="7259292" y="1926630"/>
                <a:ext cx="184150" cy="18415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1" name="Group 70"/>
            <p:cNvGrpSpPr/>
            <p:nvPr/>
          </p:nvGrpSpPr>
          <p:grpSpPr>
            <a:xfrm>
              <a:off x="5065610" y="4102985"/>
              <a:ext cx="401587" cy="490954"/>
              <a:chOff x="7151251" y="1748770"/>
              <a:chExt cx="401587" cy="490954"/>
            </a:xfrm>
          </p:grpSpPr>
          <p:sp>
            <p:nvSpPr>
              <p:cNvPr id="72" name="TextBox 71"/>
              <p:cNvSpPr txBox="1"/>
              <p:nvPr/>
            </p:nvSpPr>
            <p:spPr>
              <a:xfrm>
                <a:off x="7151251" y="1748770"/>
                <a:ext cx="287258" cy="338554"/>
              </a:xfrm>
              <a:prstGeom prst="rect">
                <a:avLst/>
              </a:prstGeom>
              <a:noFill/>
            </p:spPr>
            <p:txBody>
              <a:bodyPr wrap="none" rtlCol="0">
                <a:spAutoFit/>
              </a:bodyPr>
              <a:lstStyle/>
              <a:p>
                <a:r>
                  <a:rPr lang="en-US" sz="1600" dirty="0" smtClean="0">
                    <a:latin typeface="Garamond"/>
                    <a:cs typeface="Garamond"/>
                  </a:rPr>
                  <a:t>3</a:t>
                </a:r>
              </a:p>
            </p:txBody>
          </p:sp>
          <p:sp>
            <p:nvSpPr>
              <p:cNvPr id="73" name="TextBox 72"/>
              <p:cNvSpPr txBox="1"/>
              <p:nvPr/>
            </p:nvSpPr>
            <p:spPr>
              <a:xfrm>
                <a:off x="7271992" y="1901170"/>
                <a:ext cx="280846" cy="338554"/>
              </a:xfrm>
              <a:prstGeom prst="rect">
                <a:avLst/>
              </a:prstGeom>
              <a:noFill/>
            </p:spPr>
            <p:txBody>
              <a:bodyPr wrap="none" rtlCol="0">
                <a:spAutoFit/>
              </a:bodyPr>
              <a:lstStyle/>
              <a:p>
                <a:r>
                  <a:rPr lang="en-US" sz="1600" dirty="0" smtClean="0">
                    <a:latin typeface="Garamond"/>
                    <a:cs typeface="Garamond"/>
                  </a:rPr>
                  <a:t>9</a:t>
                </a:r>
              </a:p>
            </p:txBody>
          </p:sp>
          <p:cxnSp>
            <p:nvCxnSpPr>
              <p:cNvPr id="74" name="Straight Connector 73"/>
              <p:cNvCxnSpPr/>
              <p:nvPr/>
            </p:nvCxnSpPr>
            <p:spPr>
              <a:xfrm flipH="1">
                <a:off x="7259292" y="1926630"/>
                <a:ext cx="184150" cy="18415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sp>
        <p:nvSpPr>
          <p:cNvPr id="77" name="TextBox 76"/>
          <p:cNvSpPr txBox="1"/>
          <p:nvPr/>
        </p:nvSpPr>
        <p:spPr>
          <a:xfrm>
            <a:off x="457200" y="4481245"/>
            <a:ext cx="6621213" cy="523220"/>
          </a:xfrm>
          <a:prstGeom prst="rect">
            <a:avLst/>
          </a:prstGeom>
          <a:noFill/>
        </p:spPr>
        <p:txBody>
          <a:bodyPr wrap="square" rtlCol="0">
            <a:spAutoFit/>
          </a:bodyPr>
          <a:lstStyle/>
          <a:p>
            <a:r>
              <a:rPr lang="en-US" sz="2800" i="1" dirty="0" smtClean="0">
                <a:latin typeface="Garamond"/>
                <a:cs typeface="Garamond"/>
              </a:rPr>
              <a:t>E</a:t>
            </a:r>
            <a:r>
              <a:rPr lang="en-US" sz="2800" dirty="0">
                <a:latin typeface="Garamond"/>
                <a:cs typeface="Garamond"/>
              </a:rPr>
              <a:t>[</a:t>
            </a:r>
            <a:r>
              <a:rPr lang="en-US" sz="2800" i="1" dirty="0" smtClean="0">
                <a:latin typeface="Garamond"/>
                <a:cs typeface="Garamond"/>
              </a:rPr>
              <a:t>B</a:t>
            </a:r>
            <a:r>
              <a:rPr lang="en-US" sz="2800" baseline="-25000" dirty="0" smtClean="0">
                <a:latin typeface="Garamond"/>
                <a:cs typeface="Garamond"/>
              </a:rPr>
              <a:t>1</a:t>
            </a:r>
            <a:r>
              <a:rPr lang="en-US" sz="2800" dirty="0" smtClean="0">
                <a:latin typeface="Garamond"/>
                <a:cs typeface="Garamond"/>
              </a:rPr>
              <a:t>] = -1 (4/9) + 0 (2/9) + 1 (3/9) = -1/9</a:t>
            </a:r>
          </a:p>
        </p:txBody>
      </p:sp>
      <p:sp>
        <p:nvSpPr>
          <p:cNvPr id="79" name="TextBox 78"/>
          <p:cNvSpPr txBox="1"/>
          <p:nvPr/>
        </p:nvSpPr>
        <p:spPr>
          <a:xfrm>
            <a:off x="457200" y="5166186"/>
            <a:ext cx="2578100" cy="523220"/>
          </a:xfrm>
          <a:prstGeom prst="rect">
            <a:avLst/>
          </a:prstGeom>
          <a:noFill/>
        </p:spPr>
        <p:txBody>
          <a:bodyPr wrap="square" rtlCol="0">
            <a:spAutoFit/>
          </a:bodyPr>
          <a:lstStyle/>
          <a:p>
            <a:r>
              <a:rPr lang="en-US" sz="2800" dirty="0" smtClean="0">
                <a:latin typeface="Franklin Gothic Medium"/>
                <a:cs typeface="Franklin Gothic Medium"/>
              </a:rPr>
              <a:t>same for </a:t>
            </a:r>
            <a:r>
              <a:rPr lang="en-US" sz="2800" i="1" dirty="0" smtClean="0">
                <a:latin typeface="Garamond"/>
                <a:cs typeface="Garamond"/>
              </a:rPr>
              <a:t>B</a:t>
            </a:r>
            <a:r>
              <a:rPr lang="en-US" sz="2800" baseline="-25000" dirty="0" smtClean="0">
                <a:latin typeface="Garamond"/>
                <a:cs typeface="Garamond"/>
              </a:rPr>
              <a:t>2</a:t>
            </a:r>
            <a:r>
              <a:rPr lang="en-US" sz="2800" dirty="0" smtClean="0">
                <a:latin typeface="Franklin Gothic Medium"/>
                <a:cs typeface="Franklin Gothic Medium"/>
              </a:rPr>
              <a:t>, </a:t>
            </a:r>
            <a:r>
              <a:rPr lang="en-US" sz="2800" i="1" dirty="0" smtClean="0">
                <a:latin typeface="Garamond"/>
                <a:cs typeface="Garamond"/>
              </a:rPr>
              <a:t>B</a:t>
            </a:r>
            <a:r>
              <a:rPr lang="en-US" sz="2800" baseline="-25000" dirty="0" smtClean="0">
                <a:latin typeface="Garamond"/>
                <a:cs typeface="Garamond"/>
              </a:rPr>
              <a:t>3</a:t>
            </a:r>
            <a:endParaRPr lang="en-US" sz="2800" dirty="0" smtClean="0">
              <a:latin typeface="Franklin Gothic Medium"/>
              <a:cs typeface="Franklin Gothic Medium"/>
            </a:endParaRPr>
          </a:p>
        </p:txBody>
      </p:sp>
      <p:sp>
        <p:nvSpPr>
          <p:cNvPr id="80" name="TextBox 79"/>
          <p:cNvSpPr txBox="1"/>
          <p:nvPr/>
        </p:nvSpPr>
        <p:spPr>
          <a:xfrm>
            <a:off x="399233" y="5800556"/>
            <a:ext cx="3563167" cy="523220"/>
          </a:xfrm>
          <a:prstGeom prst="rect">
            <a:avLst/>
          </a:prstGeom>
          <a:noFill/>
        </p:spPr>
        <p:txBody>
          <a:bodyPr wrap="square" rtlCol="0">
            <a:spAutoFit/>
          </a:bodyPr>
          <a:lstStyle/>
          <a:p>
            <a:r>
              <a:rPr lang="en-US" sz="2800" i="1" dirty="0" smtClean="0">
                <a:latin typeface="Garamond"/>
                <a:cs typeface="Garamond"/>
              </a:rPr>
              <a:t>E</a:t>
            </a:r>
            <a:r>
              <a:rPr lang="en-US" sz="2800" dirty="0" smtClean="0">
                <a:latin typeface="Garamond"/>
                <a:cs typeface="Garamond"/>
              </a:rPr>
              <a:t>[</a:t>
            </a:r>
            <a:r>
              <a:rPr lang="en-US" sz="2800" i="1" dirty="0" smtClean="0">
                <a:latin typeface="Garamond"/>
                <a:cs typeface="Garamond"/>
              </a:rPr>
              <a:t>S</a:t>
            </a:r>
            <a:r>
              <a:rPr lang="en-US" sz="2800" dirty="0" smtClean="0">
                <a:latin typeface="Garamond"/>
                <a:cs typeface="Garamond"/>
              </a:rPr>
              <a:t>] = 3 (-1/9) = -1/3.</a:t>
            </a:r>
          </a:p>
        </p:txBody>
      </p:sp>
    </p:spTree>
    <p:extLst>
      <p:ext uri="{BB962C8B-B14F-4D97-AF65-F5344CB8AC3E}">
        <p14:creationId xmlns:p14="http://schemas.microsoft.com/office/powerpoint/2010/main" val="27120343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dissolv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dissolv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dissolve">
                                      <p:cBhvr>
                                        <p:cTn id="25" dur="500"/>
                                        <p:tgtEl>
                                          <p:spTgt spid="81"/>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77"/>
                                        </p:tgtEl>
                                        <p:attrNameLst>
                                          <p:attrName>style.visibility</p:attrName>
                                        </p:attrNameLst>
                                      </p:cBhvr>
                                      <p:to>
                                        <p:strVal val="visible"/>
                                      </p:to>
                                    </p:set>
                                    <p:animEffect transition="in" filter="dissolve">
                                      <p:cBhvr>
                                        <p:cTn id="30" dur="500"/>
                                        <p:tgtEl>
                                          <p:spTgt spid="77"/>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79"/>
                                        </p:tgtEl>
                                        <p:attrNameLst>
                                          <p:attrName>style.visibility</p:attrName>
                                        </p:attrNameLst>
                                      </p:cBhvr>
                                      <p:to>
                                        <p:strVal val="visible"/>
                                      </p:to>
                                    </p:set>
                                    <p:animEffect transition="in" filter="dissolve">
                                      <p:cBhvr>
                                        <p:cTn id="35" dur="500"/>
                                        <p:tgtEl>
                                          <p:spTgt spid="79"/>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80"/>
                                        </p:tgtEl>
                                        <p:attrNameLst>
                                          <p:attrName>style.visibility</p:attrName>
                                        </p:attrNameLst>
                                      </p:cBhvr>
                                      <p:to>
                                        <p:strVal val="visible"/>
                                      </p:to>
                                    </p:set>
                                    <p:animEffect transition="in" filter="dissolve">
                                      <p:cBhvr>
                                        <p:cTn id="40"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77" grpId="0"/>
      <p:bldP spid="79" grpId="0"/>
      <p:bldP spid="8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dice</a:t>
            </a:r>
            <a:endParaRPr lang="en-US" dirty="0"/>
          </a:p>
        </p:txBody>
      </p:sp>
      <p:sp>
        <p:nvSpPr>
          <p:cNvPr id="11" name="TextBox 10"/>
          <p:cNvSpPr txBox="1"/>
          <p:nvPr/>
        </p:nvSpPr>
        <p:spPr>
          <a:xfrm>
            <a:off x="457200" y="4624685"/>
            <a:ext cx="4679950" cy="523220"/>
          </a:xfrm>
          <a:prstGeom prst="rect">
            <a:avLst/>
          </a:prstGeom>
          <a:noFill/>
        </p:spPr>
        <p:txBody>
          <a:bodyPr wrap="square" rtlCol="0">
            <a:spAutoFit/>
          </a:bodyPr>
          <a:lstStyle/>
          <a:p>
            <a:r>
              <a:rPr lang="en-US" sz="2800" i="1" dirty="0" smtClean="0">
                <a:latin typeface="Garamond"/>
                <a:cs typeface="Garamond"/>
              </a:rPr>
              <a:t>E</a:t>
            </a:r>
            <a:r>
              <a:rPr lang="en-US" sz="2800" dirty="0" smtClean="0">
                <a:latin typeface="Garamond"/>
                <a:cs typeface="Garamond"/>
              </a:rPr>
              <a:t>[</a:t>
            </a:r>
            <a:r>
              <a:rPr lang="en-US" sz="2800" i="1" dirty="0" smtClean="0">
                <a:latin typeface="Garamond"/>
                <a:cs typeface="Garamond"/>
              </a:rPr>
              <a:t>N</a:t>
            </a:r>
            <a:r>
              <a:rPr lang="en-US" sz="2800" dirty="0" smtClean="0">
                <a:latin typeface="Garamond"/>
                <a:cs typeface="Garamond"/>
              </a:rPr>
              <a:t>] = </a:t>
            </a:r>
            <a:r>
              <a:rPr lang="en-US" sz="2800" i="1" dirty="0">
                <a:solidFill>
                  <a:prstClr val="black"/>
                </a:solidFill>
                <a:latin typeface="Garamond"/>
                <a:cs typeface="Garamond"/>
              </a:rPr>
              <a:t>E</a:t>
            </a:r>
            <a:r>
              <a:rPr lang="en-US" sz="2800" dirty="0" smtClean="0">
                <a:solidFill>
                  <a:prstClr val="black"/>
                </a:solidFill>
                <a:latin typeface="Garamond"/>
                <a:cs typeface="Garamond"/>
              </a:rPr>
              <a:t>[</a:t>
            </a:r>
            <a:r>
              <a:rPr lang="en-US" sz="2800" i="1" dirty="0">
                <a:latin typeface="Garamond"/>
                <a:cs typeface="Garamond"/>
              </a:rPr>
              <a:t>I</a:t>
            </a:r>
            <a:r>
              <a:rPr lang="en-US" sz="2800" baseline="-25000" dirty="0">
                <a:latin typeface="Garamond"/>
                <a:cs typeface="Garamond"/>
              </a:rPr>
              <a:t>1</a:t>
            </a:r>
            <a:r>
              <a:rPr lang="en-US" sz="2800" dirty="0" smtClean="0">
                <a:solidFill>
                  <a:prstClr val="black"/>
                </a:solidFill>
                <a:latin typeface="Garamond"/>
                <a:cs typeface="Garamond"/>
              </a:rPr>
              <a:t>] + </a:t>
            </a:r>
            <a:r>
              <a:rPr lang="en-US" sz="2800" i="1" dirty="0">
                <a:solidFill>
                  <a:prstClr val="black"/>
                </a:solidFill>
                <a:latin typeface="Garamond"/>
                <a:cs typeface="Garamond"/>
              </a:rPr>
              <a:t>E</a:t>
            </a:r>
            <a:r>
              <a:rPr lang="en-US" sz="2800" dirty="0">
                <a:solidFill>
                  <a:prstClr val="black"/>
                </a:solidFill>
                <a:latin typeface="Garamond"/>
                <a:cs typeface="Garamond"/>
              </a:rPr>
              <a:t>[</a:t>
            </a:r>
            <a:r>
              <a:rPr lang="en-US" sz="2800" i="1" dirty="0" smtClean="0">
                <a:solidFill>
                  <a:prstClr val="black"/>
                </a:solidFill>
                <a:latin typeface="Garamond"/>
                <a:cs typeface="Garamond"/>
              </a:rPr>
              <a:t>I</a:t>
            </a:r>
            <a:r>
              <a:rPr lang="en-US" sz="2800" baseline="-25000" dirty="0" smtClean="0">
                <a:solidFill>
                  <a:prstClr val="black"/>
                </a:solidFill>
                <a:latin typeface="Garamond"/>
                <a:cs typeface="Garamond"/>
              </a:rPr>
              <a:t>2</a:t>
            </a:r>
            <a:r>
              <a:rPr lang="en-US" sz="2800" dirty="0" smtClean="0">
                <a:solidFill>
                  <a:prstClr val="black"/>
                </a:solidFill>
                <a:latin typeface="Garamond"/>
                <a:cs typeface="Garamond"/>
              </a:rPr>
              <a:t>] </a:t>
            </a:r>
            <a:r>
              <a:rPr lang="en-US" sz="2800" dirty="0">
                <a:solidFill>
                  <a:prstClr val="black"/>
                </a:solidFill>
                <a:latin typeface="Garamond"/>
                <a:cs typeface="Garamond"/>
              </a:rPr>
              <a:t>+ </a:t>
            </a:r>
            <a:r>
              <a:rPr lang="en-US" sz="2800" i="1" dirty="0">
                <a:solidFill>
                  <a:prstClr val="black"/>
                </a:solidFill>
                <a:latin typeface="Garamond"/>
                <a:cs typeface="Garamond"/>
              </a:rPr>
              <a:t>E</a:t>
            </a:r>
            <a:r>
              <a:rPr lang="en-US" sz="2800" dirty="0">
                <a:solidFill>
                  <a:prstClr val="black"/>
                </a:solidFill>
                <a:latin typeface="Garamond"/>
                <a:cs typeface="Garamond"/>
              </a:rPr>
              <a:t>[</a:t>
            </a:r>
            <a:r>
              <a:rPr lang="en-US" sz="2800" i="1" dirty="0" smtClean="0">
                <a:solidFill>
                  <a:prstClr val="black"/>
                </a:solidFill>
                <a:latin typeface="Garamond"/>
                <a:cs typeface="Garamond"/>
              </a:rPr>
              <a:t>I</a:t>
            </a:r>
            <a:r>
              <a:rPr lang="en-US" sz="2800" baseline="-25000" dirty="0" smtClean="0">
                <a:solidFill>
                  <a:prstClr val="black"/>
                </a:solidFill>
                <a:latin typeface="Garamond"/>
                <a:cs typeface="Garamond"/>
              </a:rPr>
              <a:t>3</a:t>
            </a:r>
            <a:r>
              <a:rPr lang="en-US" sz="2800" dirty="0" smtClean="0">
                <a:solidFill>
                  <a:prstClr val="black"/>
                </a:solidFill>
                <a:latin typeface="Garamond"/>
                <a:cs typeface="Garamond"/>
              </a:rPr>
              <a:t>] </a:t>
            </a:r>
            <a:endParaRPr lang="en-US" sz="2400" dirty="0" smtClean="0">
              <a:latin typeface="Garamond"/>
              <a:cs typeface="Garamond"/>
            </a:endParaRPr>
          </a:p>
        </p:txBody>
      </p:sp>
      <p:sp>
        <p:nvSpPr>
          <p:cNvPr id="46" name="TextBox 45"/>
          <p:cNvSpPr txBox="1"/>
          <p:nvPr/>
        </p:nvSpPr>
        <p:spPr>
          <a:xfrm>
            <a:off x="457200" y="2122518"/>
            <a:ext cx="2125867" cy="584776"/>
          </a:xfrm>
          <a:prstGeom prst="rect">
            <a:avLst/>
          </a:prstGeom>
          <a:noFill/>
        </p:spPr>
        <p:txBody>
          <a:bodyPr wrap="square" rtlCol="0">
            <a:spAutoFit/>
          </a:bodyPr>
          <a:lstStyle/>
          <a:p>
            <a:r>
              <a:rPr lang="en-US" sz="3200" dirty="0" smtClean="0">
                <a:solidFill>
                  <a:schemeClr val="accent1"/>
                </a:solidFill>
                <a:latin typeface="Franklin Gothic Medium"/>
                <a:cs typeface="Franklin Gothic Medium"/>
              </a:rPr>
              <a:t>Solution </a:t>
            </a:r>
            <a:endParaRPr lang="en-US" sz="3200" dirty="0" smtClean="0">
              <a:solidFill>
                <a:srgbClr val="000000"/>
              </a:solidFill>
              <a:latin typeface="Franklin Gothic Medium"/>
              <a:cs typeface="Franklin Gothic Medium"/>
            </a:endParaRPr>
          </a:p>
        </p:txBody>
      </p:sp>
      <p:grpSp>
        <p:nvGrpSpPr>
          <p:cNvPr id="43" name="Group 42"/>
          <p:cNvGrpSpPr/>
          <p:nvPr/>
        </p:nvGrpSpPr>
        <p:grpSpPr>
          <a:xfrm>
            <a:off x="5429873" y="1363742"/>
            <a:ext cx="2812010" cy="882571"/>
            <a:chOff x="2722223" y="3015626"/>
            <a:chExt cx="2812010" cy="882571"/>
          </a:xfrm>
        </p:grpSpPr>
        <p:pic>
          <p:nvPicPr>
            <p:cNvPr id="48" name="Picture 47" descr="Die_Spire_01_483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2223" y="3054350"/>
              <a:ext cx="843847" cy="843847"/>
            </a:xfrm>
            <a:prstGeom prst="rect">
              <a:avLst/>
            </a:prstGeom>
          </p:spPr>
        </p:pic>
        <p:pic>
          <p:nvPicPr>
            <p:cNvPr id="49" name="Picture 48" descr="Die_Spire_01_483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070971">
              <a:off x="3739311" y="3015626"/>
              <a:ext cx="794057" cy="794057"/>
            </a:xfrm>
            <a:prstGeom prst="rect">
              <a:avLst/>
            </a:prstGeom>
          </p:spPr>
        </p:pic>
        <p:pic>
          <p:nvPicPr>
            <p:cNvPr id="50" name="Picture 49" descr="Die_Spire_01_483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6841">
              <a:off x="4697837" y="3021161"/>
              <a:ext cx="836396" cy="836396"/>
            </a:xfrm>
            <a:prstGeom prst="rect">
              <a:avLst/>
            </a:prstGeom>
          </p:spPr>
        </p:pic>
      </p:grpSp>
      <p:grpSp>
        <p:nvGrpSpPr>
          <p:cNvPr id="7" name="Group 6"/>
          <p:cNvGrpSpPr/>
          <p:nvPr/>
        </p:nvGrpSpPr>
        <p:grpSpPr>
          <a:xfrm>
            <a:off x="6092682" y="1761193"/>
            <a:ext cx="2472096" cy="561320"/>
            <a:chOff x="6092682" y="1761193"/>
            <a:chExt cx="2472096" cy="561320"/>
          </a:xfrm>
        </p:grpSpPr>
        <p:sp>
          <p:nvSpPr>
            <p:cNvPr id="4" name="Rectangle 3"/>
            <p:cNvSpPr/>
            <p:nvPr/>
          </p:nvSpPr>
          <p:spPr>
            <a:xfrm>
              <a:off x="6092682" y="1799293"/>
              <a:ext cx="445411" cy="523220"/>
            </a:xfrm>
            <a:prstGeom prst="rect">
              <a:avLst/>
            </a:prstGeom>
          </p:spPr>
          <p:txBody>
            <a:bodyPr wrap="none">
              <a:spAutoFit/>
            </a:bodyPr>
            <a:lstStyle/>
            <a:p>
              <a:r>
                <a:rPr lang="en-US" sz="2800" i="1" dirty="0" smtClean="0">
                  <a:solidFill>
                    <a:prstClr val="black"/>
                  </a:solidFill>
                  <a:latin typeface="Garamond"/>
                  <a:cs typeface="Garamond"/>
                </a:rPr>
                <a:t>I</a:t>
              </a:r>
              <a:r>
                <a:rPr lang="en-US" sz="2800" baseline="-25000" dirty="0" smtClean="0">
                  <a:solidFill>
                    <a:prstClr val="black"/>
                  </a:solidFill>
                  <a:latin typeface="Garamond"/>
                  <a:cs typeface="Garamond"/>
                </a:rPr>
                <a:t>1</a:t>
              </a:r>
              <a:endParaRPr lang="en-US" dirty="0"/>
            </a:p>
          </p:txBody>
        </p:sp>
        <p:sp>
          <p:nvSpPr>
            <p:cNvPr id="51" name="Rectangle 50"/>
            <p:cNvSpPr/>
            <p:nvPr/>
          </p:nvSpPr>
          <p:spPr>
            <a:xfrm>
              <a:off x="7071797" y="1774775"/>
              <a:ext cx="445411" cy="523220"/>
            </a:xfrm>
            <a:prstGeom prst="rect">
              <a:avLst/>
            </a:prstGeom>
          </p:spPr>
          <p:txBody>
            <a:bodyPr wrap="none">
              <a:spAutoFit/>
            </a:bodyPr>
            <a:lstStyle/>
            <a:p>
              <a:r>
                <a:rPr lang="en-US" sz="2800" i="1" dirty="0" smtClean="0">
                  <a:solidFill>
                    <a:prstClr val="black"/>
                  </a:solidFill>
                  <a:latin typeface="Garamond"/>
                  <a:cs typeface="Garamond"/>
                </a:rPr>
                <a:t>I</a:t>
              </a:r>
              <a:r>
                <a:rPr lang="en-US" sz="2800" baseline="-25000" dirty="0" smtClean="0">
                  <a:solidFill>
                    <a:prstClr val="black"/>
                  </a:solidFill>
                  <a:latin typeface="Garamond"/>
                  <a:cs typeface="Garamond"/>
                </a:rPr>
                <a:t>2</a:t>
              </a:r>
              <a:endParaRPr lang="en-US" dirty="0"/>
            </a:p>
          </p:txBody>
        </p:sp>
        <p:sp>
          <p:nvSpPr>
            <p:cNvPr id="52" name="Rectangle 51"/>
            <p:cNvSpPr/>
            <p:nvPr/>
          </p:nvSpPr>
          <p:spPr>
            <a:xfrm>
              <a:off x="8119367" y="1761193"/>
              <a:ext cx="445411" cy="523220"/>
            </a:xfrm>
            <a:prstGeom prst="rect">
              <a:avLst/>
            </a:prstGeom>
          </p:spPr>
          <p:txBody>
            <a:bodyPr wrap="none">
              <a:spAutoFit/>
            </a:bodyPr>
            <a:lstStyle/>
            <a:p>
              <a:r>
                <a:rPr lang="en-US" sz="2800" i="1" dirty="0" smtClean="0">
                  <a:solidFill>
                    <a:prstClr val="black"/>
                  </a:solidFill>
                  <a:latin typeface="Garamond"/>
                  <a:cs typeface="Garamond"/>
                </a:rPr>
                <a:t>I</a:t>
              </a:r>
              <a:r>
                <a:rPr lang="en-US" sz="2800" baseline="-25000" dirty="0" smtClean="0">
                  <a:solidFill>
                    <a:prstClr val="black"/>
                  </a:solidFill>
                  <a:latin typeface="Garamond"/>
                  <a:cs typeface="Garamond"/>
                </a:rPr>
                <a:t>3</a:t>
              </a:r>
              <a:endParaRPr lang="en-US" dirty="0"/>
            </a:p>
          </p:txBody>
        </p:sp>
      </p:grpSp>
      <p:sp>
        <p:nvSpPr>
          <p:cNvPr id="56" name="TextBox 55"/>
          <p:cNvSpPr txBox="1"/>
          <p:nvPr/>
        </p:nvSpPr>
        <p:spPr>
          <a:xfrm>
            <a:off x="457200" y="3957935"/>
            <a:ext cx="7426406" cy="523220"/>
          </a:xfrm>
          <a:prstGeom prst="rect">
            <a:avLst/>
          </a:prstGeom>
          <a:noFill/>
        </p:spPr>
        <p:txBody>
          <a:bodyPr wrap="square" rtlCol="0">
            <a:spAutoFit/>
          </a:bodyPr>
          <a:lstStyle/>
          <a:p>
            <a:r>
              <a:rPr lang="en-US" sz="2800" i="1" dirty="0" smtClean="0">
                <a:latin typeface="Garamond"/>
                <a:cs typeface="Garamond"/>
              </a:rPr>
              <a:t>N</a:t>
            </a:r>
            <a:r>
              <a:rPr lang="en-US" sz="2800" dirty="0" smtClean="0">
                <a:latin typeface="Garamond"/>
                <a:cs typeface="Garamond"/>
              </a:rPr>
              <a:t> = </a:t>
            </a:r>
            <a:r>
              <a:rPr lang="en-US" sz="2800" i="1" dirty="0" smtClean="0">
                <a:latin typeface="Garamond"/>
                <a:cs typeface="Garamond"/>
              </a:rPr>
              <a:t>I</a:t>
            </a:r>
            <a:r>
              <a:rPr lang="en-US" sz="2800" baseline="-25000" dirty="0" smtClean="0">
                <a:latin typeface="Garamond"/>
                <a:cs typeface="Garamond"/>
              </a:rPr>
              <a:t>1</a:t>
            </a:r>
            <a:r>
              <a:rPr lang="en-US" sz="2800" dirty="0" smtClean="0">
                <a:latin typeface="Garamond"/>
                <a:cs typeface="Garamond"/>
              </a:rPr>
              <a:t> + </a:t>
            </a:r>
            <a:r>
              <a:rPr lang="en-US" sz="2800" i="1" dirty="0" smtClean="0">
                <a:latin typeface="Garamond"/>
                <a:cs typeface="Garamond"/>
              </a:rPr>
              <a:t>I</a:t>
            </a:r>
            <a:r>
              <a:rPr lang="en-US" sz="2800" baseline="-25000" dirty="0" smtClean="0">
                <a:latin typeface="Garamond"/>
                <a:cs typeface="Garamond"/>
              </a:rPr>
              <a:t>2</a:t>
            </a:r>
            <a:r>
              <a:rPr lang="en-US" sz="2800" dirty="0" smtClean="0">
                <a:latin typeface="Garamond"/>
                <a:cs typeface="Garamond"/>
              </a:rPr>
              <a:t> + </a:t>
            </a:r>
            <a:r>
              <a:rPr lang="en-US" sz="2800" i="1" dirty="0" smtClean="0">
                <a:latin typeface="Garamond"/>
                <a:cs typeface="Garamond"/>
              </a:rPr>
              <a:t>I</a:t>
            </a:r>
            <a:r>
              <a:rPr lang="en-US" sz="2800" baseline="-25000" dirty="0" smtClean="0">
                <a:latin typeface="Garamond"/>
                <a:cs typeface="Garamond"/>
              </a:rPr>
              <a:t>3</a:t>
            </a:r>
            <a:endParaRPr lang="en-US" sz="2800" dirty="0" smtClean="0">
              <a:latin typeface="Garamond"/>
              <a:cs typeface="Garamond"/>
            </a:endParaRPr>
          </a:p>
        </p:txBody>
      </p:sp>
      <p:sp>
        <p:nvSpPr>
          <p:cNvPr id="57" name="TextBox 56"/>
          <p:cNvSpPr txBox="1"/>
          <p:nvPr/>
        </p:nvSpPr>
        <p:spPr>
          <a:xfrm>
            <a:off x="819150" y="5277077"/>
            <a:ext cx="4489450" cy="523220"/>
          </a:xfrm>
          <a:prstGeom prst="rect">
            <a:avLst/>
          </a:prstGeom>
          <a:noFill/>
        </p:spPr>
        <p:txBody>
          <a:bodyPr wrap="square" rtlCol="0">
            <a:spAutoFit/>
          </a:bodyPr>
          <a:lstStyle/>
          <a:p>
            <a:r>
              <a:rPr lang="en-US" sz="2800" i="1" dirty="0" smtClean="0">
                <a:solidFill>
                  <a:prstClr val="black"/>
                </a:solidFill>
                <a:latin typeface="Garamond"/>
                <a:cs typeface="Garamond"/>
              </a:rPr>
              <a:t>E</a:t>
            </a:r>
            <a:r>
              <a:rPr lang="en-US" sz="2800" dirty="0" smtClean="0">
                <a:solidFill>
                  <a:prstClr val="black"/>
                </a:solidFill>
                <a:latin typeface="Garamond"/>
                <a:cs typeface="Garamond"/>
              </a:rPr>
              <a:t>[</a:t>
            </a:r>
            <a:r>
              <a:rPr lang="en-US" sz="2800" i="1" dirty="0" smtClean="0">
                <a:latin typeface="Garamond"/>
                <a:cs typeface="Garamond"/>
              </a:rPr>
              <a:t>I</a:t>
            </a:r>
            <a:r>
              <a:rPr lang="en-US" sz="2800" baseline="-25000" dirty="0" smtClean="0">
                <a:latin typeface="Garamond"/>
                <a:cs typeface="Garamond"/>
              </a:rPr>
              <a:t>1</a:t>
            </a:r>
            <a:r>
              <a:rPr lang="en-US" sz="2800" dirty="0" smtClean="0">
                <a:solidFill>
                  <a:prstClr val="black"/>
                </a:solidFill>
                <a:latin typeface="Garamond"/>
                <a:cs typeface="Garamond"/>
              </a:rPr>
              <a:t>] = 1 (1/6) + 0(5/6) = 1/6</a:t>
            </a:r>
            <a:endParaRPr lang="en-US" sz="2800" dirty="0" smtClean="0">
              <a:latin typeface="Garamond"/>
              <a:cs typeface="Garamond"/>
            </a:endParaRPr>
          </a:p>
        </p:txBody>
      </p:sp>
      <p:sp>
        <p:nvSpPr>
          <p:cNvPr id="58" name="TextBox 57"/>
          <p:cNvSpPr txBox="1"/>
          <p:nvPr/>
        </p:nvSpPr>
        <p:spPr>
          <a:xfrm>
            <a:off x="819150" y="5906181"/>
            <a:ext cx="2711450" cy="523220"/>
          </a:xfrm>
          <a:prstGeom prst="rect">
            <a:avLst/>
          </a:prstGeom>
          <a:noFill/>
        </p:spPr>
        <p:txBody>
          <a:bodyPr wrap="square" rtlCol="0">
            <a:spAutoFit/>
          </a:bodyPr>
          <a:lstStyle/>
          <a:p>
            <a:r>
              <a:rPr lang="en-US" sz="2800" i="1" dirty="0" smtClean="0">
                <a:solidFill>
                  <a:prstClr val="black"/>
                </a:solidFill>
                <a:latin typeface="Garamond"/>
                <a:cs typeface="Garamond"/>
              </a:rPr>
              <a:t>E</a:t>
            </a:r>
            <a:r>
              <a:rPr lang="en-US" sz="2800" dirty="0" smtClean="0">
                <a:solidFill>
                  <a:prstClr val="black"/>
                </a:solidFill>
                <a:latin typeface="Garamond"/>
                <a:cs typeface="Garamond"/>
              </a:rPr>
              <a:t>[</a:t>
            </a:r>
            <a:r>
              <a:rPr lang="en-US" sz="2800" i="1" dirty="0" smtClean="0">
                <a:latin typeface="Garamond"/>
                <a:cs typeface="Garamond"/>
              </a:rPr>
              <a:t>I</a:t>
            </a:r>
            <a:r>
              <a:rPr lang="en-US" sz="2800" baseline="-25000" dirty="0" smtClean="0">
                <a:latin typeface="Garamond"/>
                <a:cs typeface="Garamond"/>
              </a:rPr>
              <a:t>2</a:t>
            </a:r>
            <a:r>
              <a:rPr lang="en-US" sz="2800" dirty="0" smtClean="0">
                <a:solidFill>
                  <a:prstClr val="black"/>
                </a:solidFill>
                <a:latin typeface="Garamond"/>
                <a:cs typeface="Garamond"/>
              </a:rPr>
              <a:t>], </a:t>
            </a:r>
            <a:r>
              <a:rPr lang="en-US" sz="2800" i="1" dirty="0">
                <a:solidFill>
                  <a:prstClr val="black"/>
                </a:solidFill>
                <a:latin typeface="Garamond"/>
                <a:cs typeface="Garamond"/>
              </a:rPr>
              <a:t>E</a:t>
            </a:r>
            <a:r>
              <a:rPr lang="en-US" sz="2800" dirty="0">
                <a:solidFill>
                  <a:prstClr val="black"/>
                </a:solidFill>
                <a:latin typeface="Garamond"/>
                <a:cs typeface="Garamond"/>
              </a:rPr>
              <a:t>[</a:t>
            </a:r>
            <a:r>
              <a:rPr lang="en-US" sz="2800" i="1" dirty="0" smtClean="0">
                <a:latin typeface="Garamond"/>
                <a:cs typeface="Garamond"/>
              </a:rPr>
              <a:t>I</a:t>
            </a:r>
            <a:r>
              <a:rPr lang="en-US" sz="2800" baseline="-25000" dirty="0" smtClean="0">
                <a:latin typeface="Garamond"/>
                <a:cs typeface="Garamond"/>
              </a:rPr>
              <a:t>3</a:t>
            </a:r>
            <a:r>
              <a:rPr lang="en-US" sz="2800" dirty="0" smtClean="0">
                <a:solidFill>
                  <a:prstClr val="black"/>
                </a:solidFill>
                <a:latin typeface="Garamond"/>
                <a:cs typeface="Garamond"/>
              </a:rPr>
              <a:t>] = 1/6</a:t>
            </a:r>
            <a:endParaRPr lang="en-US" sz="2800" dirty="0" smtClean="0">
              <a:latin typeface="Garamond"/>
              <a:cs typeface="Garamond"/>
            </a:endParaRPr>
          </a:p>
        </p:txBody>
      </p:sp>
      <p:sp>
        <p:nvSpPr>
          <p:cNvPr id="59" name="TextBox 58"/>
          <p:cNvSpPr txBox="1"/>
          <p:nvPr/>
        </p:nvSpPr>
        <p:spPr>
          <a:xfrm>
            <a:off x="4557663" y="4626570"/>
            <a:ext cx="1579470" cy="523220"/>
          </a:xfrm>
          <a:prstGeom prst="rect">
            <a:avLst/>
          </a:prstGeom>
          <a:noFill/>
        </p:spPr>
        <p:txBody>
          <a:bodyPr wrap="square" rtlCol="0">
            <a:spAutoFit/>
          </a:bodyPr>
          <a:lstStyle/>
          <a:p>
            <a:r>
              <a:rPr lang="en-US" sz="2800" dirty="0" smtClean="0">
                <a:latin typeface="Garamond"/>
                <a:cs typeface="Garamond"/>
              </a:rPr>
              <a:t>= 3 (1/6) </a:t>
            </a:r>
            <a:endParaRPr lang="en-US" sz="2400" dirty="0" smtClean="0">
              <a:latin typeface="Garamond"/>
              <a:cs typeface="Garamond"/>
            </a:endParaRPr>
          </a:p>
        </p:txBody>
      </p:sp>
      <p:sp>
        <p:nvSpPr>
          <p:cNvPr id="60" name="TextBox 59"/>
          <p:cNvSpPr txBox="1"/>
          <p:nvPr/>
        </p:nvSpPr>
        <p:spPr>
          <a:xfrm>
            <a:off x="6000746" y="4615755"/>
            <a:ext cx="1064701" cy="523220"/>
          </a:xfrm>
          <a:prstGeom prst="rect">
            <a:avLst/>
          </a:prstGeom>
          <a:noFill/>
        </p:spPr>
        <p:txBody>
          <a:bodyPr wrap="square" rtlCol="0">
            <a:spAutoFit/>
          </a:bodyPr>
          <a:lstStyle/>
          <a:p>
            <a:r>
              <a:rPr lang="en-US" sz="2800" dirty="0" smtClean="0">
                <a:latin typeface="Garamond"/>
                <a:cs typeface="Garamond"/>
              </a:rPr>
              <a:t>= 1/2</a:t>
            </a:r>
            <a:endParaRPr lang="en-US" sz="2400" dirty="0" smtClean="0">
              <a:latin typeface="Garamond"/>
              <a:cs typeface="Garamond"/>
            </a:endParaRPr>
          </a:p>
        </p:txBody>
      </p:sp>
      <p:pic>
        <p:nvPicPr>
          <p:cNvPr id="61" name="Picture 60" descr="Dice-2.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3143" y="1484096"/>
            <a:ext cx="381000" cy="381000"/>
          </a:xfrm>
          <a:prstGeom prst="rect">
            <a:avLst/>
          </a:prstGeom>
        </p:spPr>
      </p:pic>
      <p:grpSp>
        <p:nvGrpSpPr>
          <p:cNvPr id="3" name="Group 2"/>
          <p:cNvGrpSpPr/>
          <p:nvPr/>
        </p:nvGrpSpPr>
        <p:grpSpPr>
          <a:xfrm>
            <a:off x="457200" y="2886186"/>
            <a:ext cx="5514832" cy="924371"/>
            <a:chOff x="457200" y="2886186"/>
            <a:chExt cx="5514832" cy="924371"/>
          </a:xfrm>
        </p:grpSpPr>
        <p:sp>
          <p:nvSpPr>
            <p:cNvPr id="53" name="Rectangle 52"/>
            <p:cNvSpPr/>
            <p:nvPr/>
          </p:nvSpPr>
          <p:spPr>
            <a:xfrm>
              <a:off x="457200" y="3103346"/>
              <a:ext cx="757086" cy="523220"/>
            </a:xfrm>
            <a:prstGeom prst="rect">
              <a:avLst/>
            </a:prstGeom>
          </p:spPr>
          <p:txBody>
            <a:bodyPr wrap="none">
              <a:spAutoFit/>
            </a:bodyPr>
            <a:lstStyle/>
            <a:p>
              <a:r>
                <a:rPr lang="en-US" sz="2800" i="1" dirty="0" err="1" smtClean="0">
                  <a:solidFill>
                    <a:prstClr val="black"/>
                  </a:solidFill>
                  <a:latin typeface="Garamond"/>
                  <a:cs typeface="Garamond"/>
                </a:rPr>
                <a:t>I</a:t>
              </a:r>
              <a:r>
                <a:rPr lang="en-US" sz="2800" i="1" baseline="-25000" dirty="0" err="1" smtClean="0">
                  <a:solidFill>
                    <a:prstClr val="black"/>
                  </a:solidFill>
                  <a:latin typeface="Garamond"/>
                  <a:cs typeface="Garamond"/>
                </a:rPr>
                <a:t>k</a:t>
              </a:r>
              <a:r>
                <a:rPr lang="en-US" sz="2800" baseline="-25000" dirty="0" smtClean="0">
                  <a:solidFill>
                    <a:prstClr val="black"/>
                  </a:solidFill>
                  <a:latin typeface="Garamond"/>
                  <a:cs typeface="Garamond"/>
                </a:rPr>
                <a:t> </a:t>
              </a:r>
              <a:r>
                <a:rPr lang="en-US" sz="2800" dirty="0" smtClean="0">
                  <a:solidFill>
                    <a:prstClr val="black"/>
                  </a:solidFill>
                  <a:latin typeface="Garamond"/>
                  <a:cs typeface="Garamond"/>
                </a:rPr>
                <a:t>=</a:t>
              </a:r>
              <a:endParaRPr lang="en-US" dirty="0"/>
            </a:p>
          </p:txBody>
        </p:sp>
        <p:sp>
          <p:nvSpPr>
            <p:cNvPr id="6" name="Left Brace 5"/>
            <p:cNvSpPr/>
            <p:nvPr/>
          </p:nvSpPr>
          <p:spPr>
            <a:xfrm>
              <a:off x="1168400" y="2992667"/>
              <a:ext cx="202673" cy="766533"/>
            </a:xfrm>
            <a:prstGeom prst="leftBrace">
              <a:avLst>
                <a:gd name="adj1" fmla="val 52197"/>
                <a:gd name="adj2" fmla="val 50000"/>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TextBox 53"/>
            <p:cNvSpPr txBox="1"/>
            <p:nvPr/>
          </p:nvSpPr>
          <p:spPr>
            <a:xfrm>
              <a:off x="1347904" y="2886186"/>
              <a:ext cx="4274878" cy="461665"/>
            </a:xfrm>
            <a:prstGeom prst="rect">
              <a:avLst/>
            </a:prstGeom>
            <a:noFill/>
          </p:spPr>
          <p:txBody>
            <a:bodyPr wrap="none" rtlCol="0">
              <a:spAutoFit/>
            </a:bodyPr>
            <a:lstStyle/>
            <a:p>
              <a:r>
                <a:rPr lang="en-US" sz="2400" dirty="0" smtClean="0">
                  <a:latin typeface="Garamond"/>
                  <a:cs typeface="Garamond"/>
                </a:rPr>
                <a:t>1</a:t>
              </a:r>
              <a:r>
                <a:rPr lang="en-US" sz="2400" dirty="0" smtClean="0">
                  <a:latin typeface="Franklin Gothic Medium"/>
                  <a:cs typeface="Franklin Gothic Medium"/>
                </a:rPr>
                <a:t> if face value of </a:t>
              </a:r>
              <a:r>
                <a:rPr lang="en-US" sz="2400" i="1" dirty="0" err="1" smtClean="0">
                  <a:latin typeface="Garamond"/>
                  <a:cs typeface="Garamond"/>
                </a:rPr>
                <a:t>k</a:t>
              </a:r>
              <a:r>
                <a:rPr lang="en-US" sz="2400" dirty="0" err="1" smtClean="0">
                  <a:latin typeface="Franklin Gothic Medium"/>
                  <a:cs typeface="Franklin Gothic Medium"/>
                </a:rPr>
                <a:t>th</a:t>
              </a:r>
              <a:r>
                <a:rPr lang="en-US" sz="2400" dirty="0" smtClean="0">
                  <a:latin typeface="Franklin Gothic Medium"/>
                  <a:cs typeface="Franklin Gothic Medium"/>
                </a:rPr>
                <a:t> die equals </a:t>
              </a:r>
            </a:p>
          </p:txBody>
        </p:sp>
        <p:sp>
          <p:nvSpPr>
            <p:cNvPr id="55" name="TextBox 54"/>
            <p:cNvSpPr txBox="1"/>
            <p:nvPr/>
          </p:nvSpPr>
          <p:spPr>
            <a:xfrm>
              <a:off x="1351894" y="3348892"/>
              <a:ext cx="1082448" cy="461665"/>
            </a:xfrm>
            <a:prstGeom prst="rect">
              <a:avLst/>
            </a:prstGeom>
            <a:noFill/>
          </p:spPr>
          <p:txBody>
            <a:bodyPr wrap="none" rtlCol="0">
              <a:spAutoFit/>
            </a:bodyPr>
            <a:lstStyle/>
            <a:p>
              <a:r>
                <a:rPr lang="en-US" sz="2400" dirty="0" smtClean="0">
                  <a:latin typeface="Garamond"/>
                  <a:cs typeface="Garamond"/>
                </a:rPr>
                <a:t>0</a:t>
              </a:r>
              <a:r>
                <a:rPr lang="en-US" sz="2400" dirty="0" smtClean="0">
                  <a:latin typeface="Franklin Gothic Medium"/>
                  <a:cs typeface="Franklin Gothic Medium"/>
                </a:rPr>
                <a:t> if not</a:t>
              </a:r>
            </a:p>
          </p:txBody>
        </p:sp>
        <p:pic>
          <p:nvPicPr>
            <p:cNvPr id="62" name="Picture 61" descr="Dice-2.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1032" y="2919196"/>
              <a:ext cx="381000" cy="381000"/>
            </a:xfrm>
            <a:prstGeom prst="rect">
              <a:avLst/>
            </a:prstGeom>
          </p:spPr>
        </p:pic>
      </p:grpSp>
      <p:sp>
        <p:nvSpPr>
          <p:cNvPr id="5" name="TextBox 4"/>
          <p:cNvSpPr txBox="1"/>
          <p:nvPr/>
        </p:nvSpPr>
        <p:spPr>
          <a:xfrm>
            <a:off x="457200" y="1416050"/>
            <a:ext cx="4851400" cy="523220"/>
          </a:xfrm>
          <a:prstGeom prst="rect">
            <a:avLst/>
          </a:prstGeom>
          <a:noFill/>
        </p:spPr>
        <p:txBody>
          <a:bodyPr wrap="square" rtlCol="0">
            <a:spAutoFit/>
          </a:bodyPr>
          <a:lstStyle/>
          <a:p>
            <a:r>
              <a:rPr lang="en-US" sz="2800" i="1" dirty="0" smtClean="0">
                <a:latin typeface="Garamond"/>
                <a:cs typeface="Garamond"/>
              </a:rPr>
              <a:t>N</a:t>
            </a:r>
            <a:r>
              <a:rPr lang="en-US" sz="2800" dirty="0" smtClean="0">
                <a:latin typeface="Franklin Gothic Medium"/>
                <a:cs typeface="Franklin Gothic Medium"/>
              </a:rPr>
              <a:t> = number of      s. Find </a:t>
            </a:r>
            <a:r>
              <a:rPr lang="en-US" sz="2800" i="1" dirty="0" smtClean="0">
                <a:latin typeface="Garamond"/>
                <a:cs typeface="Garamond"/>
              </a:rPr>
              <a:t>E</a:t>
            </a:r>
            <a:r>
              <a:rPr lang="en-US" sz="2800" dirty="0" smtClean="0">
                <a:latin typeface="Garamond"/>
                <a:cs typeface="Garamond"/>
              </a:rPr>
              <a:t>[</a:t>
            </a:r>
            <a:r>
              <a:rPr lang="en-US" sz="2800" i="1" dirty="0" smtClean="0">
                <a:latin typeface="Garamond"/>
                <a:cs typeface="Garamond"/>
              </a:rPr>
              <a:t>N</a:t>
            </a:r>
            <a:r>
              <a:rPr lang="en-US" sz="2800" dirty="0" smtClean="0">
                <a:latin typeface="Garamond"/>
                <a:cs typeface="Garamond"/>
              </a:rPr>
              <a:t>]</a:t>
            </a:r>
            <a:r>
              <a:rPr lang="en-US" sz="2800" dirty="0" smtClean="0">
                <a:latin typeface="Franklin Gothic Medium"/>
                <a:cs typeface="Franklin Gothic Medium"/>
              </a:rPr>
              <a:t>.   </a:t>
            </a:r>
          </a:p>
        </p:txBody>
      </p:sp>
    </p:spTree>
    <p:extLst>
      <p:ext uri="{BB962C8B-B14F-4D97-AF65-F5344CB8AC3E}">
        <p14:creationId xmlns:p14="http://schemas.microsoft.com/office/powerpoint/2010/main" val="37142364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dissolv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par>
                                <p:cTn id="13" presetID="9"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dissolve">
                                      <p:cBhvr>
                                        <p:cTn id="20" dur="500"/>
                                        <p:tgtEl>
                                          <p:spTgt spid="5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dissolve">
                                      <p:cBhvr>
                                        <p:cTn id="30" dur="500"/>
                                        <p:tgtEl>
                                          <p:spTgt spid="57"/>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dissolve">
                                      <p:cBhvr>
                                        <p:cTn id="35" dur="500"/>
                                        <p:tgtEl>
                                          <p:spTgt spid="58"/>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dissolve">
                                      <p:cBhvr>
                                        <p:cTn id="40" dur="500"/>
                                        <p:tgtEl>
                                          <p:spTgt spid="59"/>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dissolve">
                                      <p:cBhvr>
                                        <p:cTn id="45"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6" grpId="0"/>
      <p:bldP spid="56" grpId="0"/>
      <p:bldP spid="57" grpId="0"/>
      <p:bldP spid="58" grpId="0"/>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for you to solve</a:t>
            </a:r>
            <a:endParaRPr lang="en-US" dirty="0"/>
          </a:p>
        </p:txBody>
      </p:sp>
      <p:sp>
        <p:nvSpPr>
          <p:cNvPr id="4" name="TextBox 3"/>
          <p:cNvSpPr txBox="1"/>
          <p:nvPr/>
        </p:nvSpPr>
        <p:spPr>
          <a:xfrm>
            <a:off x="457200" y="1432526"/>
            <a:ext cx="8229600" cy="954107"/>
          </a:xfrm>
          <a:prstGeom prst="rect">
            <a:avLst/>
          </a:prstGeom>
          <a:noFill/>
        </p:spPr>
        <p:txBody>
          <a:bodyPr wrap="square" rtlCol="0">
            <a:spAutoFit/>
          </a:bodyPr>
          <a:lstStyle/>
          <a:p>
            <a:r>
              <a:rPr lang="en-US" sz="2800" dirty="0" smtClean="0">
                <a:latin typeface="Franklin Gothic Medium"/>
                <a:cs typeface="Franklin Gothic Medium"/>
              </a:rPr>
              <a:t>Five balls are chosen </a:t>
            </a:r>
            <a:r>
              <a:rPr lang="en-US" sz="2800" dirty="0" smtClean="0">
                <a:solidFill>
                  <a:srgbClr val="FF9933"/>
                </a:solidFill>
                <a:latin typeface="Franklin Gothic Medium"/>
                <a:cs typeface="Franklin Gothic Medium"/>
              </a:rPr>
              <a:t>without replacement </a:t>
            </a:r>
            <a:r>
              <a:rPr lang="en-US" sz="2800" dirty="0" smtClean="0">
                <a:latin typeface="Franklin Gothic Medium"/>
                <a:cs typeface="Franklin Gothic Medium"/>
              </a:rPr>
              <a:t>from an urn with </a:t>
            </a:r>
            <a:r>
              <a:rPr lang="en-US" sz="2800" dirty="0" smtClean="0">
                <a:solidFill>
                  <a:srgbClr val="0000FF"/>
                </a:solidFill>
                <a:latin typeface="Franklin Gothic Medium"/>
                <a:cs typeface="Franklin Gothic Medium"/>
              </a:rPr>
              <a:t>8 blue balls</a:t>
            </a:r>
            <a:r>
              <a:rPr lang="en-US" sz="2800" dirty="0" smtClean="0">
                <a:latin typeface="Franklin Gothic Medium"/>
                <a:cs typeface="Franklin Gothic Medium"/>
              </a:rPr>
              <a:t> and </a:t>
            </a:r>
            <a:r>
              <a:rPr lang="en-US" sz="2800" dirty="0" smtClean="0">
                <a:solidFill>
                  <a:srgbClr val="FF0000"/>
                </a:solidFill>
                <a:latin typeface="Franklin Gothic Medium"/>
                <a:cs typeface="Franklin Gothic Medium"/>
              </a:rPr>
              <a:t>10 red balls</a:t>
            </a:r>
            <a:r>
              <a:rPr lang="en-US" sz="2800" dirty="0" smtClean="0">
                <a:latin typeface="Franklin Gothic Medium"/>
                <a:cs typeface="Franklin Gothic Medium"/>
              </a:rPr>
              <a:t>.</a:t>
            </a:r>
          </a:p>
        </p:txBody>
      </p:sp>
      <p:sp>
        <p:nvSpPr>
          <p:cNvPr id="5" name="TextBox 4"/>
          <p:cNvSpPr txBox="1"/>
          <p:nvPr/>
        </p:nvSpPr>
        <p:spPr>
          <a:xfrm>
            <a:off x="1092200" y="3286726"/>
            <a:ext cx="6832600" cy="954107"/>
          </a:xfrm>
          <a:prstGeom prst="rect">
            <a:avLst/>
          </a:prstGeom>
          <a:noFill/>
        </p:spPr>
        <p:txBody>
          <a:bodyPr wrap="square" rtlCol="0">
            <a:spAutoFit/>
          </a:bodyPr>
          <a:lstStyle/>
          <a:p>
            <a:r>
              <a:rPr lang="en-US" sz="2800" dirty="0" smtClean="0">
                <a:latin typeface="Franklin Gothic Medium"/>
                <a:cs typeface="Franklin Gothic Medium"/>
              </a:rPr>
              <a:t>What is the expected number of blue balls that are chosen?</a:t>
            </a:r>
          </a:p>
        </p:txBody>
      </p:sp>
      <p:sp>
        <p:nvSpPr>
          <p:cNvPr id="6" name="TextBox 5"/>
          <p:cNvSpPr txBox="1"/>
          <p:nvPr/>
        </p:nvSpPr>
        <p:spPr>
          <a:xfrm>
            <a:off x="1092200" y="4912326"/>
            <a:ext cx="7594600" cy="523220"/>
          </a:xfrm>
          <a:prstGeom prst="rect">
            <a:avLst/>
          </a:prstGeom>
          <a:noFill/>
        </p:spPr>
        <p:txBody>
          <a:bodyPr wrap="square" rtlCol="0">
            <a:spAutoFit/>
          </a:bodyPr>
          <a:lstStyle/>
          <a:p>
            <a:r>
              <a:rPr lang="en-US" sz="2800" dirty="0" smtClean="0">
                <a:latin typeface="Franklin Gothic Medium"/>
                <a:cs typeface="Franklin Gothic Medium"/>
              </a:rPr>
              <a:t>What if the balls are chosen </a:t>
            </a:r>
            <a:r>
              <a:rPr lang="en-US" sz="2800" dirty="0" smtClean="0">
                <a:solidFill>
                  <a:srgbClr val="FF9933"/>
                </a:solidFill>
                <a:latin typeface="Franklin Gothic Medium"/>
                <a:cs typeface="Franklin Gothic Medium"/>
              </a:rPr>
              <a:t>with replacement</a:t>
            </a:r>
            <a:r>
              <a:rPr lang="en-US" sz="2800" dirty="0" smtClean="0">
                <a:latin typeface="Franklin Gothic Medium"/>
                <a:cs typeface="Franklin Gothic Medium"/>
              </a:rPr>
              <a:t>?</a:t>
            </a:r>
          </a:p>
        </p:txBody>
      </p:sp>
      <p:sp>
        <p:nvSpPr>
          <p:cNvPr id="7" name="TextBox 6"/>
          <p:cNvSpPr txBox="1"/>
          <p:nvPr/>
        </p:nvSpPr>
        <p:spPr>
          <a:xfrm>
            <a:off x="514350" y="3274026"/>
            <a:ext cx="590550" cy="523220"/>
          </a:xfrm>
          <a:prstGeom prst="rect">
            <a:avLst/>
          </a:prstGeom>
          <a:noFill/>
        </p:spPr>
        <p:txBody>
          <a:bodyPr wrap="square" rtlCol="0">
            <a:spAutoFit/>
          </a:bodyPr>
          <a:lstStyle/>
          <a:p>
            <a:r>
              <a:rPr lang="en-US" sz="2800" dirty="0" smtClean="0">
                <a:latin typeface="Franklin Gothic Medium"/>
                <a:cs typeface="Franklin Gothic Medium"/>
              </a:rPr>
              <a:t>(a)</a:t>
            </a:r>
          </a:p>
        </p:txBody>
      </p:sp>
      <p:sp>
        <p:nvSpPr>
          <p:cNvPr id="8" name="TextBox 7"/>
          <p:cNvSpPr txBox="1"/>
          <p:nvPr/>
        </p:nvSpPr>
        <p:spPr>
          <a:xfrm>
            <a:off x="539750" y="4890702"/>
            <a:ext cx="590550" cy="523220"/>
          </a:xfrm>
          <a:prstGeom prst="rect">
            <a:avLst/>
          </a:prstGeom>
          <a:noFill/>
        </p:spPr>
        <p:txBody>
          <a:bodyPr wrap="square" rtlCol="0">
            <a:spAutoFit/>
          </a:bodyPr>
          <a:lstStyle/>
          <a:p>
            <a:r>
              <a:rPr lang="en-US" sz="2800" dirty="0" smtClean="0">
                <a:latin typeface="Franklin Gothic Medium"/>
                <a:cs typeface="Franklin Gothic Medium"/>
              </a:rPr>
              <a:t>(b)</a:t>
            </a:r>
          </a:p>
        </p:txBody>
      </p:sp>
    </p:spTree>
    <p:extLst>
      <p:ext uri="{BB962C8B-B14F-4D97-AF65-F5344CB8AC3E}">
        <p14:creationId xmlns:p14="http://schemas.microsoft.com/office/powerpoint/2010/main" val="74162571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indicator (Bernoulli) random variable</a:t>
            </a:r>
            <a:endParaRPr lang="en-US" dirty="0"/>
          </a:p>
        </p:txBody>
      </p:sp>
      <p:sp>
        <p:nvSpPr>
          <p:cNvPr id="4" name="TextBox 3"/>
          <p:cNvSpPr txBox="1"/>
          <p:nvPr/>
        </p:nvSpPr>
        <p:spPr>
          <a:xfrm>
            <a:off x="457200" y="1198233"/>
            <a:ext cx="8229600" cy="954107"/>
          </a:xfrm>
          <a:prstGeom prst="rect">
            <a:avLst/>
          </a:prstGeom>
          <a:noFill/>
        </p:spPr>
        <p:txBody>
          <a:bodyPr wrap="square" rtlCol="0">
            <a:spAutoFit/>
          </a:bodyPr>
          <a:lstStyle/>
          <a:p>
            <a:r>
              <a:rPr lang="en-US" sz="2800" dirty="0" smtClean="0">
                <a:latin typeface="Franklin Gothic Medium"/>
                <a:cs typeface="Franklin Gothic Medium"/>
              </a:rPr>
              <a:t>Perform a </a:t>
            </a:r>
            <a:r>
              <a:rPr lang="en-US" sz="2800" dirty="0" smtClean="0">
                <a:solidFill>
                  <a:srgbClr val="FF9933"/>
                </a:solidFill>
                <a:latin typeface="Franklin Gothic Medium"/>
                <a:cs typeface="Franklin Gothic Medium"/>
              </a:rPr>
              <a:t>trial</a:t>
            </a:r>
            <a:r>
              <a:rPr lang="en-US" sz="2800" dirty="0" smtClean="0">
                <a:latin typeface="Franklin Gothic Medium"/>
                <a:cs typeface="Franklin Gothic Medium"/>
              </a:rPr>
              <a:t> that succeeds with probability </a:t>
            </a:r>
            <a:r>
              <a:rPr lang="en-US" sz="2800" i="1" dirty="0" smtClean="0">
                <a:latin typeface="Garamond"/>
                <a:cs typeface="Garamond"/>
              </a:rPr>
              <a:t>p</a:t>
            </a:r>
            <a:r>
              <a:rPr lang="en-US" sz="2800" dirty="0" smtClean="0">
                <a:latin typeface="Franklin Gothic Medium"/>
                <a:cs typeface="Franklin Gothic Medium"/>
              </a:rPr>
              <a:t> and fails with probability </a:t>
            </a:r>
            <a:r>
              <a:rPr lang="en-US" sz="2800" dirty="0">
                <a:latin typeface="Garamond"/>
                <a:cs typeface="Garamond"/>
              </a:rPr>
              <a:t>1 – </a:t>
            </a:r>
            <a:r>
              <a:rPr lang="en-US" sz="2800" i="1" dirty="0">
                <a:latin typeface="Garamond"/>
                <a:cs typeface="Garamond"/>
              </a:rPr>
              <a:t>p</a:t>
            </a:r>
            <a:r>
              <a:rPr lang="en-US" sz="2800" dirty="0" smtClean="0">
                <a:latin typeface="Franklin Gothic Medium"/>
                <a:cs typeface="Franklin Gothic Medium"/>
              </a:rPr>
              <a:t>.</a:t>
            </a:r>
          </a:p>
        </p:txBody>
      </p:sp>
      <p:grpSp>
        <p:nvGrpSpPr>
          <p:cNvPr id="3" name="Group 2"/>
          <p:cNvGrpSpPr/>
          <p:nvPr/>
        </p:nvGrpSpPr>
        <p:grpSpPr>
          <a:xfrm>
            <a:off x="862570" y="2676468"/>
            <a:ext cx="2420380" cy="932874"/>
            <a:chOff x="862570" y="2676468"/>
            <a:chExt cx="2420380" cy="932874"/>
          </a:xfrm>
        </p:grpSpPr>
        <p:cxnSp>
          <p:nvCxnSpPr>
            <p:cNvPr id="6" name="Straight Connector 5"/>
            <p:cNvCxnSpPr/>
            <p:nvPr/>
          </p:nvCxnSpPr>
          <p:spPr>
            <a:xfrm>
              <a:off x="862570" y="3178156"/>
              <a:ext cx="2236230"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675369" y="2697441"/>
              <a:ext cx="1404381" cy="461665"/>
            </a:xfrm>
            <a:prstGeom prst="rect">
              <a:avLst/>
            </a:prstGeom>
            <a:noFill/>
          </p:spPr>
          <p:txBody>
            <a:bodyPr wrap="square" rtlCol="0">
              <a:spAutoFit/>
            </a:bodyPr>
            <a:lstStyle/>
            <a:p>
              <a:r>
                <a:rPr lang="en-US" sz="2400" dirty="0" smtClean="0">
                  <a:latin typeface="Garamond"/>
                  <a:cs typeface="Garamond"/>
                </a:rPr>
                <a:t>0		1</a:t>
              </a:r>
            </a:p>
          </p:txBody>
        </p:sp>
        <p:sp>
          <p:nvSpPr>
            <p:cNvPr id="9" name="TextBox 8"/>
            <p:cNvSpPr txBox="1"/>
            <p:nvPr/>
          </p:nvSpPr>
          <p:spPr>
            <a:xfrm>
              <a:off x="862570" y="3133706"/>
              <a:ext cx="681497" cy="461665"/>
            </a:xfrm>
            <a:prstGeom prst="rect">
              <a:avLst/>
            </a:prstGeom>
            <a:noFill/>
          </p:spPr>
          <p:txBody>
            <a:bodyPr wrap="none" rtlCol="0">
              <a:spAutoFit/>
            </a:bodyPr>
            <a:lstStyle/>
            <a:p>
              <a:r>
                <a:rPr lang="en-US" sz="2400" i="1" dirty="0" smtClean="0">
                  <a:latin typeface="Garamond"/>
                  <a:cs typeface="Garamond"/>
                </a:rPr>
                <a:t>p</a:t>
              </a:r>
              <a:r>
                <a:rPr lang="en-US" sz="2400" dirty="0" smtClean="0">
                  <a:latin typeface="Garamond"/>
                  <a:cs typeface="Garamond"/>
                </a:rPr>
                <a:t>(</a:t>
              </a:r>
              <a:r>
                <a:rPr lang="en-US" sz="2400" i="1" dirty="0" smtClean="0">
                  <a:latin typeface="Garamond"/>
                  <a:cs typeface="Garamond"/>
                </a:rPr>
                <a:t>x</a:t>
              </a:r>
              <a:r>
                <a:rPr lang="en-US" sz="2400" dirty="0" smtClean="0">
                  <a:latin typeface="Garamond"/>
                  <a:cs typeface="Garamond"/>
                </a:rPr>
                <a:t>)</a:t>
              </a:r>
              <a:endParaRPr lang="en-US" sz="2400" dirty="0" smtClean="0">
                <a:latin typeface="Franklin Gothic Medium"/>
                <a:cs typeface="Franklin Gothic Medium"/>
              </a:endParaRPr>
            </a:p>
          </p:txBody>
        </p:sp>
        <p:sp>
          <p:nvSpPr>
            <p:cNvPr id="43" name="TextBox 42"/>
            <p:cNvSpPr txBox="1"/>
            <p:nvPr/>
          </p:nvSpPr>
          <p:spPr>
            <a:xfrm>
              <a:off x="1675369" y="3147677"/>
              <a:ext cx="1607581" cy="461665"/>
            </a:xfrm>
            <a:prstGeom prst="rect">
              <a:avLst/>
            </a:prstGeom>
            <a:noFill/>
          </p:spPr>
          <p:txBody>
            <a:bodyPr wrap="square" rtlCol="0">
              <a:spAutoFit/>
            </a:bodyPr>
            <a:lstStyle/>
            <a:p>
              <a:r>
                <a:rPr lang="en-US" sz="2400" dirty="0">
                  <a:latin typeface="Garamond"/>
                  <a:cs typeface="Garamond"/>
                </a:rPr>
                <a:t>1 – </a:t>
              </a:r>
              <a:r>
                <a:rPr lang="en-US" sz="2400" i="1" dirty="0" smtClean="0">
                  <a:latin typeface="Garamond"/>
                  <a:cs typeface="Garamond"/>
                </a:rPr>
                <a:t>p	p</a:t>
              </a:r>
              <a:r>
                <a:rPr lang="en-US" sz="2400" dirty="0" smtClean="0">
                  <a:latin typeface="Garamond"/>
                  <a:cs typeface="Garamond"/>
                </a:rPr>
                <a:t>	</a:t>
              </a:r>
              <a:endParaRPr lang="en-US" sz="2400" i="1" dirty="0" smtClean="0">
                <a:latin typeface="Garamond"/>
                <a:cs typeface="Garamond"/>
              </a:endParaRPr>
            </a:p>
          </p:txBody>
        </p:sp>
        <p:sp>
          <p:nvSpPr>
            <p:cNvPr id="46" name="TextBox 45"/>
            <p:cNvSpPr txBox="1"/>
            <p:nvPr/>
          </p:nvSpPr>
          <p:spPr>
            <a:xfrm>
              <a:off x="983220" y="2676468"/>
              <a:ext cx="367700" cy="461665"/>
            </a:xfrm>
            <a:prstGeom prst="rect">
              <a:avLst/>
            </a:prstGeom>
            <a:noFill/>
          </p:spPr>
          <p:txBody>
            <a:bodyPr wrap="none" rtlCol="0">
              <a:spAutoFit/>
            </a:bodyPr>
            <a:lstStyle/>
            <a:p>
              <a:r>
                <a:rPr lang="en-US" sz="2400" i="1" dirty="0" smtClean="0">
                  <a:latin typeface="Garamond"/>
                  <a:cs typeface="Garamond"/>
                </a:rPr>
                <a:t>x</a:t>
              </a:r>
              <a:endParaRPr lang="en-US" sz="2400" dirty="0" smtClean="0">
                <a:latin typeface="Franklin Gothic Medium"/>
                <a:cs typeface="Franklin Gothic Medium"/>
              </a:endParaRPr>
            </a:p>
          </p:txBody>
        </p:sp>
      </p:grpSp>
      <p:grpSp>
        <p:nvGrpSpPr>
          <p:cNvPr id="5" name="Group 4"/>
          <p:cNvGrpSpPr/>
          <p:nvPr/>
        </p:nvGrpSpPr>
        <p:grpSpPr>
          <a:xfrm>
            <a:off x="5089496" y="1776244"/>
            <a:ext cx="3241703" cy="2307614"/>
            <a:chOff x="5089496" y="1776244"/>
            <a:chExt cx="3241703" cy="2307614"/>
          </a:xfrm>
        </p:grpSpPr>
        <p:pic>
          <p:nvPicPr>
            <p:cNvPr id="47" name="Picture 46" descr="bern.5.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6851" y="1776244"/>
              <a:ext cx="3054348" cy="2307614"/>
            </a:xfrm>
            <a:prstGeom prst="rect">
              <a:avLst/>
            </a:prstGeom>
          </p:spPr>
        </p:pic>
        <p:sp>
          <p:nvSpPr>
            <p:cNvPr id="49" name="TextBox 48"/>
            <p:cNvSpPr txBox="1"/>
            <p:nvPr/>
          </p:nvSpPr>
          <p:spPr>
            <a:xfrm>
              <a:off x="7053820" y="3371198"/>
              <a:ext cx="1063061" cy="461665"/>
            </a:xfrm>
            <a:prstGeom prst="rect">
              <a:avLst/>
            </a:prstGeom>
            <a:noFill/>
          </p:spPr>
          <p:txBody>
            <a:bodyPr wrap="none" rtlCol="0">
              <a:spAutoFit/>
            </a:bodyPr>
            <a:lstStyle/>
            <a:p>
              <a:r>
                <a:rPr lang="en-US" sz="2400" i="1" dirty="0" smtClean="0">
                  <a:solidFill>
                    <a:schemeClr val="accent1"/>
                  </a:solidFill>
                  <a:latin typeface="Garamond"/>
                  <a:cs typeface="Garamond"/>
                </a:rPr>
                <a:t>p</a:t>
              </a:r>
              <a:r>
                <a:rPr lang="en-US" sz="2400" dirty="0">
                  <a:solidFill>
                    <a:schemeClr val="accent1"/>
                  </a:solidFill>
                  <a:latin typeface="Garamond"/>
                  <a:cs typeface="Garamond"/>
                </a:rPr>
                <a:t> </a:t>
              </a:r>
              <a:r>
                <a:rPr lang="en-US" sz="2400" dirty="0" smtClean="0">
                  <a:solidFill>
                    <a:schemeClr val="accent1"/>
                  </a:solidFill>
                  <a:latin typeface="Garamond"/>
                  <a:cs typeface="Garamond"/>
                </a:rPr>
                <a:t>= 0.5</a:t>
              </a:r>
              <a:endParaRPr lang="en-US" sz="2400" dirty="0" smtClean="0">
                <a:solidFill>
                  <a:schemeClr val="accent1"/>
                </a:solidFill>
                <a:latin typeface="Franklin Gothic Medium"/>
                <a:cs typeface="Franklin Gothic Medium"/>
              </a:endParaRPr>
            </a:p>
          </p:txBody>
        </p:sp>
        <p:sp>
          <p:nvSpPr>
            <p:cNvPr id="51" name="TextBox 50"/>
            <p:cNvSpPr txBox="1"/>
            <p:nvPr/>
          </p:nvSpPr>
          <p:spPr>
            <a:xfrm rot="16200000">
              <a:off x="4986999" y="2646901"/>
              <a:ext cx="605104" cy="400110"/>
            </a:xfrm>
            <a:prstGeom prst="rect">
              <a:avLst/>
            </a:prstGeom>
            <a:noFill/>
          </p:spPr>
          <p:txBody>
            <a:bodyPr wrap="none" rtlCol="0">
              <a:spAutoFit/>
            </a:bodyPr>
            <a:lstStyle/>
            <a:p>
              <a:r>
                <a:rPr lang="en-US" sz="2000" i="1" dirty="0" smtClean="0">
                  <a:latin typeface="Garamond"/>
                  <a:cs typeface="Garamond"/>
                </a:rPr>
                <a:t>p</a:t>
              </a:r>
              <a:r>
                <a:rPr lang="en-US" sz="2000" dirty="0" smtClean="0">
                  <a:latin typeface="Garamond"/>
                  <a:cs typeface="Garamond"/>
                </a:rPr>
                <a:t>(</a:t>
              </a:r>
              <a:r>
                <a:rPr lang="en-US" sz="2000" i="1" dirty="0" smtClean="0">
                  <a:latin typeface="Garamond"/>
                  <a:cs typeface="Garamond"/>
                </a:rPr>
                <a:t>x</a:t>
              </a:r>
              <a:r>
                <a:rPr lang="en-US" sz="2000" dirty="0" smtClean="0">
                  <a:latin typeface="Garamond"/>
                  <a:cs typeface="Garamond"/>
                </a:rPr>
                <a:t>)</a:t>
              </a:r>
              <a:endParaRPr lang="en-US" sz="2000" dirty="0" smtClean="0">
                <a:latin typeface="Franklin Gothic Medium"/>
                <a:cs typeface="Franklin Gothic Medium"/>
              </a:endParaRPr>
            </a:p>
          </p:txBody>
        </p:sp>
      </p:grpSp>
      <p:grpSp>
        <p:nvGrpSpPr>
          <p:cNvPr id="10" name="Group 9"/>
          <p:cNvGrpSpPr/>
          <p:nvPr/>
        </p:nvGrpSpPr>
        <p:grpSpPr>
          <a:xfrm>
            <a:off x="5086352" y="4083859"/>
            <a:ext cx="3244847" cy="2307614"/>
            <a:chOff x="5086352" y="4083859"/>
            <a:chExt cx="3244847" cy="2307614"/>
          </a:xfrm>
        </p:grpSpPr>
        <p:pic>
          <p:nvPicPr>
            <p:cNvPr id="48" name="Picture 47" descr="bern.6.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6851" y="4083859"/>
              <a:ext cx="3054348" cy="2307614"/>
            </a:xfrm>
            <a:prstGeom prst="rect">
              <a:avLst/>
            </a:prstGeom>
          </p:spPr>
        </p:pic>
        <p:sp>
          <p:nvSpPr>
            <p:cNvPr id="50" name="TextBox 49"/>
            <p:cNvSpPr txBox="1"/>
            <p:nvPr/>
          </p:nvSpPr>
          <p:spPr>
            <a:xfrm>
              <a:off x="7053820" y="5676248"/>
              <a:ext cx="1063061" cy="461665"/>
            </a:xfrm>
            <a:prstGeom prst="rect">
              <a:avLst/>
            </a:prstGeom>
            <a:noFill/>
          </p:spPr>
          <p:txBody>
            <a:bodyPr wrap="none" rtlCol="0">
              <a:spAutoFit/>
            </a:bodyPr>
            <a:lstStyle/>
            <a:p>
              <a:r>
                <a:rPr lang="en-US" sz="2400" i="1" dirty="0" smtClean="0">
                  <a:solidFill>
                    <a:schemeClr val="accent1"/>
                  </a:solidFill>
                  <a:latin typeface="Garamond"/>
                  <a:cs typeface="Garamond"/>
                </a:rPr>
                <a:t>p</a:t>
              </a:r>
              <a:r>
                <a:rPr lang="en-US" sz="2400" dirty="0">
                  <a:solidFill>
                    <a:schemeClr val="accent1"/>
                  </a:solidFill>
                  <a:latin typeface="Garamond"/>
                  <a:cs typeface="Garamond"/>
                </a:rPr>
                <a:t> </a:t>
              </a:r>
              <a:r>
                <a:rPr lang="en-US" sz="2400" dirty="0" smtClean="0">
                  <a:solidFill>
                    <a:schemeClr val="accent1"/>
                  </a:solidFill>
                  <a:latin typeface="Garamond"/>
                  <a:cs typeface="Garamond"/>
                </a:rPr>
                <a:t>= 0.4</a:t>
              </a:r>
              <a:endParaRPr lang="en-US" sz="2400" dirty="0" smtClean="0">
                <a:solidFill>
                  <a:schemeClr val="accent1"/>
                </a:solidFill>
                <a:latin typeface="Franklin Gothic Medium"/>
                <a:cs typeface="Franklin Gothic Medium"/>
              </a:endParaRPr>
            </a:p>
          </p:txBody>
        </p:sp>
        <p:sp>
          <p:nvSpPr>
            <p:cNvPr id="52" name="TextBox 51"/>
            <p:cNvSpPr txBox="1"/>
            <p:nvPr/>
          </p:nvSpPr>
          <p:spPr>
            <a:xfrm rot="16200000">
              <a:off x="4983855" y="4951951"/>
              <a:ext cx="605104" cy="400110"/>
            </a:xfrm>
            <a:prstGeom prst="rect">
              <a:avLst/>
            </a:prstGeom>
            <a:noFill/>
          </p:spPr>
          <p:txBody>
            <a:bodyPr wrap="none" rtlCol="0">
              <a:spAutoFit/>
            </a:bodyPr>
            <a:lstStyle/>
            <a:p>
              <a:r>
                <a:rPr lang="en-US" sz="2000" i="1" dirty="0" smtClean="0">
                  <a:latin typeface="Garamond"/>
                  <a:cs typeface="Garamond"/>
                </a:rPr>
                <a:t>p</a:t>
              </a:r>
              <a:r>
                <a:rPr lang="en-US" sz="2000" dirty="0" smtClean="0">
                  <a:latin typeface="Garamond"/>
                  <a:cs typeface="Garamond"/>
                </a:rPr>
                <a:t>(</a:t>
              </a:r>
              <a:r>
                <a:rPr lang="en-US" sz="2000" i="1" dirty="0" smtClean="0">
                  <a:latin typeface="Garamond"/>
                  <a:cs typeface="Garamond"/>
                </a:rPr>
                <a:t>x</a:t>
              </a:r>
              <a:r>
                <a:rPr lang="en-US" sz="2000" dirty="0" smtClean="0">
                  <a:latin typeface="Garamond"/>
                  <a:cs typeface="Garamond"/>
                </a:rPr>
                <a:t>)</a:t>
              </a:r>
              <a:endParaRPr lang="en-US" sz="2000" dirty="0" smtClean="0">
                <a:latin typeface="Franklin Gothic Medium"/>
                <a:cs typeface="Franklin Gothic Medium"/>
              </a:endParaRPr>
            </a:p>
          </p:txBody>
        </p:sp>
      </p:grpSp>
      <p:sp>
        <p:nvSpPr>
          <p:cNvPr id="53" name="TextBox 52"/>
          <p:cNvSpPr txBox="1"/>
          <p:nvPr/>
        </p:nvSpPr>
        <p:spPr>
          <a:xfrm>
            <a:off x="862570" y="4954704"/>
            <a:ext cx="1527039" cy="523220"/>
          </a:xfrm>
          <a:prstGeom prst="rect">
            <a:avLst/>
          </a:prstGeom>
          <a:noFill/>
        </p:spPr>
        <p:txBody>
          <a:bodyPr wrap="none" rtlCol="0">
            <a:spAutoFit/>
          </a:bodyPr>
          <a:lstStyle/>
          <a:p>
            <a:r>
              <a:rPr lang="en-US" sz="2800" i="1" dirty="0" smtClean="0">
                <a:latin typeface="Garamond"/>
                <a:cs typeface="Garamond"/>
              </a:rPr>
              <a:t>E</a:t>
            </a:r>
            <a:r>
              <a:rPr lang="en-US" sz="2800" dirty="0" smtClean="0">
                <a:latin typeface="Garamond"/>
                <a:cs typeface="Garamond"/>
              </a:rPr>
              <a:t>[</a:t>
            </a:r>
            <a:r>
              <a:rPr lang="en-US" sz="2800" i="1" dirty="0" smtClean="0">
                <a:latin typeface="Garamond"/>
                <a:cs typeface="Garamond"/>
              </a:rPr>
              <a:t>X</a:t>
            </a:r>
            <a:r>
              <a:rPr lang="en-US" sz="2800" dirty="0" smtClean="0">
                <a:latin typeface="Garamond"/>
                <a:cs typeface="Garamond"/>
              </a:rPr>
              <a:t>] = </a:t>
            </a:r>
            <a:r>
              <a:rPr lang="en-US" sz="2800" i="1" dirty="0" smtClean="0">
                <a:latin typeface="Garamond"/>
                <a:cs typeface="Garamond"/>
              </a:rPr>
              <a:t>p</a:t>
            </a:r>
            <a:endParaRPr lang="en-US" sz="2800" i="1" dirty="0" smtClean="0">
              <a:latin typeface="Franklin Gothic Medium"/>
              <a:cs typeface="Franklin Gothic Medium"/>
            </a:endParaRPr>
          </a:p>
        </p:txBody>
      </p:sp>
      <p:sp>
        <p:nvSpPr>
          <p:cNvPr id="54" name="TextBox 53"/>
          <p:cNvSpPr txBox="1"/>
          <p:nvPr/>
        </p:nvSpPr>
        <p:spPr>
          <a:xfrm>
            <a:off x="457200" y="4195433"/>
            <a:ext cx="3638550" cy="523220"/>
          </a:xfrm>
          <a:prstGeom prst="rect">
            <a:avLst/>
          </a:prstGeom>
          <a:noFill/>
        </p:spPr>
        <p:txBody>
          <a:bodyPr wrap="square" rtlCol="0">
            <a:spAutoFit/>
          </a:bodyPr>
          <a:lstStyle/>
          <a:p>
            <a:r>
              <a:rPr lang="en-US" sz="2800" dirty="0" smtClean="0">
                <a:latin typeface="Franklin Gothic Medium"/>
                <a:cs typeface="Franklin Gothic Medium"/>
              </a:rPr>
              <a:t>If </a:t>
            </a:r>
            <a:r>
              <a:rPr lang="en-US" sz="2800" i="1" dirty="0" smtClean="0">
                <a:latin typeface="Garamond"/>
                <a:cs typeface="Garamond"/>
              </a:rPr>
              <a:t>X</a:t>
            </a:r>
            <a:r>
              <a:rPr lang="en-US" sz="2800" dirty="0" smtClean="0">
                <a:latin typeface="Franklin Gothic Medium"/>
                <a:cs typeface="Franklin Gothic Medium"/>
              </a:rPr>
              <a:t> is </a:t>
            </a:r>
            <a:r>
              <a:rPr lang="en-US" sz="2800" dirty="0" smtClean="0">
                <a:latin typeface="Garamond"/>
                <a:cs typeface="Garamond"/>
              </a:rPr>
              <a:t>Bernoulli(</a:t>
            </a:r>
            <a:r>
              <a:rPr lang="en-US" sz="2800" i="1" dirty="0" smtClean="0">
                <a:latin typeface="Garamond"/>
                <a:cs typeface="Garamond"/>
              </a:rPr>
              <a:t>p</a:t>
            </a:r>
            <a:r>
              <a:rPr lang="en-US" sz="2800" dirty="0" smtClean="0">
                <a:latin typeface="Garamond"/>
                <a:cs typeface="Garamond"/>
              </a:rPr>
              <a:t>)</a:t>
            </a:r>
            <a:r>
              <a:rPr lang="en-US" sz="2800" dirty="0" smtClean="0">
                <a:latin typeface="Franklin Gothic Medium"/>
                <a:cs typeface="Franklin Gothic Medium"/>
              </a:rPr>
              <a:t> then</a:t>
            </a:r>
          </a:p>
        </p:txBody>
      </p:sp>
    </p:spTree>
    <p:extLst>
      <p:ext uri="{BB962C8B-B14F-4D97-AF65-F5344CB8AC3E}">
        <p14:creationId xmlns:p14="http://schemas.microsoft.com/office/powerpoint/2010/main" val="3842792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dissolve">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dissolve">
                                      <p:cBhvr>
                                        <p:cTn id="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binomial random variable</a:t>
            </a:r>
            <a:endParaRPr lang="en-US" dirty="0"/>
          </a:p>
        </p:txBody>
      </p:sp>
      <p:sp>
        <p:nvSpPr>
          <p:cNvPr id="5" name="TextBox 4"/>
          <p:cNvSpPr txBox="1"/>
          <p:nvPr/>
        </p:nvSpPr>
        <p:spPr>
          <a:xfrm>
            <a:off x="457200" y="1198233"/>
            <a:ext cx="8229600" cy="954107"/>
          </a:xfrm>
          <a:prstGeom prst="rect">
            <a:avLst/>
          </a:prstGeom>
          <a:noFill/>
        </p:spPr>
        <p:txBody>
          <a:bodyPr wrap="square" rtlCol="0">
            <a:spAutoFit/>
          </a:bodyPr>
          <a:lstStyle/>
          <a:p>
            <a:r>
              <a:rPr lang="en-US" sz="2800" dirty="0">
                <a:latin typeface="Garamond"/>
                <a:cs typeface="Garamond"/>
              </a:rPr>
              <a:t>Binomial(</a:t>
            </a:r>
            <a:r>
              <a:rPr lang="en-US" sz="2800" i="1" dirty="0">
                <a:latin typeface="Garamond"/>
                <a:cs typeface="Garamond"/>
              </a:rPr>
              <a:t>n</a:t>
            </a:r>
            <a:r>
              <a:rPr lang="en-US" sz="2800" dirty="0" smtClean="0">
                <a:latin typeface="Garamond"/>
                <a:cs typeface="Garamond"/>
              </a:rPr>
              <a:t>, </a:t>
            </a:r>
            <a:r>
              <a:rPr lang="en-US" sz="2800" i="1" dirty="0" smtClean="0">
                <a:latin typeface="Garamond"/>
                <a:cs typeface="Garamond"/>
              </a:rPr>
              <a:t>p</a:t>
            </a:r>
            <a:r>
              <a:rPr lang="en-US" sz="2800" dirty="0" smtClean="0">
                <a:latin typeface="Garamond"/>
                <a:cs typeface="Garamond"/>
              </a:rPr>
              <a:t>)</a:t>
            </a:r>
            <a:r>
              <a:rPr lang="en-US" sz="2800" dirty="0" smtClean="0">
                <a:latin typeface="Franklin Gothic Medium"/>
                <a:cs typeface="Franklin Gothic Medium"/>
              </a:rPr>
              <a:t>: Perform </a:t>
            </a:r>
            <a:r>
              <a:rPr lang="en-US" sz="2800" i="1" dirty="0" smtClean="0">
                <a:latin typeface="Garamond"/>
                <a:cs typeface="Garamond"/>
              </a:rPr>
              <a:t>n </a:t>
            </a:r>
            <a:r>
              <a:rPr lang="en-US" sz="2800" dirty="0" smtClean="0">
                <a:solidFill>
                  <a:schemeClr val="accent1"/>
                </a:solidFill>
                <a:latin typeface="Franklin Gothic Medium"/>
                <a:cs typeface="Franklin Gothic Medium"/>
              </a:rPr>
              <a:t>independent </a:t>
            </a:r>
            <a:r>
              <a:rPr lang="en-US" sz="2800" dirty="0" smtClean="0">
                <a:solidFill>
                  <a:srgbClr val="FF9933"/>
                </a:solidFill>
                <a:latin typeface="Franklin Gothic Medium"/>
                <a:cs typeface="Franklin Gothic Medium"/>
              </a:rPr>
              <a:t>trials</a:t>
            </a:r>
            <a:r>
              <a:rPr lang="en-US" sz="2800" dirty="0" smtClean="0">
                <a:solidFill>
                  <a:srgbClr val="000000"/>
                </a:solidFill>
                <a:latin typeface="Franklin Gothic Medium"/>
                <a:cs typeface="Franklin Gothic Medium"/>
              </a:rPr>
              <a:t>,</a:t>
            </a:r>
            <a:r>
              <a:rPr lang="en-US" sz="2800" dirty="0" smtClean="0">
                <a:solidFill>
                  <a:srgbClr val="FF9933"/>
                </a:solidFill>
                <a:latin typeface="Franklin Gothic Medium"/>
                <a:cs typeface="Franklin Gothic Medium"/>
              </a:rPr>
              <a:t> </a:t>
            </a:r>
            <a:r>
              <a:rPr lang="en-US" sz="2800" dirty="0" smtClean="0">
                <a:solidFill>
                  <a:srgbClr val="000000"/>
                </a:solidFill>
                <a:latin typeface="Franklin Gothic Medium"/>
                <a:cs typeface="Franklin Gothic Medium"/>
              </a:rPr>
              <a:t>each of which succeeds with probability </a:t>
            </a:r>
            <a:r>
              <a:rPr lang="en-US" sz="2800" i="1" dirty="0" smtClean="0">
                <a:latin typeface="Garamond"/>
                <a:cs typeface="Garamond"/>
              </a:rPr>
              <a:t>p</a:t>
            </a:r>
            <a:r>
              <a:rPr lang="en-US" sz="2800" dirty="0" smtClean="0">
                <a:solidFill>
                  <a:srgbClr val="FF9933"/>
                </a:solidFill>
                <a:latin typeface="Franklin Gothic Medium"/>
                <a:cs typeface="Franklin Gothic Medium"/>
              </a:rPr>
              <a:t>.</a:t>
            </a:r>
            <a:endParaRPr lang="en-US" sz="2800" dirty="0" smtClean="0">
              <a:latin typeface="Franklin Gothic Medium"/>
              <a:cs typeface="Franklin Gothic Medium"/>
            </a:endParaRPr>
          </a:p>
        </p:txBody>
      </p:sp>
      <p:sp>
        <p:nvSpPr>
          <p:cNvPr id="6" name="TextBox 5"/>
          <p:cNvSpPr txBox="1"/>
          <p:nvPr/>
        </p:nvSpPr>
        <p:spPr>
          <a:xfrm>
            <a:off x="457200" y="2399990"/>
            <a:ext cx="8229600" cy="523220"/>
          </a:xfrm>
          <a:prstGeom prst="rect">
            <a:avLst/>
          </a:prstGeom>
          <a:noFill/>
        </p:spPr>
        <p:txBody>
          <a:bodyPr wrap="square" rtlCol="0">
            <a:spAutoFit/>
          </a:bodyPr>
          <a:lstStyle/>
          <a:p>
            <a:r>
              <a:rPr lang="en-US" sz="2800" i="1" dirty="0" smtClean="0">
                <a:latin typeface="Garamond"/>
                <a:cs typeface="Garamond"/>
              </a:rPr>
              <a:t>X</a:t>
            </a:r>
            <a:r>
              <a:rPr lang="en-US" sz="2800" i="1" dirty="0" smtClean="0">
                <a:solidFill>
                  <a:srgbClr val="000000"/>
                </a:solidFill>
                <a:latin typeface="Garamond"/>
                <a:cs typeface="Garamond"/>
              </a:rPr>
              <a:t> </a:t>
            </a:r>
            <a:r>
              <a:rPr lang="en-US" sz="2800" dirty="0" smtClean="0">
                <a:solidFill>
                  <a:srgbClr val="000000"/>
                </a:solidFill>
                <a:latin typeface="Garamond"/>
                <a:cs typeface="Garamond"/>
              </a:rPr>
              <a:t>=</a:t>
            </a:r>
            <a:r>
              <a:rPr lang="en-US" sz="2800" dirty="0" smtClean="0">
                <a:solidFill>
                  <a:srgbClr val="000000"/>
                </a:solidFill>
                <a:latin typeface="Franklin Gothic Medium"/>
                <a:cs typeface="Franklin Gothic Medium"/>
              </a:rPr>
              <a:t> number of successes</a:t>
            </a:r>
          </a:p>
        </p:txBody>
      </p:sp>
      <p:sp>
        <p:nvSpPr>
          <p:cNvPr id="7" name="TextBox 6"/>
          <p:cNvSpPr txBox="1"/>
          <p:nvPr/>
        </p:nvSpPr>
        <p:spPr>
          <a:xfrm>
            <a:off x="457200" y="3233768"/>
            <a:ext cx="1974850" cy="584776"/>
          </a:xfrm>
          <a:prstGeom prst="rect">
            <a:avLst/>
          </a:prstGeom>
          <a:noFill/>
        </p:spPr>
        <p:txBody>
          <a:bodyPr wrap="square" rtlCol="0">
            <a:spAutoFit/>
          </a:bodyPr>
          <a:lstStyle/>
          <a:p>
            <a:r>
              <a:rPr lang="en-US" sz="3200" dirty="0" smtClean="0">
                <a:solidFill>
                  <a:schemeClr val="accent1"/>
                </a:solidFill>
                <a:latin typeface="Franklin Gothic Medium"/>
                <a:cs typeface="Franklin Gothic Medium"/>
              </a:rPr>
              <a:t>Examples</a:t>
            </a:r>
          </a:p>
        </p:txBody>
      </p:sp>
      <p:sp>
        <p:nvSpPr>
          <p:cNvPr id="8" name="TextBox 7"/>
          <p:cNvSpPr txBox="1"/>
          <p:nvPr/>
        </p:nvSpPr>
        <p:spPr>
          <a:xfrm>
            <a:off x="457200" y="3985883"/>
            <a:ext cx="8229600" cy="523220"/>
          </a:xfrm>
          <a:prstGeom prst="rect">
            <a:avLst/>
          </a:prstGeom>
          <a:noFill/>
        </p:spPr>
        <p:txBody>
          <a:bodyPr wrap="square" rtlCol="0">
            <a:spAutoFit/>
          </a:bodyPr>
          <a:lstStyle/>
          <a:p>
            <a:r>
              <a:rPr lang="en-US" sz="2800" dirty="0" smtClean="0">
                <a:latin typeface="Franklin Gothic Medium"/>
                <a:cs typeface="Franklin Gothic Medium"/>
              </a:rPr>
              <a:t>Toss </a:t>
            </a:r>
            <a:r>
              <a:rPr lang="en-US" sz="2800" i="1" dirty="0">
                <a:latin typeface="Garamond"/>
                <a:cs typeface="Garamond"/>
              </a:rPr>
              <a:t>n</a:t>
            </a:r>
            <a:r>
              <a:rPr lang="en-US" sz="2800" dirty="0" smtClean="0">
                <a:latin typeface="Franklin Gothic Medium"/>
                <a:cs typeface="Franklin Gothic Medium"/>
              </a:rPr>
              <a:t> coins. “number of heads” is </a:t>
            </a:r>
            <a:r>
              <a:rPr lang="en-US" sz="2800" dirty="0" smtClean="0">
                <a:latin typeface="Garamond"/>
                <a:cs typeface="Garamond"/>
              </a:rPr>
              <a:t>Binomial(</a:t>
            </a:r>
            <a:r>
              <a:rPr lang="en-US" sz="2800" i="1" dirty="0" smtClean="0">
                <a:latin typeface="Garamond"/>
                <a:cs typeface="Garamond"/>
              </a:rPr>
              <a:t>n</a:t>
            </a:r>
            <a:r>
              <a:rPr lang="en-US" sz="2800" dirty="0" smtClean="0">
                <a:latin typeface="Garamond"/>
                <a:cs typeface="Garamond"/>
              </a:rPr>
              <a:t>, ½)</a:t>
            </a:r>
            <a:r>
              <a:rPr lang="en-US" sz="2800" dirty="0" smtClean="0">
                <a:latin typeface="Franklin Gothic Medium"/>
                <a:cs typeface="Franklin Gothic Medium"/>
              </a:rPr>
              <a:t>. </a:t>
            </a:r>
          </a:p>
        </p:txBody>
      </p:sp>
      <p:sp>
        <p:nvSpPr>
          <p:cNvPr id="9" name="TextBox 8"/>
          <p:cNvSpPr txBox="1"/>
          <p:nvPr/>
        </p:nvSpPr>
        <p:spPr>
          <a:xfrm>
            <a:off x="457200" y="4608183"/>
            <a:ext cx="8229600" cy="523220"/>
          </a:xfrm>
          <a:prstGeom prst="rect">
            <a:avLst/>
          </a:prstGeom>
          <a:noFill/>
        </p:spPr>
        <p:txBody>
          <a:bodyPr wrap="square" rtlCol="0">
            <a:spAutoFit/>
          </a:bodyPr>
          <a:lstStyle/>
          <a:p>
            <a:r>
              <a:rPr lang="en-US" sz="2800" dirty="0" smtClean="0">
                <a:latin typeface="Franklin Gothic Medium"/>
                <a:cs typeface="Franklin Gothic Medium"/>
              </a:rPr>
              <a:t>Toss </a:t>
            </a:r>
            <a:r>
              <a:rPr lang="en-US" sz="2800" i="1" dirty="0">
                <a:latin typeface="Garamond"/>
                <a:cs typeface="Garamond"/>
              </a:rPr>
              <a:t>n</a:t>
            </a:r>
            <a:r>
              <a:rPr lang="en-US" sz="2800" dirty="0" smtClean="0">
                <a:latin typeface="Franklin Gothic Medium"/>
                <a:cs typeface="Franklin Gothic Medium"/>
              </a:rPr>
              <a:t> dice. “Number of      s” is </a:t>
            </a:r>
            <a:r>
              <a:rPr lang="en-US" sz="2800" dirty="0" smtClean="0">
                <a:latin typeface="Garamond"/>
                <a:cs typeface="Garamond"/>
              </a:rPr>
              <a:t>Binomial(</a:t>
            </a:r>
            <a:r>
              <a:rPr lang="en-US" sz="2800" i="1" dirty="0" smtClean="0">
                <a:latin typeface="Garamond"/>
                <a:cs typeface="Garamond"/>
              </a:rPr>
              <a:t>n</a:t>
            </a:r>
            <a:r>
              <a:rPr lang="en-US" sz="2800" dirty="0" smtClean="0">
                <a:latin typeface="Garamond"/>
                <a:cs typeface="Garamond"/>
              </a:rPr>
              <a:t>, 1/6)</a:t>
            </a:r>
            <a:r>
              <a:rPr lang="en-US" sz="2800" dirty="0" smtClean="0">
                <a:latin typeface="Franklin Gothic Medium"/>
                <a:cs typeface="Franklin Gothic Medium"/>
              </a:rPr>
              <a:t>. </a:t>
            </a:r>
          </a:p>
        </p:txBody>
      </p:sp>
      <p:pic>
        <p:nvPicPr>
          <p:cNvPr id="10" name="Picture 9" descr="Dice-2.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0185" y="4705350"/>
            <a:ext cx="381000" cy="381000"/>
          </a:xfrm>
          <a:prstGeom prst="rect">
            <a:avLst/>
          </a:prstGeom>
        </p:spPr>
      </p:pic>
    </p:spTree>
    <p:extLst>
      <p:ext uri="{BB962C8B-B14F-4D97-AF65-F5344CB8AC3E}">
        <p14:creationId xmlns:p14="http://schemas.microsoft.com/office/powerpoint/2010/main" val="21626459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par>
                                <p:cTn id="23" presetID="9"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less obvious example</a:t>
            </a:r>
            <a:endParaRPr lang="en-US" dirty="0"/>
          </a:p>
        </p:txBody>
      </p:sp>
      <p:sp>
        <p:nvSpPr>
          <p:cNvPr id="5" name="TextBox 4"/>
          <p:cNvSpPr txBox="1"/>
          <p:nvPr/>
        </p:nvSpPr>
        <p:spPr>
          <a:xfrm>
            <a:off x="457200" y="1368076"/>
            <a:ext cx="8229600" cy="954107"/>
          </a:xfrm>
          <a:prstGeom prst="rect">
            <a:avLst/>
          </a:prstGeom>
          <a:noFill/>
        </p:spPr>
        <p:txBody>
          <a:bodyPr wrap="square" rtlCol="0">
            <a:spAutoFit/>
          </a:bodyPr>
          <a:lstStyle/>
          <a:p>
            <a:r>
              <a:rPr lang="en-US" sz="2800" dirty="0" smtClean="0">
                <a:latin typeface="Franklin Gothic Medium"/>
                <a:cs typeface="Franklin Gothic Medium"/>
              </a:rPr>
              <a:t>Toss </a:t>
            </a:r>
            <a:r>
              <a:rPr lang="en-US" sz="2800" i="1" dirty="0">
                <a:latin typeface="Garamond"/>
                <a:cs typeface="Garamond"/>
              </a:rPr>
              <a:t>n</a:t>
            </a:r>
            <a:r>
              <a:rPr lang="en-US" sz="2800" dirty="0" smtClean="0">
                <a:latin typeface="Franklin Gothic Medium"/>
                <a:cs typeface="Franklin Gothic Medium"/>
              </a:rPr>
              <a:t> coins. Let </a:t>
            </a:r>
            <a:r>
              <a:rPr lang="en-US" sz="2800" i="1" dirty="0" smtClean="0">
                <a:latin typeface="Garamond"/>
                <a:cs typeface="Garamond"/>
              </a:rPr>
              <a:t>C</a:t>
            </a:r>
            <a:r>
              <a:rPr lang="en-US" sz="2800" dirty="0" smtClean="0">
                <a:latin typeface="Franklin Gothic Medium"/>
                <a:cs typeface="Franklin Gothic Medium"/>
              </a:rPr>
              <a:t> be the number of </a:t>
            </a:r>
            <a:r>
              <a:rPr lang="en-US" sz="2800" dirty="0" smtClean="0">
                <a:solidFill>
                  <a:srgbClr val="FF9933"/>
                </a:solidFill>
                <a:latin typeface="Franklin Gothic Medium"/>
                <a:cs typeface="Franklin Gothic Medium"/>
              </a:rPr>
              <a:t>consecutive changes</a:t>
            </a:r>
            <a:r>
              <a:rPr lang="en-US" sz="2800" dirty="0" smtClean="0">
                <a:latin typeface="Franklin Gothic Medium"/>
                <a:cs typeface="Franklin Gothic Medium"/>
              </a:rPr>
              <a:t> (</a:t>
            </a:r>
            <a:r>
              <a:rPr lang="en-US" sz="2800" dirty="0" smtClean="0">
                <a:latin typeface="Courier New"/>
                <a:cs typeface="Courier New"/>
              </a:rPr>
              <a:t>HT</a:t>
            </a:r>
            <a:r>
              <a:rPr lang="en-US" sz="2800" dirty="0" smtClean="0">
                <a:latin typeface="Franklin Gothic Medium"/>
                <a:cs typeface="Franklin Gothic Medium"/>
              </a:rPr>
              <a:t> or </a:t>
            </a:r>
            <a:r>
              <a:rPr lang="en-US" sz="2800" dirty="0" smtClean="0">
                <a:latin typeface="Courier New"/>
                <a:cs typeface="Courier New"/>
              </a:rPr>
              <a:t>TH</a:t>
            </a:r>
            <a:r>
              <a:rPr lang="en-US" sz="2800" dirty="0" smtClean="0">
                <a:latin typeface="Franklin Gothic Medium"/>
                <a:cs typeface="Franklin Gothic Medium"/>
              </a:rPr>
              <a:t>).</a:t>
            </a:r>
          </a:p>
        </p:txBody>
      </p:sp>
      <p:grpSp>
        <p:nvGrpSpPr>
          <p:cNvPr id="3" name="Group 2"/>
          <p:cNvGrpSpPr/>
          <p:nvPr/>
        </p:nvGrpSpPr>
        <p:grpSpPr>
          <a:xfrm>
            <a:off x="2622550" y="2690167"/>
            <a:ext cx="2541970" cy="1620798"/>
            <a:chOff x="2622550" y="2690167"/>
            <a:chExt cx="2541970" cy="1620798"/>
          </a:xfrm>
        </p:grpSpPr>
        <p:sp>
          <p:nvSpPr>
            <p:cNvPr id="6" name="TextBox 5"/>
            <p:cNvSpPr txBox="1"/>
            <p:nvPr/>
          </p:nvSpPr>
          <p:spPr>
            <a:xfrm>
              <a:off x="2622550" y="2690167"/>
              <a:ext cx="441146" cy="461665"/>
            </a:xfrm>
            <a:prstGeom prst="rect">
              <a:avLst/>
            </a:prstGeom>
            <a:noFill/>
          </p:spPr>
          <p:txBody>
            <a:bodyPr wrap="none" rtlCol="0">
              <a:spAutoFit/>
            </a:bodyPr>
            <a:lstStyle/>
            <a:p>
              <a:r>
                <a:rPr lang="en-US" sz="2400" i="1" dirty="0" smtClean="0">
                  <a:latin typeface="Symbol" charset="2"/>
                  <a:cs typeface="Symbol" charset="2"/>
                </a:rPr>
                <a:t>w</a:t>
              </a:r>
              <a:endParaRPr lang="en-US" sz="2400" dirty="0" smtClean="0">
                <a:solidFill>
                  <a:srgbClr val="FF9933"/>
                </a:solidFill>
                <a:latin typeface="Courier New"/>
                <a:cs typeface="Courier New"/>
              </a:endParaRPr>
            </a:p>
          </p:txBody>
        </p:sp>
        <p:sp>
          <p:nvSpPr>
            <p:cNvPr id="7" name="TextBox 6"/>
            <p:cNvSpPr txBox="1"/>
            <p:nvPr/>
          </p:nvSpPr>
          <p:spPr>
            <a:xfrm>
              <a:off x="4375150" y="2690167"/>
              <a:ext cx="789370" cy="461665"/>
            </a:xfrm>
            <a:prstGeom prst="rect">
              <a:avLst/>
            </a:prstGeom>
            <a:noFill/>
          </p:spPr>
          <p:txBody>
            <a:bodyPr wrap="none" rtlCol="0">
              <a:spAutoFit/>
            </a:bodyPr>
            <a:lstStyle/>
            <a:p>
              <a:r>
                <a:rPr lang="en-US" sz="2400" i="1" dirty="0" smtClean="0">
                  <a:latin typeface="Garamond"/>
                  <a:cs typeface="Garamond"/>
                </a:rPr>
                <a:t>C</a:t>
              </a:r>
              <a:r>
                <a:rPr lang="en-US" sz="2400" dirty="0" smtClean="0">
                  <a:latin typeface="Garamond"/>
                  <a:cs typeface="Garamond"/>
                </a:rPr>
                <a:t>(</a:t>
              </a:r>
              <a:r>
                <a:rPr lang="en-US" sz="2400" i="1" dirty="0" smtClean="0">
                  <a:latin typeface="Symbol" charset="2"/>
                  <a:cs typeface="Symbol" charset="2"/>
                </a:rPr>
                <a:t>w</a:t>
              </a:r>
              <a:r>
                <a:rPr lang="en-US" sz="2400" dirty="0" smtClean="0">
                  <a:latin typeface="Garamond"/>
                  <a:cs typeface="Garamond"/>
                </a:rPr>
                <a:t>)</a:t>
              </a:r>
              <a:endParaRPr lang="en-US" sz="2400" dirty="0" smtClean="0">
                <a:solidFill>
                  <a:srgbClr val="FF9933"/>
                </a:solidFill>
                <a:latin typeface="Courier New"/>
                <a:cs typeface="Courier New"/>
              </a:endParaRPr>
            </a:p>
          </p:txBody>
        </p:sp>
        <p:sp>
          <p:nvSpPr>
            <p:cNvPr id="8" name="Rectangle 7"/>
            <p:cNvSpPr/>
            <p:nvPr/>
          </p:nvSpPr>
          <p:spPr>
            <a:xfrm>
              <a:off x="2622550" y="3849300"/>
              <a:ext cx="1477538" cy="461665"/>
            </a:xfrm>
            <a:prstGeom prst="rect">
              <a:avLst/>
            </a:prstGeom>
          </p:spPr>
          <p:txBody>
            <a:bodyPr wrap="none">
              <a:spAutoFit/>
            </a:bodyPr>
            <a:lstStyle/>
            <a:p>
              <a:pPr lvl="0"/>
              <a:r>
                <a:rPr lang="en-US" sz="2400" dirty="0">
                  <a:solidFill>
                    <a:srgbClr val="FF9933"/>
                  </a:solidFill>
                  <a:latin typeface="Courier New"/>
                  <a:cs typeface="Courier New"/>
                </a:rPr>
                <a:t>HTH</a:t>
              </a:r>
              <a:r>
                <a:rPr lang="en-US" sz="2400" dirty="0">
                  <a:solidFill>
                    <a:srgbClr val="000000"/>
                  </a:solidFill>
                  <a:latin typeface="Courier New"/>
                  <a:cs typeface="Courier New"/>
                </a:rPr>
                <a:t>HH</a:t>
              </a:r>
              <a:r>
                <a:rPr lang="en-US" sz="2400" dirty="0">
                  <a:solidFill>
                    <a:srgbClr val="FF9933"/>
                  </a:solidFill>
                  <a:latin typeface="Courier New"/>
                  <a:cs typeface="Courier New"/>
                </a:rPr>
                <a:t>HT</a:t>
              </a:r>
            </a:p>
          </p:txBody>
        </p:sp>
        <p:sp>
          <p:nvSpPr>
            <p:cNvPr id="9" name="Rectangle 8"/>
            <p:cNvSpPr/>
            <p:nvPr/>
          </p:nvSpPr>
          <p:spPr>
            <a:xfrm>
              <a:off x="4420232" y="3849300"/>
              <a:ext cx="328936" cy="461665"/>
            </a:xfrm>
            <a:prstGeom prst="rect">
              <a:avLst/>
            </a:prstGeom>
          </p:spPr>
          <p:txBody>
            <a:bodyPr wrap="none">
              <a:spAutoFit/>
            </a:bodyPr>
            <a:lstStyle/>
            <a:p>
              <a:pPr lvl="0"/>
              <a:r>
                <a:rPr lang="en-US" sz="2400" dirty="0" smtClean="0">
                  <a:latin typeface="Garamond"/>
                  <a:cs typeface="Garamond"/>
                </a:rPr>
                <a:t>3</a:t>
              </a:r>
              <a:endParaRPr lang="en-US" sz="2400" dirty="0">
                <a:latin typeface="Garamond"/>
                <a:cs typeface="Garamond"/>
              </a:endParaRPr>
            </a:p>
          </p:txBody>
        </p:sp>
        <p:sp>
          <p:nvSpPr>
            <p:cNvPr id="10" name="Rectangle 9"/>
            <p:cNvSpPr/>
            <p:nvPr/>
          </p:nvSpPr>
          <p:spPr>
            <a:xfrm>
              <a:off x="2622550" y="3515835"/>
              <a:ext cx="1477538" cy="461665"/>
            </a:xfrm>
            <a:prstGeom prst="rect">
              <a:avLst/>
            </a:prstGeom>
          </p:spPr>
          <p:txBody>
            <a:bodyPr wrap="none">
              <a:spAutoFit/>
            </a:bodyPr>
            <a:lstStyle/>
            <a:p>
              <a:pPr lvl="0"/>
              <a:r>
                <a:rPr lang="en-US" sz="2400" dirty="0" smtClean="0">
                  <a:solidFill>
                    <a:srgbClr val="FF9933"/>
                  </a:solidFill>
                  <a:latin typeface="Courier New"/>
                  <a:cs typeface="Courier New"/>
                </a:rPr>
                <a:t>TH</a:t>
              </a:r>
              <a:r>
                <a:rPr lang="en-US" sz="2400" dirty="0" smtClean="0">
                  <a:solidFill>
                    <a:srgbClr val="000000"/>
                  </a:solidFill>
                  <a:latin typeface="Courier New"/>
                  <a:cs typeface="Courier New"/>
                </a:rPr>
                <a:t>HHH</a:t>
              </a:r>
              <a:r>
                <a:rPr lang="en-US" sz="2400" dirty="0" smtClean="0">
                  <a:solidFill>
                    <a:srgbClr val="FF9933"/>
                  </a:solidFill>
                  <a:latin typeface="Courier New"/>
                  <a:cs typeface="Courier New"/>
                </a:rPr>
                <a:t>HT</a:t>
              </a:r>
              <a:endParaRPr lang="en-US" sz="2400" dirty="0">
                <a:solidFill>
                  <a:srgbClr val="FF9933"/>
                </a:solidFill>
                <a:latin typeface="Courier New"/>
                <a:cs typeface="Courier New"/>
              </a:endParaRPr>
            </a:p>
          </p:txBody>
        </p:sp>
        <p:sp>
          <p:nvSpPr>
            <p:cNvPr id="11" name="Rectangle 10"/>
            <p:cNvSpPr/>
            <p:nvPr/>
          </p:nvSpPr>
          <p:spPr>
            <a:xfrm>
              <a:off x="2622550" y="3179105"/>
              <a:ext cx="1477538" cy="461665"/>
            </a:xfrm>
            <a:prstGeom prst="rect">
              <a:avLst/>
            </a:prstGeom>
          </p:spPr>
          <p:txBody>
            <a:bodyPr wrap="none">
              <a:spAutoFit/>
            </a:bodyPr>
            <a:lstStyle/>
            <a:p>
              <a:pPr lvl="0"/>
              <a:r>
                <a:rPr lang="en-US" sz="2400" dirty="0" smtClean="0">
                  <a:solidFill>
                    <a:srgbClr val="000000"/>
                  </a:solidFill>
                  <a:latin typeface="Courier New"/>
                  <a:cs typeface="Courier New"/>
                </a:rPr>
                <a:t>HHHHHHH</a:t>
              </a:r>
              <a:endParaRPr lang="en-US" sz="2400" dirty="0">
                <a:solidFill>
                  <a:srgbClr val="000000"/>
                </a:solidFill>
                <a:latin typeface="Courier New"/>
                <a:cs typeface="Courier New"/>
              </a:endParaRPr>
            </a:p>
          </p:txBody>
        </p:sp>
        <p:sp>
          <p:nvSpPr>
            <p:cNvPr id="12" name="Rectangle 11"/>
            <p:cNvSpPr/>
            <p:nvPr/>
          </p:nvSpPr>
          <p:spPr>
            <a:xfrm>
              <a:off x="4420232" y="3515835"/>
              <a:ext cx="328936" cy="461665"/>
            </a:xfrm>
            <a:prstGeom prst="rect">
              <a:avLst/>
            </a:prstGeom>
          </p:spPr>
          <p:txBody>
            <a:bodyPr wrap="none">
              <a:spAutoFit/>
            </a:bodyPr>
            <a:lstStyle/>
            <a:p>
              <a:pPr lvl="0"/>
              <a:r>
                <a:rPr lang="en-US" sz="2400" dirty="0" smtClean="0">
                  <a:latin typeface="Garamond"/>
                  <a:cs typeface="Garamond"/>
                </a:rPr>
                <a:t>2</a:t>
              </a:r>
              <a:endParaRPr lang="en-US" sz="2400" dirty="0">
                <a:latin typeface="Garamond"/>
                <a:cs typeface="Garamond"/>
              </a:endParaRPr>
            </a:p>
          </p:txBody>
        </p:sp>
        <p:sp>
          <p:nvSpPr>
            <p:cNvPr id="13" name="Rectangle 12"/>
            <p:cNvSpPr/>
            <p:nvPr/>
          </p:nvSpPr>
          <p:spPr>
            <a:xfrm>
              <a:off x="4414514" y="3179105"/>
              <a:ext cx="328936" cy="461665"/>
            </a:xfrm>
            <a:prstGeom prst="rect">
              <a:avLst/>
            </a:prstGeom>
          </p:spPr>
          <p:txBody>
            <a:bodyPr wrap="none">
              <a:spAutoFit/>
            </a:bodyPr>
            <a:lstStyle/>
            <a:p>
              <a:pPr lvl="0"/>
              <a:r>
                <a:rPr lang="en-US" sz="2400" dirty="0" smtClean="0">
                  <a:latin typeface="Garamond"/>
                  <a:cs typeface="Garamond"/>
                </a:rPr>
                <a:t>0</a:t>
              </a:r>
              <a:endParaRPr lang="en-US" sz="2400" dirty="0">
                <a:latin typeface="Garamond"/>
                <a:cs typeface="Garamond"/>
              </a:endParaRPr>
            </a:p>
          </p:txBody>
        </p:sp>
        <p:cxnSp>
          <p:nvCxnSpPr>
            <p:cNvPr id="15" name="Straight Connector 14"/>
            <p:cNvCxnSpPr/>
            <p:nvPr/>
          </p:nvCxnSpPr>
          <p:spPr>
            <a:xfrm>
              <a:off x="2698750" y="3198155"/>
              <a:ext cx="2400300" cy="0"/>
            </a:xfrm>
            <a:prstGeom prst="line">
              <a:avLst/>
            </a:prstGeom>
            <a:effectLst/>
          </p:spPr>
          <p:style>
            <a:lnRef idx="2">
              <a:schemeClr val="accent1"/>
            </a:lnRef>
            <a:fillRef idx="0">
              <a:schemeClr val="accent1"/>
            </a:fillRef>
            <a:effectRef idx="1">
              <a:schemeClr val="accent1"/>
            </a:effectRef>
            <a:fontRef idx="minor">
              <a:schemeClr val="tx1"/>
            </a:fontRef>
          </p:style>
        </p:cxnSp>
      </p:grpSp>
      <p:sp>
        <p:nvSpPr>
          <p:cNvPr id="17" name="TextBox 16"/>
          <p:cNvSpPr txBox="1"/>
          <p:nvPr/>
        </p:nvSpPr>
        <p:spPr>
          <a:xfrm>
            <a:off x="457200" y="2706072"/>
            <a:ext cx="2101850" cy="523220"/>
          </a:xfrm>
          <a:prstGeom prst="rect">
            <a:avLst/>
          </a:prstGeom>
          <a:noFill/>
        </p:spPr>
        <p:txBody>
          <a:bodyPr wrap="square" rtlCol="0">
            <a:spAutoFit/>
          </a:bodyPr>
          <a:lstStyle/>
          <a:p>
            <a:r>
              <a:rPr lang="en-US" sz="2800" dirty="0" smtClean="0">
                <a:solidFill>
                  <a:schemeClr val="accent1"/>
                </a:solidFill>
                <a:latin typeface="Franklin Gothic Medium"/>
                <a:cs typeface="Franklin Gothic Medium"/>
              </a:rPr>
              <a:t>Examples:</a:t>
            </a:r>
          </a:p>
        </p:txBody>
      </p:sp>
      <p:sp>
        <p:nvSpPr>
          <p:cNvPr id="18" name="TextBox 17"/>
          <p:cNvSpPr txBox="1"/>
          <p:nvPr/>
        </p:nvSpPr>
        <p:spPr>
          <a:xfrm>
            <a:off x="520700" y="4932064"/>
            <a:ext cx="8166100" cy="523220"/>
          </a:xfrm>
          <a:prstGeom prst="rect">
            <a:avLst/>
          </a:prstGeom>
          <a:noFill/>
        </p:spPr>
        <p:txBody>
          <a:bodyPr wrap="square" rtlCol="0">
            <a:spAutoFit/>
          </a:bodyPr>
          <a:lstStyle/>
          <a:p>
            <a:r>
              <a:rPr lang="en-US" sz="2800" dirty="0" smtClean="0">
                <a:latin typeface="Franklin Gothic Medium"/>
                <a:cs typeface="Franklin Gothic Medium"/>
              </a:rPr>
              <a:t>Then </a:t>
            </a:r>
            <a:r>
              <a:rPr lang="en-US" sz="2800" i="1" dirty="0">
                <a:latin typeface="Garamond"/>
                <a:cs typeface="Garamond"/>
              </a:rPr>
              <a:t>C</a:t>
            </a:r>
            <a:r>
              <a:rPr lang="en-US" sz="2800" dirty="0" smtClean="0">
                <a:latin typeface="Franklin Gothic Medium"/>
                <a:cs typeface="Franklin Gothic Medium"/>
              </a:rPr>
              <a:t> is </a:t>
            </a:r>
            <a:r>
              <a:rPr lang="en-US" sz="2800" dirty="0" smtClean="0">
                <a:latin typeface="Garamond"/>
                <a:cs typeface="Garamond"/>
              </a:rPr>
              <a:t>Binomial(</a:t>
            </a:r>
            <a:r>
              <a:rPr lang="en-US" sz="2800" i="1" dirty="0" smtClean="0">
                <a:latin typeface="Garamond"/>
                <a:cs typeface="Garamond"/>
              </a:rPr>
              <a:t>n</a:t>
            </a:r>
            <a:r>
              <a:rPr lang="en-US" sz="2800" dirty="0" smtClean="0">
                <a:latin typeface="Garamond"/>
                <a:cs typeface="Garamond"/>
              </a:rPr>
              <a:t> – 1, ½)</a:t>
            </a:r>
            <a:r>
              <a:rPr lang="en-US" sz="2800" dirty="0" smtClean="0">
                <a:latin typeface="Franklin Gothic Medium"/>
                <a:cs typeface="Franklin Gothic Medium"/>
              </a:rPr>
              <a:t>.</a:t>
            </a:r>
            <a:r>
              <a:rPr lang="en-US" sz="2800" dirty="0" smtClean="0">
                <a:latin typeface="Garamond"/>
                <a:cs typeface="Garamond"/>
              </a:rPr>
              <a:t> </a:t>
            </a:r>
          </a:p>
        </p:txBody>
      </p:sp>
    </p:spTree>
    <p:extLst>
      <p:ext uri="{BB962C8B-B14F-4D97-AF65-F5344CB8AC3E}">
        <p14:creationId xmlns:p14="http://schemas.microsoft.com/office/powerpoint/2010/main" val="10049285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non-example</a:t>
            </a:r>
            <a:endParaRPr lang="en-US" dirty="0"/>
          </a:p>
        </p:txBody>
      </p:sp>
      <p:sp>
        <p:nvSpPr>
          <p:cNvPr id="4" name="TextBox 3"/>
          <p:cNvSpPr txBox="1"/>
          <p:nvPr/>
        </p:nvSpPr>
        <p:spPr>
          <a:xfrm>
            <a:off x="457200" y="1368076"/>
            <a:ext cx="8229600" cy="523220"/>
          </a:xfrm>
          <a:prstGeom prst="rect">
            <a:avLst/>
          </a:prstGeom>
          <a:noFill/>
        </p:spPr>
        <p:txBody>
          <a:bodyPr wrap="square" rtlCol="0">
            <a:spAutoFit/>
          </a:bodyPr>
          <a:lstStyle/>
          <a:p>
            <a:r>
              <a:rPr lang="en-US" sz="2800" dirty="0" smtClean="0">
                <a:latin typeface="Franklin Gothic Medium"/>
                <a:cs typeface="Franklin Gothic Medium"/>
              </a:rPr>
              <a:t>Draw a 10 card hand from a 52-card deck.</a:t>
            </a:r>
          </a:p>
        </p:txBody>
      </p:sp>
      <p:sp>
        <p:nvSpPr>
          <p:cNvPr id="5" name="TextBox 4"/>
          <p:cNvSpPr txBox="1"/>
          <p:nvPr/>
        </p:nvSpPr>
        <p:spPr>
          <a:xfrm>
            <a:off x="457200" y="1986852"/>
            <a:ext cx="8229600" cy="523220"/>
          </a:xfrm>
          <a:prstGeom prst="rect">
            <a:avLst/>
          </a:prstGeom>
          <a:noFill/>
        </p:spPr>
        <p:txBody>
          <a:bodyPr wrap="square" rtlCol="0">
            <a:spAutoFit/>
          </a:bodyPr>
          <a:lstStyle/>
          <a:p>
            <a:r>
              <a:rPr lang="en-US" sz="2800" dirty="0" smtClean="0">
                <a:latin typeface="Franklin Gothic Medium"/>
                <a:cs typeface="Franklin Gothic Medium"/>
              </a:rPr>
              <a:t>Let </a:t>
            </a:r>
            <a:r>
              <a:rPr lang="en-US" sz="2800" i="1" dirty="0" smtClean="0">
                <a:latin typeface="Garamond"/>
                <a:cs typeface="Garamond"/>
              </a:rPr>
              <a:t>N</a:t>
            </a:r>
            <a:r>
              <a:rPr lang="en-US" sz="2800" dirty="0" smtClean="0">
                <a:latin typeface="Garamond"/>
                <a:cs typeface="Garamond"/>
              </a:rPr>
              <a:t> = </a:t>
            </a:r>
            <a:r>
              <a:rPr lang="en-US" sz="2800" dirty="0" smtClean="0">
                <a:latin typeface="Franklin Gothic Medium"/>
                <a:cs typeface="Franklin Gothic Medium"/>
              </a:rPr>
              <a:t>number of aces among the drawn cards</a:t>
            </a:r>
          </a:p>
        </p:txBody>
      </p:sp>
      <p:sp>
        <p:nvSpPr>
          <p:cNvPr id="6" name="TextBox 5"/>
          <p:cNvSpPr txBox="1"/>
          <p:nvPr/>
        </p:nvSpPr>
        <p:spPr>
          <a:xfrm>
            <a:off x="457200" y="3222276"/>
            <a:ext cx="8229600" cy="584776"/>
          </a:xfrm>
          <a:prstGeom prst="rect">
            <a:avLst/>
          </a:prstGeom>
          <a:noFill/>
        </p:spPr>
        <p:txBody>
          <a:bodyPr wrap="square" rtlCol="0">
            <a:spAutoFit/>
          </a:bodyPr>
          <a:lstStyle/>
          <a:p>
            <a:r>
              <a:rPr lang="en-US" sz="3200" dirty="0" smtClean="0">
                <a:latin typeface="Franklin Gothic Medium"/>
                <a:cs typeface="Franklin Gothic Medium"/>
              </a:rPr>
              <a:t>Is </a:t>
            </a:r>
            <a:r>
              <a:rPr lang="en-US" sz="3200" i="1" dirty="0">
                <a:latin typeface="Garamond"/>
                <a:cs typeface="Garamond"/>
              </a:rPr>
              <a:t>N</a:t>
            </a:r>
            <a:r>
              <a:rPr lang="en-US" sz="3200" dirty="0" smtClean="0">
                <a:latin typeface="Franklin Gothic Medium"/>
                <a:cs typeface="Franklin Gothic Medium"/>
              </a:rPr>
              <a:t> a </a:t>
            </a:r>
            <a:r>
              <a:rPr lang="en-US" sz="3200" dirty="0" smtClean="0">
                <a:latin typeface="Garamond"/>
                <a:cs typeface="Garamond"/>
              </a:rPr>
              <a:t>Binomial(10, 1/13)</a:t>
            </a:r>
            <a:r>
              <a:rPr lang="en-US" sz="3200" dirty="0">
                <a:latin typeface="Franklin Gothic Medium"/>
                <a:cs typeface="Franklin Gothic Medium"/>
              </a:rPr>
              <a:t> </a:t>
            </a:r>
            <a:r>
              <a:rPr lang="en-US" sz="3200" dirty="0" smtClean="0">
                <a:latin typeface="Franklin Gothic Medium"/>
                <a:cs typeface="Franklin Gothic Medium"/>
              </a:rPr>
              <a:t>random variable?</a:t>
            </a:r>
          </a:p>
        </p:txBody>
      </p:sp>
      <p:sp>
        <p:nvSpPr>
          <p:cNvPr id="7" name="TextBox 6"/>
          <p:cNvSpPr txBox="1"/>
          <p:nvPr/>
        </p:nvSpPr>
        <p:spPr>
          <a:xfrm>
            <a:off x="400050" y="4263676"/>
            <a:ext cx="1930400" cy="1323439"/>
          </a:xfrm>
          <a:prstGeom prst="rect">
            <a:avLst/>
          </a:prstGeom>
          <a:noFill/>
        </p:spPr>
        <p:txBody>
          <a:bodyPr wrap="square" rtlCol="0">
            <a:spAutoFit/>
          </a:bodyPr>
          <a:lstStyle/>
          <a:p>
            <a:r>
              <a:rPr lang="en-US" sz="8000" dirty="0" smtClean="0">
                <a:solidFill>
                  <a:srgbClr val="FF0000"/>
                </a:solidFill>
                <a:latin typeface="Franklin Gothic Medium"/>
                <a:cs typeface="Franklin Gothic Medium"/>
              </a:rPr>
              <a:t>No! </a:t>
            </a:r>
            <a:endParaRPr lang="en-US" sz="8000" dirty="0" smtClean="0">
              <a:latin typeface="Franklin Gothic Medium"/>
              <a:cs typeface="Franklin Gothic Medium"/>
            </a:endParaRPr>
          </a:p>
        </p:txBody>
      </p:sp>
      <p:sp>
        <p:nvSpPr>
          <p:cNvPr id="8" name="Rectangle 7"/>
          <p:cNvSpPr/>
          <p:nvPr/>
        </p:nvSpPr>
        <p:spPr>
          <a:xfrm>
            <a:off x="2286000" y="4414041"/>
            <a:ext cx="6400800" cy="1077218"/>
          </a:xfrm>
          <a:prstGeom prst="rect">
            <a:avLst/>
          </a:prstGeom>
        </p:spPr>
        <p:txBody>
          <a:bodyPr wrap="square">
            <a:spAutoFit/>
          </a:bodyPr>
          <a:lstStyle/>
          <a:p>
            <a:pPr lvl="0"/>
            <a:r>
              <a:rPr lang="en-US" sz="3200" dirty="0" smtClean="0">
                <a:solidFill>
                  <a:prstClr val="black"/>
                </a:solidFill>
                <a:latin typeface="Franklin Gothic Medium"/>
                <a:cs typeface="Franklin Gothic Medium"/>
              </a:rPr>
              <a:t>Trial </a:t>
            </a:r>
            <a:r>
              <a:rPr lang="en-US" sz="3200" dirty="0">
                <a:solidFill>
                  <a:prstClr val="black"/>
                </a:solidFill>
                <a:latin typeface="Franklin Gothic Medium"/>
                <a:cs typeface="Franklin Gothic Medium"/>
              </a:rPr>
              <a:t>outcomes are </a:t>
            </a:r>
            <a:r>
              <a:rPr lang="en-US" sz="3200" dirty="0" smtClean="0">
                <a:solidFill>
                  <a:prstClr val="black"/>
                </a:solidFill>
                <a:latin typeface="Franklin Gothic Medium"/>
                <a:cs typeface="Franklin Gothic Medium"/>
              </a:rPr>
              <a:t/>
            </a:r>
            <a:br>
              <a:rPr lang="en-US" sz="3200" dirty="0" smtClean="0">
                <a:solidFill>
                  <a:prstClr val="black"/>
                </a:solidFill>
                <a:latin typeface="Franklin Gothic Medium"/>
                <a:cs typeface="Franklin Gothic Medium"/>
              </a:rPr>
            </a:br>
            <a:r>
              <a:rPr lang="en-US" sz="3200" dirty="0" smtClean="0">
                <a:solidFill>
                  <a:srgbClr val="FF9933"/>
                </a:solidFill>
                <a:latin typeface="Franklin Gothic Medium"/>
                <a:cs typeface="Franklin Gothic Medium"/>
              </a:rPr>
              <a:t>not</a:t>
            </a:r>
            <a:r>
              <a:rPr lang="en-US" sz="3200" dirty="0" smtClean="0">
                <a:solidFill>
                  <a:prstClr val="black"/>
                </a:solidFill>
                <a:latin typeface="Franklin Gothic Medium"/>
                <a:cs typeface="Franklin Gothic Medium"/>
              </a:rPr>
              <a:t> </a:t>
            </a:r>
            <a:r>
              <a:rPr lang="en-US" sz="3200" dirty="0">
                <a:solidFill>
                  <a:prstClr val="black"/>
                </a:solidFill>
                <a:latin typeface="Franklin Gothic Medium"/>
                <a:cs typeface="Franklin Gothic Medium"/>
              </a:rPr>
              <a:t>independent.</a:t>
            </a:r>
          </a:p>
        </p:txBody>
      </p:sp>
    </p:spTree>
    <p:extLst>
      <p:ext uri="{BB962C8B-B14F-4D97-AF65-F5344CB8AC3E}">
        <p14:creationId xmlns:p14="http://schemas.microsoft.com/office/powerpoint/2010/main" val="16931608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binomial random variables</a:t>
            </a:r>
            <a:endParaRPr lang="en-US" dirty="0"/>
          </a:p>
        </p:txBody>
      </p:sp>
      <p:sp>
        <p:nvSpPr>
          <p:cNvPr id="4" name="TextBox 3"/>
          <p:cNvSpPr txBox="1"/>
          <p:nvPr/>
        </p:nvSpPr>
        <p:spPr>
          <a:xfrm>
            <a:off x="457200" y="1198233"/>
            <a:ext cx="8229600" cy="523220"/>
          </a:xfrm>
          <a:prstGeom prst="rect">
            <a:avLst/>
          </a:prstGeom>
          <a:noFill/>
        </p:spPr>
        <p:txBody>
          <a:bodyPr wrap="square" rtlCol="0">
            <a:spAutoFit/>
          </a:bodyPr>
          <a:lstStyle/>
          <a:p>
            <a:r>
              <a:rPr lang="en-US" sz="2800" dirty="0" smtClean="0">
                <a:latin typeface="Franklin Gothic Medium"/>
                <a:cs typeface="Franklin Gothic Medium"/>
              </a:rPr>
              <a:t>If </a:t>
            </a:r>
            <a:r>
              <a:rPr lang="en-US" sz="2800" i="1" dirty="0" smtClean="0">
                <a:latin typeface="Garamond"/>
                <a:cs typeface="Garamond"/>
              </a:rPr>
              <a:t>X</a:t>
            </a:r>
            <a:r>
              <a:rPr lang="en-US" sz="2800" dirty="0" smtClean="0">
                <a:latin typeface="Franklin Gothic Medium"/>
                <a:cs typeface="Franklin Gothic Medium"/>
              </a:rPr>
              <a:t> is </a:t>
            </a:r>
            <a:r>
              <a:rPr lang="en-US" sz="2800" dirty="0" smtClean="0">
                <a:latin typeface="Garamond"/>
                <a:cs typeface="Garamond"/>
              </a:rPr>
              <a:t>Binomial(</a:t>
            </a:r>
            <a:r>
              <a:rPr lang="en-US" sz="2800" i="1" dirty="0" smtClean="0">
                <a:latin typeface="Garamond"/>
                <a:cs typeface="Garamond"/>
              </a:rPr>
              <a:t>n</a:t>
            </a:r>
            <a:r>
              <a:rPr lang="en-US" sz="2800" dirty="0" smtClean="0">
                <a:latin typeface="Garamond"/>
                <a:cs typeface="Garamond"/>
              </a:rPr>
              <a:t>, </a:t>
            </a:r>
            <a:r>
              <a:rPr lang="en-US" sz="2800" i="1" dirty="0" smtClean="0">
                <a:latin typeface="Garamond"/>
                <a:cs typeface="Garamond"/>
              </a:rPr>
              <a:t>p</a:t>
            </a:r>
            <a:r>
              <a:rPr lang="en-US" sz="2800" dirty="0" smtClean="0">
                <a:latin typeface="Garamond"/>
                <a:cs typeface="Garamond"/>
              </a:rPr>
              <a:t>)</a:t>
            </a:r>
            <a:r>
              <a:rPr lang="en-US" sz="2800" dirty="0" smtClean="0">
                <a:latin typeface="Franklin Gothic Medium"/>
                <a:cs typeface="Franklin Gothic Medium"/>
              </a:rPr>
              <a:t>, its </a:t>
            </a:r>
            <a:r>
              <a:rPr lang="en-US" sz="2800" dirty="0" err="1" smtClean="0">
                <a:latin typeface="Franklin Gothic Medium"/>
                <a:cs typeface="Franklin Gothic Medium"/>
              </a:rPr>
              <a:t>p.m.f</a:t>
            </a:r>
            <a:r>
              <a:rPr lang="en-US" sz="2800" dirty="0" smtClean="0">
                <a:latin typeface="Franklin Gothic Medium"/>
                <a:cs typeface="Franklin Gothic Medium"/>
              </a:rPr>
              <a:t>. is</a:t>
            </a:r>
          </a:p>
        </p:txBody>
      </p:sp>
      <p:sp>
        <p:nvSpPr>
          <p:cNvPr id="5" name="TextBox 4"/>
          <p:cNvSpPr txBox="1"/>
          <p:nvPr/>
        </p:nvSpPr>
        <p:spPr>
          <a:xfrm>
            <a:off x="1362075" y="2082784"/>
            <a:ext cx="6254750" cy="584776"/>
          </a:xfrm>
          <a:prstGeom prst="rect">
            <a:avLst/>
          </a:prstGeom>
          <a:noFill/>
          <a:ln w="19050" cmpd="sng">
            <a:solidFill>
              <a:srgbClr val="FF9933"/>
            </a:solidFill>
          </a:ln>
        </p:spPr>
        <p:txBody>
          <a:bodyPr wrap="square" rtlCol="0">
            <a:spAutoFit/>
          </a:bodyPr>
          <a:lstStyle/>
          <a:p>
            <a:pPr algn="ctr"/>
            <a:r>
              <a:rPr lang="en-US" sz="3200" i="1" dirty="0" smtClean="0">
                <a:latin typeface="Garamond"/>
                <a:cs typeface="Garamond"/>
              </a:rPr>
              <a:t>p</a:t>
            </a:r>
            <a:r>
              <a:rPr lang="en-US" sz="3200" dirty="0" smtClean="0">
                <a:latin typeface="Garamond"/>
                <a:cs typeface="Garamond"/>
              </a:rPr>
              <a:t>(</a:t>
            </a:r>
            <a:r>
              <a:rPr lang="en-US" sz="3200" i="1" dirty="0" smtClean="0">
                <a:latin typeface="Garamond"/>
                <a:cs typeface="Garamond"/>
              </a:rPr>
              <a:t>k</a:t>
            </a:r>
            <a:r>
              <a:rPr lang="en-US" sz="3200" dirty="0" smtClean="0">
                <a:latin typeface="Garamond"/>
                <a:cs typeface="Garamond"/>
              </a:rPr>
              <a:t>) = </a:t>
            </a:r>
            <a:r>
              <a:rPr lang="en-US" sz="3200" i="1" dirty="0" smtClean="0">
                <a:latin typeface="Garamond"/>
                <a:cs typeface="Garamond"/>
              </a:rPr>
              <a:t>P</a:t>
            </a:r>
            <a:r>
              <a:rPr lang="en-US" sz="3200" dirty="0" smtClean="0">
                <a:latin typeface="Garamond"/>
                <a:cs typeface="Garamond"/>
              </a:rPr>
              <a:t>(</a:t>
            </a:r>
            <a:r>
              <a:rPr lang="en-US" sz="3200" i="1" dirty="0" smtClean="0">
                <a:latin typeface="Garamond"/>
                <a:cs typeface="Garamond"/>
              </a:rPr>
              <a:t>X</a:t>
            </a:r>
            <a:r>
              <a:rPr lang="en-US" sz="3200" dirty="0" smtClean="0">
                <a:latin typeface="Garamond"/>
                <a:cs typeface="Garamond"/>
              </a:rPr>
              <a:t> = </a:t>
            </a:r>
            <a:r>
              <a:rPr lang="en-US" sz="3200" i="1" dirty="0" smtClean="0">
                <a:latin typeface="Garamond"/>
                <a:cs typeface="Garamond"/>
              </a:rPr>
              <a:t>k</a:t>
            </a:r>
            <a:r>
              <a:rPr lang="en-US" sz="3200" dirty="0" smtClean="0">
                <a:latin typeface="Garamond"/>
                <a:cs typeface="Garamond"/>
              </a:rPr>
              <a:t>) = C(</a:t>
            </a:r>
            <a:r>
              <a:rPr lang="en-US" sz="3200" i="1" dirty="0" smtClean="0">
                <a:latin typeface="Garamond"/>
                <a:cs typeface="Garamond"/>
              </a:rPr>
              <a:t>n</a:t>
            </a:r>
            <a:r>
              <a:rPr lang="en-US" sz="3200" dirty="0" smtClean="0">
                <a:latin typeface="Garamond"/>
                <a:cs typeface="Garamond"/>
              </a:rPr>
              <a:t>, </a:t>
            </a:r>
            <a:r>
              <a:rPr lang="en-US" sz="3200" i="1" dirty="0" smtClean="0">
                <a:latin typeface="Garamond"/>
                <a:cs typeface="Garamond"/>
              </a:rPr>
              <a:t>k</a:t>
            </a:r>
            <a:r>
              <a:rPr lang="en-US" sz="3200" dirty="0" smtClean="0">
                <a:latin typeface="Garamond"/>
                <a:cs typeface="Garamond"/>
              </a:rPr>
              <a:t>) </a:t>
            </a:r>
            <a:r>
              <a:rPr lang="en-US" sz="3200" i="1" dirty="0" err="1" smtClean="0">
                <a:latin typeface="Garamond"/>
                <a:cs typeface="Garamond"/>
              </a:rPr>
              <a:t>p</a:t>
            </a:r>
            <a:r>
              <a:rPr lang="en-US" sz="3200" i="1" baseline="30000" dirty="0" err="1" smtClean="0">
                <a:latin typeface="Garamond"/>
                <a:cs typeface="Garamond"/>
              </a:rPr>
              <a:t>k</a:t>
            </a:r>
            <a:r>
              <a:rPr lang="en-US" sz="3200" dirty="0" smtClean="0">
                <a:latin typeface="Garamond"/>
                <a:cs typeface="Garamond"/>
              </a:rPr>
              <a:t> (1 - </a:t>
            </a:r>
            <a:r>
              <a:rPr lang="en-US" sz="3200" i="1" dirty="0" smtClean="0">
                <a:latin typeface="Garamond"/>
                <a:cs typeface="Garamond"/>
              </a:rPr>
              <a:t>p</a:t>
            </a:r>
            <a:r>
              <a:rPr lang="en-US" sz="3200" dirty="0" smtClean="0">
                <a:latin typeface="Garamond"/>
                <a:cs typeface="Garamond"/>
              </a:rPr>
              <a:t>)</a:t>
            </a:r>
            <a:r>
              <a:rPr lang="en-US" sz="3200" i="1" baseline="30000" dirty="0" smtClean="0">
                <a:latin typeface="Garamond"/>
                <a:cs typeface="Garamond"/>
              </a:rPr>
              <a:t>n</a:t>
            </a:r>
            <a:r>
              <a:rPr lang="en-US" sz="3200" baseline="30000" dirty="0" smtClean="0">
                <a:latin typeface="Garamond"/>
                <a:cs typeface="Garamond"/>
              </a:rPr>
              <a:t>-</a:t>
            </a:r>
            <a:r>
              <a:rPr lang="en-US" sz="3200" i="1" baseline="30000" dirty="0" smtClean="0">
                <a:latin typeface="Garamond"/>
                <a:cs typeface="Garamond"/>
              </a:rPr>
              <a:t>k</a:t>
            </a:r>
            <a:r>
              <a:rPr lang="en-US" sz="3200" dirty="0" smtClean="0">
                <a:latin typeface="Garamond"/>
                <a:cs typeface="Garamond"/>
              </a:rPr>
              <a:t> </a:t>
            </a:r>
            <a:endParaRPr lang="en-US" sz="3200" dirty="0" smtClean="0">
              <a:latin typeface="Franklin Gothic Medium"/>
              <a:cs typeface="Franklin Gothic Medium"/>
            </a:endParaRPr>
          </a:p>
        </p:txBody>
      </p:sp>
      <p:sp>
        <p:nvSpPr>
          <p:cNvPr id="6" name="TextBox 5"/>
          <p:cNvSpPr txBox="1"/>
          <p:nvPr/>
        </p:nvSpPr>
        <p:spPr>
          <a:xfrm>
            <a:off x="457200" y="3204833"/>
            <a:ext cx="8229600" cy="954107"/>
          </a:xfrm>
          <a:prstGeom prst="rect">
            <a:avLst/>
          </a:prstGeom>
          <a:noFill/>
        </p:spPr>
        <p:txBody>
          <a:bodyPr wrap="square" rtlCol="0">
            <a:spAutoFit/>
          </a:bodyPr>
          <a:lstStyle/>
          <a:p>
            <a:r>
              <a:rPr lang="en-US" sz="2800" dirty="0" smtClean="0">
                <a:latin typeface="Franklin Gothic Medium"/>
                <a:cs typeface="Franklin Gothic Medium"/>
              </a:rPr>
              <a:t>We can write </a:t>
            </a:r>
            <a:r>
              <a:rPr lang="en-US" sz="2800" i="1" dirty="0" smtClean="0">
                <a:latin typeface="Garamond"/>
                <a:cs typeface="Garamond"/>
              </a:rPr>
              <a:t>X</a:t>
            </a:r>
            <a:r>
              <a:rPr lang="en-US" sz="2800" dirty="0" smtClean="0">
                <a:latin typeface="Garamond"/>
                <a:cs typeface="Garamond"/>
              </a:rPr>
              <a:t> = </a:t>
            </a:r>
            <a:r>
              <a:rPr lang="en-US" sz="2800" i="1" dirty="0" smtClean="0">
                <a:latin typeface="Garamond"/>
                <a:cs typeface="Garamond"/>
              </a:rPr>
              <a:t>I</a:t>
            </a:r>
            <a:r>
              <a:rPr lang="en-US" sz="2800" baseline="-25000" dirty="0" smtClean="0">
                <a:latin typeface="Garamond"/>
                <a:cs typeface="Garamond"/>
              </a:rPr>
              <a:t>1</a:t>
            </a:r>
            <a:r>
              <a:rPr lang="en-US" sz="2800" dirty="0" smtClean="0">
                <a:latin typeface="Garamond"/>
                <a:cs typeface="Garamond"/>
              </a:rPr>
              <a:t> + … + </a:t>
            </a:r>
            <a:r>
              <a:rPr lang="en-US" sz="2800" i="1" dirty="0" smtClean="0">
                <a:latin typeface="Garamond"/>
                <a:cs typeface="Garamond"/>
              </a:rPr>
              <a:t>I</a:t>
            </a:r>
            <a:r>
              <a:rPr lang="en-US" sz="2800" i="1" baseline="-25000" dirty="0" smtClean="0">
                <a:latin typeface="Garamond"/>
                <a:cs typeface="Garamond"/>
              </a:rPr>
              <a:t>n</a:t>
            </a:r>
            <a:r>
              <a:rPr lang="en-US" sz="2800" dirty="0" smtClean="0">
                <a:latin typeface="Franklin Gothic Medium"/>
                <a:cs typeface="Franklin Gothic Medium"/>
              </a:rPr>
              <a:t>, where </a:t>
            </a:r>
            <a:r>
              <a:rPr lang="en-US" sz="2800" i="1" dirty="0" smtClean="0">
                <a:latin typeface="Garamond"/>
                <a:cs typeface="Garamond"/>
              </a:rPr>
              <a:t>I</a:t>
            </a:r>
            <a:r>
              <a:rPr lang="en-US" sz="2800" i="1" baseline="-25000" dirty="0" smtClean="0">
                <a:latin typeface="Garamond"/>
                <a:cs typeface="Garamond"/>
              </a:rPr>
              <a:t>i </a:t>
            </a:r>
            <a:r>
              <a:rPr lang="en-US" sz="2800" dirty="0" smtClean="0">
                <a:latin typeface="Franklin Gothic Medium"/>
                <a:cs typeface="Franklin Gothic Medium"/>
              </a:rPr>
              <a:t>is an </a:t>
            </a:r>
            <a:r>
              <a:rPr lang="en-US" sz="2800" dirty="0" smtClean="0">
                <a:solidFill>
                  <a:srgbClr val="FF9933"/>
                </a:solidFill>
                <a:latin typeface="Franklin Gothic Medium"/>
                <a:cs typeface="Franklin Gothic Medium"/>
              </a:rPr>
              <a:t>indicator random variable </a:t>
            </a:r>
            <a:r>
              <a:rPr lang="en-US" sz="2800" dirty="0" smtClean="0">
                <a:latin typeface="Franklin Gothic Medium"/>
                <a:cs typeface="Franklin Gothic Medium"/>
              </a:rPr>
              <a:t>for the success of the </a:t>
            </a:r>
            <a:r>
              <a:rPr lang="en-US" sz="2800" i="1" dirty="0" err="1" smtClean="0">
                <a:latin typeface="Garamond"/>
                <a:cs typeface="Garamond"/>
              </a:rPr>
              <a:t>i</a:t>
            </a:r>
            <a:r>
              <a:rPr lang="en-US" sz="2800" dirty="0" err="1" smtClean="0">
                <a:latin typeface="Franklin Gothic Medium"/>
                <a:cs typeface="Franklin Gothic Medium"/>
              </a:rPr>
              <a:t>-th</a:t>
            </a:r>
            <a:r>
              <a:rPr lang="en-US" sz="2800" dirty="0" smtClean="0">
                <a:latin typeface="Franklin Gothic Medium"/>
                <a:cs typeface="Franklin Gothic Medium"/>
              </a:rPr>
              <a:t> trial </a:t>
            </a:r>
          </a:p>
        </p:txBody>
      </p:sp>
      <p:sp>
        <p:nvSpPr>
          <p:cNvPr id="7" name="TextBox 6"/>
          <p:cNvSpPr txBox="1"/>
          <p:nvPr/>
        </p:nvSpPr>
        <p:spPr>
          <a:xfrm>
            <a:off x="469900" y="4301538"/>
            <a:ext cx="4019550" cy="523220"/>
          </a:xfrm>
          <a:prstGeom prst="rect">
            <a:avLst/>
          </a:prstGeom>
          <a:noFill/>
        </p:spPr>
        <p:txBody>
          <a:bodyPr wrap="square" rtlCol="0">
            <a:spAutoFit/>
          </a:bodyPr>
          <a:lstStyle/>
          <a:p>
            <a:r>
              <a:rPr lang="en-US" sz="2800" i="1" dirty="0" smtClean="0">
                <a:latin typeface="Garamond"/>
                <a:cs typeface="Garamond"/>
              </a:rPr>
              <a:t>E</a:t>
            </a:r>
            <a:r>
              <a:rPr lang="en-US" sz="2800" dirty="0" smtClean="0">
                <a:latin typeface="Garamond"/>
                <a:cs typeface="Garamond"/>
              </a:rPr>
              <a:t>[</a:t>
            </a:r>
            <a:r>
              <a:rPr lang="en-US" sz="2800" i="1" dirty="0" smtClean="0">
                <a:latin typeface="Garamond"/>
                <a:cs typeface="Garamond"/>
              </a:rPr>
              <a:t>X</a:t>
            </a:r>
            <a:r>
              <a:rPr lang="en-US" sz="2800" dirty="0">
                <a:latin typeface="Garamond"/>
                <a:cs typeface="Garamond"/>
              </a:rPr>
              <a:t>]</a:t>
            </a:r>
            <a:r>
              <a:rPr lang="en-US" sz="2800" dirty="0" smtClean="0">
                <a:latin typeface="Garamond"/>
                <a:cs typeface="Garamond"/>
              </a:rPr>
              <a:t> = </a:t>
            </a:r>
            <a:r>
              <a:rPr lang="en-US" sz="2800" i="1" dirty="0" smtClean="0">
                <a:latin typeface="Garamond"/>
                <a:cs typeface="Garamond"/>
              </a:rPr>
              <a:t>E</a:t>
            </a:r>
            <a:r>
              <a:rPr lang="en-US" sz="2800" dirty="0" smtClean="0">
                <a:latin typeface="Garamond"/>
                <a:cs typeface="Garamond"/>
              </a:rPr>
              <a:t>[</a:t>
            </a:r>
            <a:r>
              <a:rPr lang="en-US" sz="2800" i="1" dirty="0" smtClean="0">
                <a:latin typeface="Garamond"/>
                <a:cs typeface="Garamond"/>
              </a:rPr>
              <a:t>I</a:t>
            </a:r>
            <a:r>
              <a:rPr lang="en-US" sz="2800" baseline="-25000" dirty="0" smtClean="0">
                <a:latin typeface="Garamond"/>
                <a:cs typeface="Garamond"/>
              </a:rPr>
              <a:t>1</a:t>
            </a:r>
            <a:r>
              <a:rPr lang="en-US" sz="2800" dirty="0" smtClean="0">
                <a:latin typeface="Garamond"/>
                <a:cs typeface="Garamond"/>
              </a:rPr>
              <a:t>] + … + </a:t>
            </a:r>
            <a:r>
              <a:rPr lang="en-US" sz="2800" i="1" dirty="0">
                <a:latin typeface="Garamond"/>
                <a:cs typeface="Garamond"/>
              </a:rPr>
              <a:t>E</a:t>
            </a:r>
            <a:r>
              <a:rPr lang="en-US" sz="2800" dirty="0">
                <a:latin typeface="Garamond"/>
                <a:cs typeface="Garamond"/>
              </a:rPr>
              <a:t>[</a:t>
            </a:r>
            <a:r>
              <a:rPr lang="en-US" sz="2800" i="1" dirty="0" smtClean="0">
                <a:latin typeface="Garamond"/>
                <a:cs typeface="Garamond"/>
              </a:rPr>
              <a:t>I</a:t>
            </a:r>
            <a:r>
              <a:rPr lang="en-US" sz="2800" i="1" baseline="-25000" dirty="0" smtClean="0">
                <a:latin typeface="Garamond"/>
                <a:cs typeface="Garamond"/>
              </a:rPr>
              <a:t>n</a:t>
            </a:r>
            <a:r>
              <a:rPr lang="en-US" sz="2800" dirty="0" smtClean="0">
                <a:latin typeface="Garamond"/>
                <a:cs typeface="Garamond"/>
              </a:rPr>
              <a:t>]</a:t>
            </a:r>
            <a:endParaRPr lang="en-US" sz="2800" dirty="0" smtClean="0">
              <a:latin typeface="Franklin Gothic Medium"/>
              <a:cs typeface="Franklin Gothic Medium"/>
            </a:endParaRPr>
          </a:p>
        </p:txBody>
      </p:sp>
      <p:sp>
        <p:nvSpPr>
          <p:cNvPr id="8" name="TextBox 7"/>
          <p:cNvSpPr txBox="1"/>
          <p:nvPr/>
        </p:nvSpPr>
        <p:spPr>
          <a:xfrm>
            <a:off x="4203700" y="4307888"/>
            <a:ext cx="2768600" cy="523220"/>
          </a:xfrm>
          <a:prstGeom prst="rect">
            <a:avLst/>
          </a:prstGeom>
          <a:noFill/>
        </p:spPr>
        <p:txBody>
          <a:bodyPr wrap="square" rtlCol="0">
            <a:spAutoFit/>
          </a:bodyPr>
          <a:lstStyle/>
          <a:p>
            <a:r>
              <a:rPr lang="en-US" sz="2800" dirty="0" smtClean="0">
                <a:latin typeface="Garamond"/>
                <a:cs typeface="Garamond"/>
              </a:rPr>
              <a:t>= </a:t>
            </a:r>
            <a:r>
              <a:rPr lang="en-US" sz="2800" i="1" dirty="0" smtClean="0">
                <a:latin typeface="Garamond"/>
                <a:cs typeface="Garamond"/>
              </a:rPr>
              <a:t>p + … + p = </a:t>
            </a:r>
            <a:r>
              <a:rPr lang="en-US" sz="2800" i="1" dirty="0" err="1" smtClean="0">
                <a:latin typeface="Garamond"/>
                <a:cs typeface="Garamond"/>
              </a:rPr>
              <a:t>np</a:t>
            </a:r>
            <a:r>
              <a:rPr lang="en-US" sz="2800" dirty="0" smtClean="0">
                <a:latin typeface="Garamond"/>
                <a:cs typeface="Garamond"/>
              </a:rPr>
              <a:t>.</a:t>
            </a:r>
            <a:r>
              <a:rPr lang="en-US" sz="2800" i="1" dirty="0" smtClean="0">
                <a:latin typeface="Garamond"/>
                <a:cs typeface="Garamond"/>
              </a:rPr>
              <a:t> </a:t>
            </a:r>
            <a:endParaRPr lang="en-US" sz="2800" dirty="0" smtClean="0">
              <a:latin typeface="Franklin Gothic Medium"/>
              <a:cs typeface="Franklin Gothic Medium"/>
            </a:endParaRPr>
          </a:p>
        </p:txBody>
      </p:sp>
      <p:sp>
        <p:nvSpPr>
          <p:cNvPr id="9" name="TextBox 8"/>
          <p:cNvSpPr txBox="1"/>
          <p:nvPr/>
        </p:nvSpPr>
        <p:spPr>
          <a:xfrm>
            <a:off x="3594100" y="5214696"/>
            <a:ext cx="2000250" cy="584776"/>
          </a:xfrm>
          <a:prstGeom prst="rect">
            <a:avLst/>
          </a:prstGeom>
          <a:noFill/>
          <a:ln w="19050" cmpd="sng">
            <a:solidFill>
              <a:schemeClr val="accent1"/>
            </a:solidFill>
          </a:ln>
        </p:spPr>
        <p:txBody>
          <a:bodyPr wrap="square" rtlCol="0">
            <a:spAutoFit/>
          </a:bodyPr>
          <a:lstStyle/>
          <a:p>
            <a:pPr algn="ctr"/>
            <a:r>
              <a:rPr lang="en-US" sz="3200" i="1" dirty="0" smtClean="0">
                <a:latin typeface="Garamond"/>
                <a:cs typeface="Garamond"/>
              </a:rPr>
              <a:t>E</a:t>
            </a:r>
            <a:r>
              <a:rPr lang="en-US" sz="3200" dirty="0" smtClean="0">
                <a:latin typeface="Garamond"/>
                <a:cs typeface="Garamond"/>
              </a:rPr>
              <a:t>[</a:t>
            </a:r>
            <a:r>
              <a:rPr lang="en-US" sz="3200" i="1" dirty="0" smtClean="0">
                <a:latin typeface="Garamond"/>
                <a:cs typeface="Garamond"/>
              </a:rPr>
              <a:t>X</a:t>
            </a:r>
            <a:r>
              <a:rPr lang="en-US" sz="3200" dirty="0">
                <a:latin typeface="Garamond"/>
                <a:cs typeface="Garamond"/>
              </a:rPr>
              <a:t>]</a:t>
            </a:r>
            <a:r>
              <a:rPr lang="en-US" sz="3200" dirty="0" smtClean="0">
                <a:latin typeface="Garamond"/>
                <a:cs typeface="Garamond"/>
              </a:rPr>
              <a:t> = </a:t>
            </a:r>
            <a:r>
              <a:rPr lang="en-US" sz="3200" i="1" dirty="0" err="1" smtClean="0">
                <a:latin typeface="Garamond"/>
                <a:cs typeface="Garamond"/>
              </a:rPr>
              <a:t>np</a:t>
            </a:r>
            <a:endParaRPr lang="en-US" sz="3200" dirty="0" smtClean="0">
              <a:latin typeface="Franklin Gothic Medium"/>
              <a:cs typeface="Franklin Gothic Medium"/>
            </a:endParaRPr>
          </a:p>
        </p:txBody>
      </p:sp>
    </p:spTree>
    <p:extLst>
      <p:ext uri="{BB962C8B-B14F-4D97-AF65-F5344CB8AC3E}">
        <p14:creationId xmlns:p14="http://schemas.microsoft.com/office/powerpoint/2010/main" val="39857653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Probability mass function</a:t>
            </a:r>
            <a:endParaRPr lang="en-US" dirty="0"/>
          </a:p>
        </p:txBody>
      </p:sp>
      <p:grpSp>
        <p:nvGrpSpPr>
          <p:cNvPr id="12" name="Group 11"/>
          <p:cNvGrpSpPr/>
          <p:nvPr/>
        </p:nvGrpSpPr>
        <p:grpSpPr>
          <a:xfrm>
            <a:off x="774700" y="1001930"/>
            <a:ext cx="3575050" cy="2701014"/>
            <a:chOff x="774700" y="1001930"/>
            <a:chExt cx="3575050" cy="2701014"/>
          </a:xfrm>
        </p:grpSpPr>
        <p:pic>
          <p:nvPicPr>
            <p:cNvPr id="6" name="Picture 5" descr="bin10,0.5.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00" y="1001930"/>
              <a:ext cx="3575050" cy="2701014"/>
            </a:xfrm>
            <a:prstGeom prst="rect">
              <a:avLst/>
            </a:prstGeom>
          </p:spPr>
        </p:pic>
        <p:sp>
          <p:nvSpPr>
            <p:cNvPr id="8" name="Rectangle 7"/>
            <p:cNvSpPr/>
            <p:nvPr/>
          </p:nvSpPr>
          <p:spPr>
            <a:xfrm>
              <a:off x="2273612" y="1280636"/>
              <a:ext cx="1718552" cy="369332"/>
            </a:xfrm>
            <a:prstGeom prst="rect">
              <a:avLst/>
            </a:prstGeom>
          </p:spPr>
          <p:txBody>
            <a:bodyPr wrap="none">
              <a:spAutoFit/>
            </a:bodyPr>
            <a:lstStyle/>
            <a:p>
              <a:r>
                <a:rPr lang="en-US" dirty="0">
                  <a:solidFill>
                    <a:schemeClr val="accent1"/>
                  </a:solidFill>
                  <a:latin typeface="Garamond"/>
                  <a:cs typeface="Garamond"/>
                </a:rPr>
                <a:t>Binomial(10, </a:t>
              </a:r>
              <a:r>
                <a:rPr lang="en-US" dirty="0" smtClean="0">
                  <a:solidFill>
                    <a:schemeClr val="accent1"/>
                  </a:solidFill>
                  <a:latin typeface="Garamond"/>
                  <a:cs typeface="Garamond"/>
                </a:rPr>
                <a:t>0.5)</a:t>
              </a:r>
              <a:r>
                <a:rPr lang="en-US" dirty="0" smtClean="0">
                  <a:solidFill>
                    <a:schemeClr val="accent1"/>
                  </a:solidFill>
                  <a:latin typeface="Franklin Gothic Medium"/>
                  <a:cs typeface="Franklin Gothic Medium"/>
                </a:rPr>
                <a:t> </a:t>
              </a:r>
              <a:endParaRPr lang="en-US" dirty="0">
                <a:solidFill>
                  <a:schemeClr val="accent1"/>
                </a:solidFill>
              </a:endParaRPr>
            </a:p>
          </p:txBody>
        </p:sp>
        <p:cxnSp>
          <p:nvCxnSpPr>
            <p:cNvPr id="13" name="Straight Connector 12"/>
            <p:cNvCxnSpPr/>
            <p:nvPr/>
          </p:nvCxnSpPr>
          <p:spPr>
            <a:xfrm>
              <a:off x="2609850" y="1280636"/>
              <a:ext cx="0" cy="2148364"/>
            </a:xfrm>
            <a:prstGeom prst="line">
              <a:avLst/>
            </a:prstGeom>
            <a:ln w="12700" cmpd="sng">
              <a:solidFill>
                <a:srgbClr val="FF9933"/>
              </a:solidFill>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p:nvGrpSpPr>
        <p:grpSpPr>
          <a:xfrm>
            <a:off x="4349750" y="1001931"/>
            <a:ext cx="3575050" cy="2701013"/>
            <a:chOff x="4349750" y="1001931"/>
            <a:chExt cx="3575050" cy="2701013"/>
          </a:xfrm>
        </p:grpSpPr>
        <p:pic>
          <p:nvPicPr>
            <p:cNvPr id="7" name="Picture 6" descr="bin50,0.5.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9750" y="1001931"/>
              <a:ext cx="3575050" cy="2701013"/>
            </a:xfrm>
            <a:prstGeom prst="rect">
              <a:avLst/>
            </a:prstGeom>
          </p:spPr>
        </p:pic>
        <p:sp>
          <p:nvSpPr>
            <p:cNvPr id="9" name="Rectangle 8"/>
            <p:cNvSpPr/>
            <p:nvPr/>
          </p:nvSpPr>
          <p:spPr>
            <a:xfrm>
              <a:off x="5855012" y="1286986"/>
              <a:ext cx="1718552" cy="369332"/>
            </a:xfrm>
            <a:prstGeom prst="rect">
              <a:avLst/>
            </a:prstGeom>
          </p:spPr>
          <p:txBody>
            <a:bodyPr wrap="none">
              <a:spAutoFit/>
            </a:bodyPr>
            <a:lstStyle/>
            <a:p>
              <a:r>
                <a:rPr lang="en-US" dirty="0">
                  <a:solidFill>
                    <a:schemeClr val="accent1"/>
                  </a:solidFill>
                  <a:latin typeface="Garamond"/>
                  <a:cs typeface="Garamond"/>
                </a:rPr>
                <a:t>Binomial</a:t>
              </a:r>
              <a:r>
                <a:rPr lang="en-US" dirty="0" smtClean="0">
                  <a:solidFill>
                    <a:schemeClr val="accent1"/>
                  </a:solidFill>
                  <a:latin typeface="Garamond"/>
                  <a:cs typeface="Garamond"/>
                </a:rPr>
                <a:t>(50</a:t>
              </a:r>
              <a:r>
                <a:rPr lang="en-US" dirty="0">
                  <a:solidFill>
                    <a:schemeClr val="accent1"/>
                  </a:solidFill>
                  <a:latin typeface="Garamond"/>
                  <a:cs typeface="Garamond"/>
                </a:rPr>
                <a:t>, </a:t>
              </a:r>
              <a:r>
                <a:rPr lang="en-US" dirty="0" smtClean="0">
                  <a:solidFill>
                    <a:schemeClr val="accent1"/>
                  </a:solidFill>
                  <a:latin typeface="Garamond"/>
                  <a:cs typeface="Garamond"/>
                </a:rPr>
                <a:t>0.5)</a:t>
              </a:r>
              <a:r>
                <a:rPr lang="en-US" dirty="0" smtClean="0">
                  <a:solidFill>
                    <a:schemeClr val="accent1"/>
                  </a:solidFill>
                  <a:latin typeface="Franklin Gothic Medium"/>
                  <a:cs typeface="Franklin Gothic Medium"/>
                </a:rPr>
                <a:t> </a:t>
              </a:r>
              <a:endParaRPr lang="en-US" dirty="0">
                <a:solidFill>
                  <a:schemeClr val="accent1"/>
                </a:solidFill>
              </a:endParaRPr>
            </a:p>
          </p:txBody>
        </p:sp>
        <p:cxnSp>
          <p:nvCxnSpPr>
            <p:cNvPr id="15" name="Straight Connector 14"/>
            <p:cNvCxnSpPr/>
            <p:nvPr/>
          </p:nvCxnSpPr>
          <p:spPr>
            <a:xfrm>
              <a:off x="6184900" y="1286986"/>
              <a:ext cx="0" cy="2148364"/>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a:off x="774700" y="3586671"/>
            <a:ext cx="3575050" cy="2701014"/>
            <a:chOff x="774700" y="3586671"/>
            <a:chExt cx="3575050" cy="2701014"/>
          </a:xfrm>
        </p:grpSpPr>
        <p:pic>
          <p:nvPicPr>
            <p:cNvPr id="4" name="Picture 3" descr="bin10,0.3.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700" y="3586671"/>
              <a:ext cx="3575050" cy="2701014"/>
            </a:xfrm>
            <a:prstGeom prst="rect">
              <a:avLst/>
            </a:prstGeom>
          </p:spPr>
        </p:pic>
        <p:sp>
          <p:nvSpPr>
            <p:cNvPr id="10" name="Rectangle 9"/>
            <p:cNvSpPr/>
            <p:nvPr/>
          </p:nvSpPr>
          <p:spPr>
            <a:xfrm>
              <a:off x="2273612" y="3858736"/>
              <a:ext cx="1718552" cy="369332"/>
            </a:xfrm>
            <a:prstGeom prst="rect">
              <a:avLst/>
            </a:prstGeom>
          </p:spPr>
          <p:txBody>
            <a:bodyPr wrap="none">
              <a:spAutoFit/>
            </a:bodyPr>
            <a:lstStyle/>
            <a:p>
              <a:r>
                <a:rPr lang="en-US" dirty="0">
                  <a:solidFill>
                    <a:schemeClr val="accent1"/>
                  </a:solidFill>
                  <a:latin typeface="Garamond"/>
                  <a:cs typeface="Garamond"/>
                </a:rPr>
                <a:t>Binomial(10, </a:t>
              </a:r>
              <a:r>
                <a:rPr lang="en-US" dirty="0" smtClean="0">
                  <a:solidFill>
                    <a:schemeClr val="accent1"/>
                  </a:solidFill>
                  <a:latin typeface="Garamond"/>
                  <a:cs typeface="Garamond"/>
                </a:rPr>
                <a:t>0.3)</a:t>
              </a:r>
              <a:r>
                <a:rPr lang="en-US" dirty="0" smtClean="0">
                  <a:solidFill>
                    <a:schemeClr val="accent1"/>
                  </a:solidFill>
                  <a:latin typeface="Franklin Gothic Medium"/>
                  <a:cs typeface="Franklin Gothic Medium"/>
                </a:rPr>
                <a:t> </a:t>
              </a:r>
              <a:endParaRPr lang="en-US" dirty="0">
                <a:solidFill>
                  <a:schemeClr val="accent1"/>
                </a:solidFill>
              </a:endParaRPr>
            </a:p>
          </p:txBody>
        </p:sp>
        <p:cxnSp>
          <p:nvCxnSpPr>
            <p:cNvPr id="16" name="Straight Connector 15"/>
            <p:cNvCxnSpPr/>
            <p:nvPr/>
          </p:nvCxnSpPr>
          <p:spPr>
            <a:xfrm>
              <a:off x="2216150" y="3865086"/>
              <a:ext cx="0" cy="2148364"/>
            </a:xfrm>
            <a:prstGeom prst="line">
              <a:avLst/>
            </a:prstGeom>
            <a:ln w="12700" cmpd="sng">
              <a:solidFill>
                <a:srgbClr val="FF9933"/>
              </a:solidFill>
            </a:ln>
            <a:effectLst/>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4349750" y="3586671"/>
            <a:ext cx="3575050" cy="2701014"/>
            <a:chOff x="4349750" y="3586671"/>
            <a:chExt cx="3575050" cy="2701014"/>
          </a:xfrm>
        </p:grpSpPr>
        <p:pic>
          <p:nvPicPr>
            <p:cNvPr id="5" name="Picture 4" descr="bin50,0.3.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9750" y="3586671"/>
              <a:ext cx="3575050" cy="2701014"/>
            </a:xfrm>
            <a:prstGeom prst="rect">
              <a:avLst/>
            </a:prstGeom>
          </p:spPr>
        </p:pic>
        <p:sp>
          <p:nvSpPr>
            <p:cNvPr id="11" name="Rectangle 10"/>
            <p:cNvSpPr/>
            <p:nvPr/>
          </p:nvSpPr>
          <p:spPr>
            <a:xfrm>
              <a:off x="5855012" y="3865086"/>
              <a:ext cx="1718552" cy="369332"/>
            </a:xfrm>
            <a:prstGeom prst="rect">
              <a:avLst/>
            </a:prstGeom>
          </p:spPr>
          <p:txBody>
            <a:bodyPr wrap="none">
              <a:spAutoFit/>
            </a:bodyPr>
            <a:lstStyle/>
            <a:p>
              <a:r>
                <a:rPr lang="en-US" dirty="0">
                  <a:solidFill>
                    <a:schemeClr val="accent1"/>
                  </a:solidFill>
                  <a:latin typeface="Garamond"/>
                  <a:cs typeface="Garamond"/>
                </a:rPr>
                <a:t>Binomial</a:t>
              </a:r>
              <a:r>
                <a:rPr lang="en-US" dirty="0" smtClean="0">
                  <a:solidFill>
                    <a:schemeClr val="accent1"/>
                  </a:solidFill>
                  <a:latin typeface="Garamond"/>
                  <a:cs typeface="Garamond"/>
                </a:rPr>
                <a:t>(50</a:t>
              </a:r>
              <a:r>
                <a:rPr lang="en-US" dirty="0">
                  <a:solidFill>
                    <a:schemeClr val="accent1"/>
                  </a:solidFill>
                  <a:latin typeface="Garamond"/>
                  <a:cs typeface="Garamond"/>
                </a:rPr>
                <a:t>, </a:t>
              </a:r>
              <a:r>
                <a:rPr lang="en-US" dirty="0" smtClean="0">
                  <a:solidFill>
                    <a:schemeClr val="accent1"/>
                  </a:solidFill>
                  <a:latin typeface="Garamond"/>
                  <a:cs typeface="Garamond"/>
                </a:rPr>
                <a:t>0.3)</a:t>
              </a:r>
              <a:r>
                <a:rPr lang="en-US" dirty="0" smtClean="0">
                  <a:solidFill>
                    <a:schemeClr val="accent1"/>
                  </a:solidFill>
                  <a:latin typeface="Franklin Gothic Medium"/>
                  <a:cs typeface="Franklin Gothic Medium"/>
                </a:rPr>
                <a:t> </a:t>
              </a:r>
              <a:endParaRPr lang="en-US" dirty="0">
                <a:solidFill>
                  <a:schemeClr val="accent1"/>
                </a:solidFill>
              </a:endParaRPr>
            </a:p>
          </p:txBody>
        </p:sp>
        <p:cxnSp>
          <p:nvCxnSpPr>
            <p:cNvPr id="17" name="Straight Connector 16"/>
            <p:cNvCxnSpPr/>
            <p:nvPr/>
          </p:nvCxnSpPr>
          <p:spPr>
            <a:xfrm>
              <a:off x="5784850" y="3865086"/>
              <a:ext cx="0" cy="2148364"/>
            </a:xfrm>
            <a:prstGeom prst="line">
              <a:avLst/>
            </a:prstGeom>
            <a:ln w="12700" cmpd="sng">
              <a:solidFill>
                <a:srgbClr val="FF9933"/>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6158839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ssolv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4" name="TextBox 3"/>
          <p:cNvSpPr txBox="1"/>
          <p:nvPr/>
        </p:nvSpPr>
        <p:spPr>
          <a:xfrm>
            <a:off x="457200" y="1198233"/>
            <a:ext cx="8229600" cy="954107"/>
          </a:xfrm>
          <a:prstGeom prst="rect">
            <a:avLst/>
          </a:prstGeom>
          <a:noFill/>
        </p:spPr>
        <p:txBody>
          <a:bodyPr wrap="square" rtlCol="0">
            <a:spAutoFit/>
          </a:bodyPr>
          <a:lstStyle/>
          <a:p>
            <a:r>
              <a:rPr lang="en-US" sz="2800" dirty="0" smtClean="0">
                <a:latin typeface="Franklin Gothic Medium"/>
                <a:cs typeface="Franklin Gothic Medium"/>
              </a:rPr>
              <a:t>A </a:t>
            </a:r>
            <a:r>
              <a:rPr lang="en-US" sz="2800" dirty="0" smtClean="0">
                <a:solidFill>
                  <a:srgbClr val="FF9933"/>
                </a:solidFill>
                <a:latin typeface="Franklin Gothic Medium"/>
                <a:cs typeface="Franklin Gothic Medium"/>
              </a:rPr>
              <a:t>discrete </a:t>
            </a:r>
            <a:r>
              <a:rPr lang="en-US" sz="2800" dirty="0" smtClean="0">
                <a:solidFill>
                  <a:schemeClr val="accent1"/>
                </a:solidFill>
                <a:latin typeface="Franklin Gothic Medium"/>
                <a:cs typeface="Franklin Gothic Medium"/>
              </a:rPr>
              <a:t>random variable</a:t>
            </a:r>
            <a:r>
              <a:rPr lang="en-US" sz="2800" dirty="0" smtClean="0">
                <a:latin typeface="Franklin Gothic Medium"/>
                <a:cs typeface="Franklin Gothic Medium"/>
              </a:rPr>
              <a:t> </a:t>
            </a:r>
            <a:r>
              <a:rPr lang="en-US" sz="2800" i="1" dirty="0">
                <a:latin typeface="Garamond"/>
                <a:cs typeface="Garamond"/>
              </a:rPr>
              <a:t>X</a:t>
            </a:r>
            <a:r>
              <a:rPr lang="en-US" sz="2800" dirty="0" smtClean="0">
                <a:latin typeface="Franklin Gothic Medium"/>
                <a:cs typeface="Franklin Gothic Medium"/>
              </a:rPr>
              <a:t> assigns a discrete value to every outcome in the sample space.</a:t>
            </a:r>
          </a:p>
        </p:txBody>
      </p:sp>
      <p:sp>
        <p:nvSpPr>
          <p:cNvPr id="5" name="TextBox 4"/>
          <p:cNvSpPr txBox="1"/>
          <p:nvPr/>
        </p:nvSpPr>
        <p:spPr>
          <a:xfrm>
            <a:off x="457200" y="2957005"/>
            <a:ext cx="5132674" cy="954107"/>
          </a:xfrm>
          <a:prstGeom prst="rect">
            <a:avLst/>
          </a:prstGeom>
          <a:noFill/>
        </p:spPr>
        <p:txBody>
          <a:bodyPr wrap="square" rtlCol="0">
            <a:spAutoFit/>
          </a:bodyPr>
          <a:lstStyle/>
          <a:p>
            <a:pPr lvl="0"/>
            <a:r>
              <a:rPr lang="en-US" sz="2800" dirty="0" smtClean="0">
                <a:solidFill>
                  <a:srgbClr val="FF9933"/>
                </a:solidFill>
                <a:latin typeface="Franklin Gothic Medium"/>
                <a:cs typeface="Franklin Gothic Medium"/>
              </a:rPr>
              <a:t>Probability mass function </a:t>
            </a:r>
            <a:r>
              <a:rPr lang="en-US" sz="2800" dirty="0" smtClean="0">
                <a:latin typeface="Franklin Gothic Medium"/>
                <a:cs typeface="Franklin Gothic Medium"/>
              </a:rPr>
              <a:t>of </a:t>
            </a:r>
            <a:r>
              <a:rPr lang="en-US" sz="2800" i="1" dirty="0" smtClean="0">
                <a:latin typeface="Garamond"/>
                <a:cs typeface="Garamond"/>
              </a:rPr>
              <a:t>X</a:t>
            </a:r>
            <a:r>
              <a:rPr lang="en-US" sz="2800" dirty="0" smtClean="0">
                <a:latin typeface="Franklin Gothic Medium"/>
                <a:cs typeface="Franklin Gothic Medium"/>
              </a:rPr>
              <a:t>: </a:t>
            </a:r>
            <a:r>
              <a:rPr lang="en-US" sz="2800" i="1" dirty="0" smtClean="0">
                <a:solidFill>
                  <a:prstClr val="black"/>
                </a:solidFill>
                <a:latin typeface="Garamond"/>
                <a:cs typeface="Garamond"/>
              </a:rPr>
              <a:t>p</a:t>
            </a:r>
            <a:r>
              <a:rPr lang="en-US" sz="2800" dirty="0">
                <a:solidFill>
                  <a:prstClr val="black"/>
                </a:solidFill>
                <a:latin typeface="Garamond"/>
                <a:cs typeface="Garamond"/>
              </a:rPr>
              <a:t>(</a:t>
            </a:r>
            <a:r>
              <a:rPr lang="en-US" sz="2800" i="1" dirty="0">
                <a:solidFill>
                  <a:prstClr val="black"/>
                </a:solidFill>
                <a:latin typeface="Garamond"/>
                <a:cs typeface="Garamond"/>
              </a:rPr>
              <a:t>x</a:t>
            </a:r>
            <a:r>
              <a:rPr lang="en-US" sz="2800" dirty="0">
                <a:solidFill>
                  <a:prstClr val="black"/>
                </a:solidFill>
                <a:latin typeface="Garamond"/>
                <a:cs typeface="Garamond"/>
              </a:rPr>
              <a:t>) = </a:t>
            </a:r>
            <a:r>
              <a:rPr lang="en-US" sz="2800" i="1" dirty="0">
                <a:solidFill>
                  <a:prstClr val="black"/>
                </a:solidFill>
                <a:latin typeface="Garamond"/>
                <a:cs typeface="Garamond"/>
              </a:rPr>
              <a:t>P</a:t>
            </a:r>
            <a:r>
              <a:rPr lang="en-US" sz="2800" dirty="0">
                <a:solidFill>
                  <a:prstClr val="black"/>
                </a:solidFill>
                <a:latin typeface="Garamond"/>
                <a:cs typeface="Garamond"/>
              </a:rPr>
              <a:t>(</a:t>
            </a:r>
            <a:r>
              <a:rPr lang="en-US" sz="2800" i="1" dirty="0">
                <a:solidFill>
                  <a:prstClr val="black"/>
                </a:solidFill>
                <a:latin typeface="Garamond"/>
                <a:cs typeface="Garamond"/>
              </a:rPr>
              <a:t>X = x</a:t>
            </a:r>
            <a:r>
              <a:rPr lang="en-US" sz="2800" dirty="0" smtClean="0">
                <a:solidFill>
                  <a:prstClr val="black"/>
                </a:solidFill>
                <a:latin typeface="Garamond"/>
                <a:cs typeface="Garamond"/>
              </a:rPr>
              <a:t>)</a:t>
            </a:r>
            <a:endParaRPr lang="en-US" sz="2800" dirty="0">
              <a:solidFill>
                <a:prstClr val="black"/>
              </a:solidFill>
              <a:latin typeface="Garamond"/>
              <a:cs typeface="Garamond"/>
            </a:endParaRPr>
          </a:p>
        </p:txBody>
      </p:sp>
      <p:sp>
        <p:nvSpPr>
          <p:cNvPr id="6" name="TextBox 5"/>
          <p:cNvSpPr txBox="1"/>
          <p:nvPr/>
        </p:nvSpPr>
        <p:spPr>
          <a:xfrm>
            <a:off x="457200" y="4479316"/>
            <a:ext cx="5226050" cy="954107"/>
          </a:xfrm>
          <a:prstGeom prst="rect">
            <a:avLst/>
          </a:prstGeom>
          <a:noFill/>
        </p:spPr>
        <p:txBody>
          <a:bodyPr wrap="square" rtlCol="0">
            <a:spAutoFit/>
          </a:bodyPr>
          <a:lstStyle/>
          <a:p>
            <a:r>
              <a:rPr lang="en-US" sz="2800" dirty="0" smtClean="0">
                <a:solidFill>
                  <a:srgbClr val="FF9933"/>
                </a:solidFill>
                <a:latin typeface="Franklin Gothic Medium"/>
                <a:cs typeface="Franklin Gothic Medium"/>
              </a:rPr>
              <a:t>Expected value </a:t>
            </a:r>
            <a:r>
              <a:rPr lang="en-US" sz="2800" dirty="0" smtClean="0">
                <a:latin typeface="Franklin Gothic Medium"/>
                <a:cs typeface="Franklin Gothic Medium"/>
              </a:rPr>
              <a:t>of </a:t>
            </a:r>
            <a:r>
              <a:rPr lang="en-US" sz="2800" i="1" dirty="0">
                <a:latin typeface="Garamond"/>
                <a:cs typeface="Garamond"/>
              </a:rPr>
              <a:t>X</a:t>
            </a:r>
            <a:r>
              <a:rPr lang="en-US" sz="2800" dirty="0" smtClean="0">
                <a:latin typeface="Franklin Gothic Medium"/>
                <a:cs typeface="Franklin Gothic Medium"/>
              </a:rPr>
              <a:t>: </a:t>
            </a:r>
            <a:br>
              <a:rPr lang="en-US" sz="2800" dirty="0" smtClean="0">
                <a:latin typeface="Franklin Gothic Medium"/>
                <a:cs typeface="Franklin Gothic Medium"/>
              </a:rPr>
            </a:br>
            <a:r>
              <a:rPr lang="en-US" sz="2800" i="1" dirty="0" smtClean="0">
                <a:solidFill>
                  <a:prstClr val="black"/>
                </a:solidFill>
                <a:latin typeface="Garamond"/>
                <a:cs typeface="Garamond"/>
              </a:rPr>
              <a:t>E</a:t>
            </a:r>
            <a:r>
              <a:rPr lang="en-US" sz="2800" dirty="0">
                <a:solidFill>
                  <a:prstClr val="black"/>
                </a:solidFill>
                <a:latin typeface="Garamond"/>
                <a:cs typeface="Garamond"/>
              </a:rPr>
              <a:t>[</a:t>
            </a:r>
            <a:r>
              <a:rPr lang="en-US" sz="2800" i="1" dirty="0">
                <a:solidFill>
                  <a:prstClr val="black"/>
                </a:solidFill>
                <a:latin typeface="Garamond"/>
                <a:cs typeface="Garamond"/>
              </a:rPr>
              <a:t>X</a:t>
            </a:r>
            <a:r>
              <a:rPr lang="en-US" sz="2800" dirty="0">
                <a:solidFill>
                  <a:prstClr val="black"/>
                </a:solidFill>
                <a:latin typeface="Garamond"/>
                <a:cs typeface="Garamond"/>
              </a:rPr>
              <a:t>] = ∑</a:t>
            </a:r>
            <a:r>
              <a:rPr lang="en-US" sz="2800" i="1" baseline="-25000" dirty="0">
                <a:solidFill>
                  <a:prstClr val="black"/>
                </a:solidFill>
                <a:latin typeface="Garamond"/>
                <a:cs typeface="Garamond"/>
              </a:rPr>
              <a:t>x</a:t>
            </a:r>
            <a:r>
              <a:rPr lang="en-US" sz="2800" baseline="-25000" dirty="0">
                <a:solidFill>
                  <a:prstClr val="black"/>
                </a:solidFill>
                <a:latin typeface="Garamond"/>
                <a:cs typeface="Garamond"/>
              </a:rPr>
              <a:t>  </a:t>
            </a:r>
            <a:r>
              <a:rPr lang="en-US" sz="2800" i="1" dirty="0">
                <a:solidFill>
                  <a:prstClr val="black"/>
                </a:solidFill>
                <a:latin typeface="Garamond"/>
                <a:cs typeface="Garamond"/>
              </a:rPr>
              <a:t>x p</a:t>
            </a:r>
            <a:r>
              <a:rPr lang="en-US" sz="2800" dirty="0">
                <a:solidFill>
                  <a:prstClr val="black"/>
                </a:solidFill>
                <a:latin typeface="Garamond"/>
                <a:cs typeface="Garamond"/>
              </a:rPr>
              <a:t>(</a:t>
            </a:r>
            <a:r>
              <a:rPr lang="en-US" sz="2800" i="1" dirty="0">
                <a:solidFill>
                  <a:prstClr val="black"/>
                </a:solidFill>
                <a:latin typeface="Garamond"/>
                <a:cs typeface="Garamond"/>
              </a:rPr>
              <a:t>x</a:t>
            </a:r>
            <a:r>
              <a:rPr lang="en-US" sz="2800" dirty="0" smtClean="0">
                <a:solidFill>
                  <a:prstClr val="black"/>
                </a:solidFill>
                <a:latin typeface="Garamond"/>
                <a:cs typeface="Garamond"/>
              </a:rPr>
              <a:t>).</a:t>
            </a:r>
            <a:endParaRPr lang="en-US" sz="2800" dirty="0"/>
          </a:p>
        </p:txBody>
      </p:sp>
      <p:pic>
        <p:nvPicPr>
          <p:cNvPr id="8" name="Picture 7" descr="head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9874" y="2649657"/>
            <a:ext cx="3035300" cy="3084483"/>
          </a:xfrm>
          <a:prstGeom prst="rect">
            <a:avLst/>
          </a:prstGeom>
        </p:spPr>
      </p:pic>
      <p:cxnSp>
        <p:nvCxnSpPr>
          <p:cNvPr id="9" name="Straight Connector 8"/>
          <p:cNvCxnSpPr/>
          <p:nvPr/>
        </p:nvCxnSpPr>
        <p:spPr>
          <a:xfrm>
            <a:off x="7143750" y="2956923"/>
            <a:ext cx="0" cy="24765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6737350" y="2471857"/>
            <a:ext cx="819847" cy="461665"/>
          </a:xfrm>
          <a:prstGeom prst="rect">
            <a:avLst/>
          </a:prstGeom>
        </p:spPr>
        <p:txBody>
          <a:bodyPr wrap="none">
            <a:spAutoFit/>
          </a:bodyPr>
          <a:lstStyle/>
          <a:p>
            <a:r>
              <a:rPr lang="en-US" sz="2400" i="1" dirty="0">
                <a:solidFill>
                  <a:srgbClr val="FF9933"/>
                </a:solidFill>
                <a:latin typeface="Garamond"/>
                <a:cs typeface="Garamond"/>
              </a:rPr>
              <a:t>E</a:t>
            </a:r>
            <a:r>
              <a:rPr lang="en-US" sz="2400" dirty="0">
                <a:solidFill>
                  <a:srgbClr val="FF9933"/>
                </a:solidFill>
                <a:latin typeface="Garamond"/>
                <a:cs typeface="Garamond"/>
              </a:rPr>
              <a:t>[</a:t>
            </a:r>
            <a:r>
              <a:rPr lang="en-US" sz="2400" i="1" dirty="0">
                <a:solidFill>
                  <a:srgbClr val="FF9933"/>
                </a:solidFill>
                <a:latin typeface="Garamond"/>
                <a:cs typeface="Garamond"/>
              </a:rPr>
              <a:t>N</a:t>
            </a:r>
            <a:r>
              <a:rPr lang="en-US" sz="2400" dirty="0">
                <a:solidFill>
                  <a:srgbClr val="FF9933"/>
                </a:solidFill>
                <a:latin typeface="Garamond"/>
                <a:cs typeface="Garamond"/>
              </a:rPr>
              <a:t>]</a:t>
            </a:r>
            <a:endParaRPr lang="en-US" sz="2400" dirty="0">
              <a:solidFill>
                <a:srgbClr val="FF9933"/>
              </a:solidFill>
            </a:endParaRPr>
          </a:p>
        </p:txBody>
      </p:sp>
      <p:sp>
        <p:nvSpPr>
          <p:cNvPr id="11" name="Rectangle 10"/>
          <p:cNvSpPr/>
          <p:nvPr/>
        </p:nvSpPr>
        <p:spPr>
          <a:xfrm>
            <a:off x="5949950" y="5545257"/>
            <a:ext cx="2388620" cy="707886"/>
          </a:xfrm>
          <a:prstGeom prst="rect">
            <a:avLst/>
          </a:prstGeom>
        </p:spPr>
        <p:txBody>
          <a:bodyPr wrap="none">
            <a:spAutoFit/>
          </a:bodyPr>
          <a:lstStyle/>
          <a:p>
            <a:pPr algn="ctr"/>
            <a:r>
              <a:rPr lang="en-US" sz="2000" i="1" dirty="0" smtClean="0">
                <a:latin typeface="Garamond"/>
                <a:cs typeface="Garamond"/>
              </a:rPr>
              <a:t>N: </a:t>
            </a:r>
            <a:r>
              <a:rPr lang="en-US" sz="2000" dirty="0" smtClean="0">
                <a:latin typeface="Franklin Gothic Medium"/>
                <a:cs typeface="Franklin Gothic Medium"/>
              </a:rPr>
              <a:t>number of heads</a:t>
            </a:r>
            <a:br>
              <a:rPr lang="en-US" sz="2000" dirty="0" smtClean="0">
                <a:latin typeface="Franklin Gothic Medium"/>
                <a:cs typeface="Franklin Gothic Medium"/>
              </a:rPr>
            </a:br>
            <a:r>
              <a:rPr lang="en-US" sz="2000" dirty="0" smtClean="0">
                <a:latin typeface="Franklin Gothic Medium"/>
                <a:cs typeface="Franklin Gothic Medium"/>
              </a:rPr>
              <a:t>in two coin flips</a:t>
            </a:r>
            <a:endParaRPr lang="en-US" sz="2000" dirty="0">
              <a:latin typeface="Franklin Gothic Medium"/>
              <a:cs typeface="Franklin Gothic Medium"/>
            </a:endParaRPr>
          </a:p>
        </p:txBody>
      </p:sp>
    </p:spTree>
    <p:extLst>
      <p:ext uri="{BB962C8B-B14F-4D97-AF65-F5344CB8AC3E}">
        <p14:creationId xmlns:p14="http://schemas.microsoft.com/office/powerpoint/2010/main" val="412321010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random variables</a:t>
            </a:r>
            <a:endParaRPr lang="en-US" dirty="0"/>
          </a:p>
        </p:txBody>
      </p:sp>
      <p:sp>
        <p:nvSpPr>
          <p:cNvPr id="10" name="TextBox 9"/>
          <p:cNvSpPr txBox="1"/>
          <p:nvPr/>
        </p:nvSpPr>
        <p:spPr>
          <a:xfrm>
            <a:off x="651532" y="4577972"/>
            <a:ext cx="8229600" cy="954107"/>
          </a:xfrm>
          <a:prstGeom prst="rect">
            <a:avLst/>
          </a:prstGeom>
          <a:noFill/>
        </p:spPr>
        <p:txBody>
          <a:bodyPr wrap="square" rtlCol="0">
            <a:spAutoFit/>
          </a:bodyPr>
          <a:lstStyle/>
          <a:p>
            <a:r>
              <a:rPr lang="en-US" sz="2800" dirty="0" smtClean="0">
                <a:latin typeface="Franklin Gothic Medium"/>
                <a:cs typeface="Franklin Gothic Medium"/>
              </a:rPr>
              <a:t>If </a:t>
            </a:r>
            <a:r>
              <a:rPr lang="en-US" sz="2800" i="1" dirty="0" smtClean="0">
                <a:latin typeface="Garamond"/>
                <a:cs typeface="Garamond"/>
              </a:rPr>
              <a:t>X</a:t>
            </a:r>
            <a:r>
              <a:rPr lang="en-US" sz="2800" dirty="0" smtClean="0">
                <a:latin typeface="Franklin Gothic Medium"/>
                <a:cs typeface="Franklin Gothic Medium"/>
              </a:rPr>
              <a:t> is a random variable, then </a:t>
            </a:r>
            <a:r>
              <a:rPr lang="en-US" sz="2800" i="1" dirty="0" smtClean="0">
                <a:latin typeface="Garamond"/>
                <a:cs typeface="Garamond"/>
              </a:rPr>
              <a:t>Y</a:t>
            </a:r>
            <a:r>
              <a:rPr lang="en-US" sz="2800" dirty="0" smtClean="0">
                <a:latin typeface="Garamond"/>
                <a:cs typeface="Garamond"/>
              </a:rPr>
              <a:t> =</a:t>
            </a:r>
            <a:r>
              <a:rPr lang="en-US" sz="2800" i="1" dirty="0" smtClean="0">
                <a:latin typeface="Garamond"/>
                <a:cs typeface="Garamond"/>
              </a:rPr>
              <a:t> f</a:t>
            </a:r>
            <a:r>
              <a:rPr lang="en-US" sz="2800" dirty="0" smtClean="0">
                <a:latin typeface="Garamond"/>
                <a:cs typeface="Garamond"/>
              </a:rPr>
              <a:t>(</a:t>
            </a:r>
            <a:r>
              <a:rPr lang="en-US" sz="2800" i="1" dirty="0" smtClean="0">
                <a:latin typeface="Garamond"/>
                <a:cs typeface="Garamond"/>
              </a:rPr>
              <a:t>X</a:t>
            </a:r>
            <a:r>
              <a:rPr lang="en-US" sz="2800" dirty="0" smtClean="0">
                <a:latin typeface="Garamond"/>
                <a:cs typeface="Garamond"/>
              </a:rPr>
              <a:t>) </a:t>
            </a:r>
            <a:r>
              <a:rPr lang="en-US" sz="2800" dirty="0" smtClean="0">
                <a:latin typeface="Franklin Gothic Medium"/>
                <a:cs typeface="Franklin Gothic Medium"/>
              </a:rPr>
              <a:t>is a random variable with </a:t>
            </a:r>
            <a:r>
              <a:rPr lang="en-US" sz="2800" dirty="0" err="1" smtClean="0">
                <a:latin typeface="Franklin Gothic Medium"/>
                <a:cs typeface="Franklin Gothic Medium"/>
              </a:rPr>
              <a:t>p.m.f</a:t>
            </a:r>
            <a:r>
              <a:rPr lang="en-US" sz="2800" dirty="0" smtClean="0">
                <a:latin typeface="Franklin Gothic Medium"/>
                <a:cs typeface="Franklin Gothic Medium"/>
              </a:rPr>
              <a:t>.</a:t>
            </a:r>
          </a:p>
        </p:txBody>
      </p:sp>
      <p:sp>
        <p:nvSpPr>
          <p:cNvPr id="16" name="TextBox 15"/>
          <p:cNvSpPr txBox="1"/>
          <p:nvPr/>
        </p:nvSpPr>
        <p:spPr>
          <a:xfrm>
            <a:off x="2931583" y="5740022"/>
            <a:ext cx="3365500" cy="523220"/>
          </a:xfrm>
          <a:prstGeom prst="rect">
            <a:avLst/>
          </a:prstGeom>
          <a:noFill/>
          <a:ln>
            <a:noFill/>
          </a:ln>
        </p:spPr>
        <p:txBody>
          <a:bodyPr wrap="square" rtlCol="0">
            <a:spAutoFit/>
          </a:bodyPr>
          <a:lstStyle/>
          <a:p>
            <a:pPr algn="ctr"/>
            <a:r>
              <a:rPr lang="en-US" sz="2800" i="1" dirty="0" err="1" smtClean="0">
                <a:latin typeface="Garamond"/>
                <a:cs typeface="Garamond"/>
              </a:rPr>
              <a:t>p</a:t>
            </a:r>
            <a:r>
              <a:rPr lang="en-US" sz="2800" i="1" baseline="-25000" dirty="0" err="1" smtClean="0">
                <a:latin typeface="Garamond"/>
                <a:cs typeface="Garamond"/>
              </a:rPr>
              <a:t>Y</a:t>
            </a:r>
            <a:r>
              <a:rPr lang="en-US" sz="2800" dirty="0" smtClean="0">
                <a:latin typeface="Garamond"/>
                <a:cs typeface="Garamond"/>
              </a:rPr>
              <a:t>(</a:t>
            </a:r>
            <a:r>
              <a:rPr lang="en-US" sz="2800" i="1" dirty="0" smtClean="0">
                <a:latin typeface="Garamond"/>
                <a:cs typeface="Garamond"/>
              </a:rPr>
              <a:t>y</a:t>
            </a:r>
            <a:r>
              <a:rPr lang="en-US" sz="2800" dirty="0" smtClean="0">
                <a:latin typeface="Garamond"/>
                <a:cs typeface="Garamond"/>
              </a:rPr>
              <a:t>) = </a:t>
            </a:r>
            <a:r>
              <a:rPr lang="en-US" sz="2800" dirty="0" smtClean="0">
                <a:solidFill>
                  <a:prstClr val="black"/>
                </a:solidFill>
                <a:latin typeface="Garamond"/>
                <a:cs typeface="Garamond"/>
              </a:rPr>
              <a:t>∑</a:t>
            </a:r>
            <a:r>
              <a:rPr lang="en-US" sz="2800" i="1" baseline="-25000" dirty="0" smtClean="0">
                <a:solidFill>
                  <a:prstClr val="black"/>
                </a:solidFill>
                <a:latin typeface="Garamond"/>
                <a:cs typeface="Garamond"/>
              </a:rPr>
              <a:t>x: f</a:t>
            </a:r>
            <a:r>
              <a:rPr lang="en-US" sz="2800" baseline="-25000" dirty="0" smtClean="0">
                <a:solidFill>
                  <a:prstClr val="black"/>
                </a:solidFill>
                <a:latin typeface="Garamond"/>
                <a:cs typeface="Garamond"/>
              </a:rPr>
              <a:t>(</a:t>
            </a:r>
            <a:r>
              <a:rPr lang="en-US" sz="2800" i="1" baseline="-25000" dirty="0" smtClean="0">
                <a:solidFill>
                  <a:prstClr val="black"/>
                </a:solidFill>
                <a:latin typeface="Garamond"/>
                <a:cs typeface="Garamond"/>
              </a:rPr>
              <a:t>x</a:t>
            </a:r>
            <a:r>
              <a:rPr lang="en-US" sz="2800" baseline="-25000" dirty="0" smtClean="0">
                <a:solidFill>
                  <a:prstClr val="black"/>
                </a:solidFill>
                <a:latin typeface="Garamond"/>
                <a:cs typeface="Garamond"/>
              </a:rPr>
              <a:t>)</a:t>
            </a:r>
            <a:r>
              <a:rPr lang="en-US" sz="2800" i="1" baseline="-25000" dirty="0" smtClean="0">
                <a:solidFill>
                  <a:prstClr val="black"/>
                </a:solidFill>
                <a:latin typeface="Garamond"/>
                <a:cs typeface="Garamond"/>
              </a:rPr>
              <a:t> = y</a:t>
            </a:r>
            <a:r>
              <a:rPr lang="en-US" sz="2800" i="1" dirty="0" smtClean="0">
                <a:latin typeface="Garamond"/>
                <a:cs typeface="Garamond"/>
              </a:rPr>
              <a:t> </a:t>
            </a:r>
            <a:r>
              <a:rPr lang="en-US" sz="2800" i="1" dirty="0" err="1" smtClean="0">
                <a:latin typeface="Garamond"/>
                <a:cs typeface="Garamond"/>
              </a:rPr>
              <a:t>p</a:t>
            </a:r>
            <a:r>
              <a:rPr lang="en-US" sz="2800" i="1" baseline="-25000" dirty="0" err="1" smtClean="0">
                <a:latin typeface="Garamond"/>
                <a:cs typeface="Garamond"/>
              </a:rPr>
              <a:t>X</a:t>
            </a:r>
            <a:r>
              <a:rPr lang="en-US" sz="2800" dirty="0" smtClean="0">
                <a:latin typeface="Garamond"/>
                <a:cs typeface="Garamond"/>
              </a:rPr>
              <a:t>(</a:t>
            </a:r>
            <a:r>
              <a:rPr lang="en-US" sz="2800" i="1" dirty="0" smtClean="0">
                <a:latin typeface="Garamond"/>
                <a:cs typeface="Garamond"/>
              </a:rPr>
              <a:t>x</a:t>
            </a:r>
            <a:r>
              <a:rPr lang="en-US" sz="2800" dirty="0" smtClean="0">
                <a:latin typeface="Garamond"/>
                <a:cs typeface="Garamond"/>
              </a:rPr>
              <a:t>).</a:t>
            </a:r>
            <a:endParaRPr lang="en-US" sz="2800" dirty="0" smtClean="0">
              <a:latin typeface="Franklin Gothic Medium"/>
              <a:cs typeface="Franklin Gothic Medium"/>
            </a:endParaRPr>
          </a:p>
        </p:txBody>
      </p:sp>
      <p:cxnSp>
        <p:nvCxnSpPr>
          <p:cNvPr id="7" name="Straight Connector 6"/>
          <p:cNvCxnSpPr/>
          <p:nvPr/>
        </p:nvCxnSpPr>
        <p:spPr>
          <a:xfrm>
            <a:off x="534432" y="2266043"/>
            <a:ext cx="3200418" cy="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51532" y="1772628"/>
            <a:ext cx="412001" cy="461665"/>
          </a:xfrm>
          <a:prstGeom prst="rect">
            <a:avLst/>
          </a:prstGeom>
          <a:noFill/>
        </p:spPr>
        <p:txBody>
          <a:bodyPr wrap="none" rtlCol="0">
            <a:spAutoFit/>
          </a:bodyPr>
          <a:lstStyle/>
          <a:p>
            <a:r>
              <a:rPr lang="en-US" sz="2400" i="1" dirty="0" smtClean="0">
                <a:latin typeface="Garamond"/>
                <a:cs typeface="Garamond"/>
              </a:rPr>
              <a:t>x</a:t>
            </a:r>
          </a:p>
        </p:txBody>
      </p:sp>
      <p:sp>
        <p:nvSpPr>
          <p:cNvPr id="9" name="TextBox 8"/>
          <p:cNvSpPr txBox="1"/>
          <p:nvPr/>
        </p:nvSpPr>
        <p:spPr>
          <a:xfrm>
            <a:off x="1451632" y="1772628"/>
            <a:ext cx="2283218" cy="461665"/>
          </a:xfrm>
          <a:prstGeom prst="rect">
            <a:avLst/>
          </a:prstGeom>
          <a:noFill/>
        </p:spPr>
        <p:txBody>
          <a:bodyPr wrap="square" rtlCol="0">
            <a:spAutoFit/>
          </a:bodyPr>
          <a:lstStyle/>
          <a:p>
            <a:r>
              <a:rPr lang="en-US" sz="2400" dirty="0" smtClean="0">
                <a:latin typeface="Garamond"/>
                <a:cs typeface="Garamond"/>
              </a:rPr>
              <a:t>0		</a:t>
            </a:r>
            <a:r>
              <a:rPr lang="en-US" sz="2400" dirty="0">
                <a:latin typeface="Garamond"/>
                <a:cs typeface="Garamond"/>
              </a:rPr>
              <a:t>1</a:t>
            </a:r>
            <a:r>
              <a:rPr lang="en-US" sz="2400" dirty="0" smtClean="0">
                <a:latin typeface="Garamond"/>
                <a:cs typeface="Garamond"/>
              </a:rPr>
              <a:t>	</a:t>
            </a:r>
            <a:r>
              <a:rPr lang="en-US" sz="2400" dirty="0">
                <a:latin typeface="Garamond"/>
                <a:cs typeface="Garamond"/>
              </a:rPr>
              <a:t>	</a:t>
            </a:r>
            <a:r>
              <a:rPr lang="en-US" sz="2400" dirty="0" smtClean="0">
                <a:latin typeface="Garamond"/>
                <a:cs typeface="Garamond"/>
              </a:rPr>
              <a:t>2</a:t>
            </a:r>
          </a:p>
        </p:txBody>
      </p:sp>
      <p:sp>
        <p:nvSpPr>
          <p:cNvPr id="11" name="TextBox 10"/>
          <p:cNvSpPr txBox="1"/>
          <p:nvPr/>
        </p:nvSpPr>
        <p:spPr>
          <a:xfrm>
            <a:off x="540782" y="2246993"/>
            <a:ext cx="681497" cy="461665"/>
          </a:xfrm>
          <a:prstGeom prst="rect">
            <a:avLst/>
          </a:prstGeom>
          <a:noFill/>
        </p:spPr>
        <p:txBody>
          <a:bodyPr wrap="none" rtlCol="0">
            <a:spAutoFit/>
          </a:bodyPr>
          <a:lstStyle/>
          <a:p>
            <a:r>
              <a:rPr lang="en-US" sz="2400" i="1" dirty="0" smtClean="0">
                <a:latin typeface="Garamond"/>
                <a:cs typeface="Garamond"/>
              </a:rPr>
              <a:t>p</a:t>
            </a:r>
            <a:r>
              <a:rPr lang="en-US" sz="2400" dirty="0" smtClean="0">
                <a:latin typeface="Garamond"/>
                <a:cs typeface="Garamond"/>
              </a:rPr>
              <a:t>(</a:t>
            </a:r>
            <a:r>
              <a:rPr lang="en-US" sz="2400" i="1" dirty="0" smtClean="0">
                <a:latin typeface="Garamond"/>
                <a:cs typeface="Garamond"/>
              </a:rPr>
              <a:t>x</a:t>
            </a:r>
            <a:r>
              <a:rPr lang="en-US" sz="2400" dirty="0" smtClean="0">
                <a:latin typeface="Garamond"/>
                <a:cs typeface="Garamond"/>
              </a:rPr>
              <a:t>)</a:t>
            </a:r>
          </a:p>
        </p:txBody>
      </p:sp>
      <p:sp>
        <p:nvSpPr>
          <p:cNvPr id="12" name="TextBox 11"/>
          <p:cNvSpPr txBox="1"/>
          <p:nvPr/>
        </p:nvSpPr>
        <p:spPr>
          <a:xfrm>
            <a:off x="1346198" y="2257770"/>
            <a:ext cx="2651116" cy="461665"/>
          </a:xfrm>
          <a:prstGeom prst="rect">
            <a:avLst/>
          </a:prstGeom>
          <a:noFill/>
        </p:spPr>
        <p:txBody>
          <a:bodyPr wrap="square" rtlCol="0">
            <a:spAutoFit/>
          </a:bodyPr>
          <a:lstStyle/>
          <a:p>
            <a:r>
              <a:rPr lang="en-US" sz="2400" dirty="0" smtClean="0">
                <a:latin typeface="Garamond"/>
                <a:cs typeface="Garamond"/>
              </a:rPr>
              <a:t>1/3		1/3		1/3</a:t>
            </a:r>
            <a:endParaRPr lang="en-US" sz="2400" i="1" dirty="0" smtClean="0">
              <a:latin typeface="Garamond"/>
              <a:cs typeface="Garamond"/>
            </a:endParaRPr>
          </a:p>
        </p:txBody>
      </p:sp>
      <p:sp>
        <p:nvSpPr>
          <p:cNvPr id="13" name="TextBox 12"/>
          <p:cNvSpPr txBox="1"/>
          <p:nvPr/>
        </p:nvSpPr>
        <p:spPr>
          <a:xfrm>
            <a:off x="457200" y="1302492"/>
            <a:ext cx="2863832" cy="523220"/>
          </a:xfrm>
          <a:prstGeom prst="rect">
            <a:avLst/>
          </a:prstGeom>
          <a:noFill/>
        </p:spPr>
        <p:txBody>
          <a:bodyPr wrap="square" rtlCol="0">
            <a:spAutoFit/>
          </a:bodyPr>
          <a:lstStyle/>
          <a:p>
            <a:r>
              <a:rPr lang="en-US" sz="2800" dirty="0" err="1" smtClean="0">
                <a:latin typeface="Franklin Gothic Medium"/>
                <a:cs typeface="Franklin Gothic Medium"/>
              </a:rPr>
              <a:t>p.m.f</a:t>
            </a:r>
            <a:r>
              <a:rPr lang="en-US" sz="2800" dirty="0" smtClean="0">
                <a:latin typeface="Franklin Gothic Medium"/>
                <a:cs typeface="Franklin Gothic Medium"/>
              </a:rPr>
              <a:t>. of </a:t>
            </a:r>
            <a:r>
              <a:rPr lang="en-US" sz="2800" i="1" dirty="0" smtClean="0">
                <a:latin typeface="Garamond"/>
                <a:cs typeface="Garamond"/>
              </a:rPr>
              <a:t>X</a:t>
            </a:r>
            <a:r>
              <a:rPr lang="en-US" sz="2800" dirty="0">
                <a:latin typeface="Franklin Gothic Medium"/>
                <a:cs typeface="Franklin Gothic Medium"/>
              </a:rPr>
              <a:t>:</a:t>
            </a:r>
            <a:endParaRPr lang="en-US" sz="2800" baseline="30000" dirty="0" smtClean="0">
              <a:latin typeface="Garamond"/>
              <a:cs typeface="Garamond"/>
            </a:endParaRPr>
          </a:p>
        </p:txBody>
      </p:sp>
      <p:sp>
        <p:nvSpPr>
          <p:cNvPr id="14" name="TextBox 13"/>
          <p:cNvSpPr txBox="1"/>
          <p:nvPr/>
        </p:nvSpPr>
        <p:spPr>
          <a:xfrm>
            <a:off x="4648212" y="2902992"/>
            <a:ext cx="2863832" cy="523220"/>
          </a:xfrm>
          <a:prstGeom prst="rect">
            <a:avLst/>
          </a:prstGeom>
          <a:noFill/>
        </p:spPr>
        <p:txBody>
          <a:bodyPr wrap="square" rtlCol="0">
            <a:spAutoFit/>
          </a:bodyPr>
          <a:lstStyle/>
          <a:p>
            <a:r>
              <a:rPr lang="en-US" sz="2800" dirty="0" err="1" smtClean="0">
                <a:latin typeface="Franklin Gothic Medium"/>
                <a:cs typeface="Franklin Gothic Medium"/>
              </a:rPr>
              <a:t>p.m.f</a:t>
            </a:r>
            <a:r>
              <a:rPr lang="en-US" sz="2800" dirty="0" smtClean="0">
                <a:latin typeface="Franklin Gothic Medium"/>
                <a:cs typeface="Franklin Gothic Medium"/>
              </a:rPr>
              <a:t>. of </a:t>
            </a:r>
            <a:r>
              <a:rPr lang="en-US" sz="2800" dirty="0" smtClean="0">
                <a:latin typeface="Garamond"/>
                <a:cs typeface="Garamond"/>
              </a:rPr>
              <a:t>(</a:t>
            </a:r>
            <a:r>
              <a:rPr lang="en-US" sz="2800" i="1" dirty="0" smtClean="0">
                <a:latin typeface="Garamond"/>
                <a:cs typeface="Garamond"/>
              </a:rPr>
              <a:t>X </a:t>
            </a:r>
            <a:r>
              <a:rPr lang="en-US" sz="2800" dirty="0" smtClean="0">
                <a:latin typeface="Garamond"/>
                <a:cs typeface="Garamond"/>
              </a:rPr>
              <a:t>– 1)</a:t>
            </a:r>
            <a:r>
              <a:rPr lang="en-US" sz="2800" baseline="30000" dirty="0" smtClean="0">
                <a:latin typeface="Garamond"/>
                <a:cs typeface="Garamond"/>
              </a:rPr>
              <a:t>2</a:t>
            </a:r>
            <a:r>
              <a:rPr lang="en-US" sz="2800" dirty="0" smtClean="0">
                <a:latin typeface="Franklin Gothic Medium"/>
                <a:cs typeface="Franklin Gothic Medium"/>
              </a:rPr>
              <a:t>:</a:t>
            </a:r>
            <a:endParaRPr lang="en-US" sz="2800" baseline="30000" dirty="0" smtClean="0">
              <a:latin typeface="Garamond"/>
              <a:cs typeface="Garamond"/>
            </a:endParaRPr>
          </a:p>
        </p:txBody>
      </p:sp>
      <p:sp>
        <p:nvSpPr>
          <p:cNvPr id="19" name="TextBox 18"/>
          <p:cNvSpPr txBox="1"/>
          <p:nvPr/>
        </p:nvSpPr>
        <p:spPr>
          <a:xfrm>
            <a:off x="5651110" y="3362542"/>
            <a:ext cx="2283218" cy="461665"/>
          </a:xfrm>
          <a:prstGeom prst="rect">
            <a:avLst/>
          </a:prstGeom>
          <a:noFill/>
        </p:spPr>
        <p:txBody>
          <a:bodyPr wrap="square" rtlCol="0">
            <a:spAutoFit/>
          </a:bodyPr>
          <a:lstStyle/>
          <a:p>
            <a:r>
              <a:rPr lang="en-US" sz="2400" dirty="0" smtClean="0">
                <a:latin typeface="Garamond"/>
                <a:cs typeface="Garamond"/>
              </a:rPr>
              <a:t>0	</a:t>
            </a:r>
            <a:r>
              <a:rPr lang="en-US" sz="2400" dirty="0">
                <a:latin typeface="Garamond"/>
                <a:cs typeface="Garamond"/>
              </a:rPr>
              <a:t>	</a:t>
            </a:r>
            <a:r>
              <a:rPr lang="en-US" sz="2400" dirty="0" smtClean="0">
                <a:latin typeface="Garamond"/>
                <a:cs typeface="Garamond"/>
              </a:rPr>
              <a:t>1</a:t>
            </a:r>
          </a:p>
        </p:txBody>
      </p:sp>
      <p:grpSp>
        <p:nvGrpSpPr>
          <p:cNvPr id="28" name="Group 27"/>
          <p:cNvGrpSpPr/>
          <p:nvPr/>
        </p:nvGrpSpPr>
        <p:grpSpPr>
          <a:xfrm>
            <a:off x="4733910" y="3362542"/>
            <a:ext cx="2345293" cy="936030"/>
            <a:chOff x="4733910" y="3362542"/>
            <a:chExt cx="2345293" cy="936030"/>
          </a:xfrm>
        </p:grpSpPr>
        <p:cxnSp>
          <p:nvCxnSpPr>
            <p:cNvPr id="17" name="Straight Connector 16"/>
            <p:cNvCxnSpPr/>
            <p:nvPr/>
          </p:nvCxnSpPr>
          <p:spPr>
            <a:xfrm>
              <a:off x="4733910" y="3855957"/>
              <a:ext cx="2345293" cy="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4851010" y="3362542"/>
              <a:ext cx="412001" cy="461665"/>
            </a:xfrm>
            <a:prstGeom prst="rect">
              <a:avLst/>
            </a:prstGeom>
            <a:noFill/>
          </p:spPr>
          <p:txBody>
            <a:bodyPr wrap="none" rtlCol="0">
              <a:spAutoFit/>
            </a:bodyPr>
            <a:lstStyle/>
            <a:p>
              <a:r>
                <a:rPr lang="en-US" sz="2400" i="1" dirty="0" smtClean="0">
                  <a:latin typeface="Garamond"/>
                  <a:cs typeface="Garamond"/>
                </a:rPr>
                <a:t>y</a:t>
              </a:r>
            </a:p>
          </p:txBody>
        </p:sp>
        <p:sp>
          <p:nvSpPr>
            <p:cNvPr id="20" name="TextBox 19"/>
            <p:cNvSpPr txBox="1"/>
            <p:nvPr/>
          </p:nvSpPr>
          <p:spPr>
            <a:xfrm>
              <a:off x="4740260" y="3836907"/>
              <a:ext cx="630251" cy="461665"/>
            </a:xfrm>
            <a:prstGeom prst="rect">
              <a:avLst/>
            </a:prstGeom>
            <a:noFill/>
          </p:spPr>
          <p:txBody>
            <a:bodyPr wrap="none" rtlCol="0">
              <a:spAutoFit/>
            </a:bodyPr>
            <a:lstStyle/>
            <a:p>
              <a:r>
                <a:rPr lang="en-US" sz="2400" i="1" dirty="0" smtClean="0">
                  <a:latin typeface="Garamond"/>
                  <a:cs typeface="Garamond"/>
                </a:rPr>
                <a:t>p</a:t>
              </a:r>
              <a:r>
                <a:rPr lang="en-US" sz="2400" dirty="0" smtClean="0">
                  <a:latin typeface="Garamond"/>
                  <a:cs typeface="Garamond"/>
                </a:rPr>
                <a:t>(</a:t>
              </a:r>
              <a:r>
                <a:rPr lang="en-US" sz="2400" i="1" dirty="0" smtClean="0">
                  <a:latin typeface="Garamond"/>
                  <a:cs typeface="Garamond"/>
                </a:rPr>
                <a:t>y</a:t>
              </a:r>
              <a:r>
                <a:rPr lang="en-US" sz="2400" dirty="0" smtClean="0">
                  <a:latin typeface="Garamond"/>
                  <a:cs typeface="Garamond"/>
                </a:rPr>
                <a:t>)</a:t>
              </a:r>
            </a:p>
          </p:txBody>
        </p:sp>
      </p:grpSp>
      <p:sp>
        <p:nvSpPr>
          <p:cNvPr id="21" name="TextBox 20"/>
          <p:cNvSpPr txBox="1"/>
          <p:nvPr/>
        </p:nvSpPr>
        <p:spPr>
          <a:xfrm>
            <a:off x="5545676" y="3847684"/>
            <a:ext cx="2117727" cy="461665"/>
          </a:xfrm>
          <a:prstGeom prst="rect">
            <a:avLst/>
          </a:prstGeom>
          <a:noFill/>
        </p:spPr>
        <p:txBody>
          <a:bodyPr wrap="square" rtlCol="0">
            <a:spAutoFit/>
          </a:bodyPr>
          <a:lstStyle/>
          <a:p>
            <a:r>
              <a:rPr lang="en-US" sz="2400" dirty="0" smtClean="0">
                <a:latin typeface="Garamond"/>
                <a:cs typeface="Garamond"/>
              </a:rPr>
              <a:t>1/3		</a:t>
            </a:r>
            <a:r>
              <a:rPr lang="en-US" sz="2400" dirty="0">
                <a:latin typeface="Garamond"/>
                <a:cs typeface="Garamond"/>
              </a:rPr>
              <a:t>2</a:t>
            </a:r>
            <a:r>
              <a:rPr lang="en-US" sz="2400" dirty="0" smtClean="0">
                <a:latin typeface="Garamond"/>
                <a:cs typeface="Garamond"/>
              </a:rPr>
              <a:t>/3</a:t>
            </a:r>
            <a:endParaRPr lang="en-US" sz="2400" i="1" dirty="0" smtClean="0">
              <a:latin typeface="Garamond"/>
              <a:cs typeface="Garamond"/>
            </a:endParaRPr>
          </a:p>
        </p:txBody>
      </p:sp>
      <p:sp>
        <p:nvSpPr>
          <p:cNvPr id="24" name="TextBox 23"/>
          <p:cNvSpPr txBox="1"/>
          <p:nvPr/>
        </p:nvSpPr>
        <p:spPr>
          <a:xfrm>
            <a:off x="5608765" y="1772628"/>
            <a:ext cx="2283218" cy="461665"/>
          </a:xfrm>
          <a:prstGeom prst="rect">
            <a:avLst/>
          </a:prstGeom>
          <a:noFill/>
        </p:spPr>
        <p:txBody>
          <a:bodyPr wrap="square" rtlCol="0">
            <a:spAutoFit/>
          </a:bodyPr>
          <a:lstStyle/>
          <a:p>
            <a:r>
              <a:rPr lang="en-US" sz="2400" dirty="0" smtClean="0">
                <a:latin typeface="Garamond"/>
                <a:cs typeface="Garamond"/>
              </a:rPr>
              <a:t>-1		0	</a:t>
            </a:r>
            <a:r>
              <a:rPr lang="en-US" sz="2400" dirty="0">
                <a:latin typeface="Garamond"/>
                <a:cs typeface="Garamond"/>
              </a:rPr>
              <a:t>	</a:t>
            </a:r>
            <a:r>
              <a:rPr lang="en-US" sz="2400" dirty="0" smtClean="0">
                <a:latin typeface="Garamond"/>
                <a:cs typeface="Garamond"/>
              </a:rPr>
              <a:t>1</a:t>
            </a:r>
          </a:p>
        </p:txBody>
      </p:sp>
      <p:grpSp>
        <p:nvGrpSpPr>
          <p:cNvPr id="5" name="Group 4"/>
          <p:cNvGrpSpPr/>
          <p:nvPr/>
        </p:nvGrpSpPr>
        <p:grpSpPr>
          <a:xfrm>
            <a:off x="4691565" y="1772628"/>
            <a:ext cx="3200418" cy="936030"/>
            <a:chOff x="4691565" y="1772628"/>
            <a:chExt cx="3200418" cy="936030"/>
          </a:xfrm>
        </p:grpSpPr>
        <p:cxnSp>
          <p:nvCxnSpPr>
            <p:cNvPr id="22" name="Straight Connector 21"/>
            <p:cNvCxnSpPr/>
            <p:nvPr/>
          </p:nvCxnSpPr>
          <p:spPr>
            <a:xfrm>
              <a:off x="4691565" y="2266043"/>
              <a:ext cx="3200418" cy="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808665" y="1772628"/>
              <a:ext cx="412001" cy="461665"/>
            </a:xfrm>
            <a:prstGeom prst="rect">
              <a:avLst/>
            </a:prstGeom>
            <a:noFill/>
          </p:spPr>
          <p:txBody>
            <a:bodyPr wrap="none" rtlCol="0">
              <a:spAutoFit/>
            </a:bodyPr>
            <a:lstStyle/>
            <a:p>
              <a:r>
                <a:rPr lang="en-US" sz="2400" i="1" dirty="0" smtClean="0">
                  <a:latin typeface="Garamond"/>
                  <a:cs typeface="Garamond"/>
                </a:rPr>
                <a:t>y</a:t>
              </a:r>
            </a:p>
          </p:txBody>
        </p:sp>
        <p:sp>
          <p:nvSpPr>
            <p:cNvPr id="25" name="TextBox 24"/>
            <p:cNvSpPr txBox="1"/>
            <p:nvPr/>
          </p:nvSpPr>
          <p:spPr>
            <a:xfrm>
              <a:off x="4697915" y="2246993"/>
              <a:ext cx="630251" cy="461665"/>
            </a:xfrm>
            <a:prstGeom prst="rect">
              <a:avLst/>
            </a:prstGeom>
            <a:noFill/>
          </p:spPr>
          <p:txBody>
            <a:bodyPr wrap="none" rtlCol="0">
              <a:spAutoFit/>
            </a:bodyPr>
            <a:lstStyle/>
            <a:p>
              <a:r>
                <a:rPr lang="en-US" sz="2400" i="1" dirty="0" smtClean="0">
                  <a:latin typeface="Garamond"/>
                  <a:cs typeface="Garamond"/>
                </a:rPr>
                <a:t>p</a:t>
              </a:r>
              <a:r>
                <a:rPr lang="en-US" sz="2400" dirty="0" smtClean="0">
                  <a:latin typeface="Garamond"/>
                  <a:cs typeface="Garamond"/>
                </a:rPr>
                <a:t>(</a:t>
              </a:r>
              <a:r>
                <a:rPr lang="en-US" sz="2400" i="1" dirty="0" smtClean="0">
                  <a:latin typeface="Garamond"/>
                  <a:cs typeface="Garamond"/>
                </a:rPr>
                <a:t>y</a:t>
              </a:r>
              <a:r>
                <a:rPr lang="en-US" sz="2400" dirty="0" smtClean="0">
                  <a:latin typeface="Garamond"/>
                  <a:cs typeface="Garamond"/>
                </a:rPr>
                <a:t>)</a:t>
              </a:r>
            </a:p>
          </p:txBody>
        </p:sp>
      </p:grpSp>
      <p:sp>
        <p:nvSpPr>
          <p:cNvPr id="26" name="TextBox 25"/>
          <p:cNvSpPr txBox="1"/>
          <p:nvPr/>
        </p:nvSpPr>
        <p:spPr>
          <a:xfrm>
            <a:off x="5503331" y="2257770"/>
            <a:ext cx="2651116" cy="461665"/>
          </a:xfrm>
          <a:prstGeom prst="rect">
            <a:avLst/>
          </a:prstGeom>
          <a:noFill/>
        </p:spPr>
        <p:txBody>
          <a:bodyPr wrap="square" rtlCol="0">
            <a:spAutoFit/>
          </a:bodyPr>
          <a:lstStyle/>
          <a:p>
            <a:r>
              <a:rPr lang="en-US" sz="2400" dirty="0" smtClean="0">
                <a:latin typeface="Garamond"/>
                <a:cs typeface="Garamond"/>
              </a:rPr>
              <a:t>1/3		1/3		1/3</a:t>
            </a:r>
            <a:endParaRPr lang="en-US" sz="2400" i="1" dirty="0" smtClean="0">
              <a:latin typeface="Garamond"/>
              <a:cs typeface="Garamond"/>
            </a:endParaRPr>
          </a:p>
        </p:txBody>
      </p:sp>
      <p:sp>
        <p:nvSpPr>
          <p:cNvPr id="27" name="TextBox 26"/>
          <p:cNvSpPr txBox="1"/>
          <p:nvPr/>
        </p:nvSpPr>
        <p:spPr>
          <a:xfrm>
            <a:off x="4614333" y="1302492"/>
            <a:ext cx="2863832" cy="523220"/>
          </a:xfrm>
          <a:prstGeom prst="rect">
            <a:avLst/>
          </a:prstGeom>
          <a:noFill/>
        </p:spPr>
        <p:txBody>
          <a:bodyPr wrap="square" rtlCol="0">
            <a:spAutoFit/>
          </a:bodyPr>
          <a:lstStyle/>
          <a:p>
            <a:r>
              <a:rPr lang="en-US" sz="2800" dirty="0" err="1" smtClean="0">
                <a:latin typeface="Franklin Gothic Medium"/>
                <a:cs typeface="Franklin Gothic Medium"/>
              </a:rPr>
              <a:t>p.m.f</a:t>
            </a:r>
            <a:r>
              <a:rPr lang="en-US" sz="2800" dirty="0" smtClean="0">
                <a:latin typeface="Franklin Gothic Medium"/>
                <a:cs typeface="Franklin Gothic Medium"/>
              </a:rPr>
              <a:t>. of </a:t>
            </a:r>
            <a:r>
              <a:rPr lang="en-US" sz="2800" i="1" dirty="0" smtClean="0">
                <a:latin typeface="Garamond"/>
                <a:cs typeface="Garamond"/>
              </a:rPr>
              <a:t>X</a:t>
            </a:r>
            <a:r>
              <a:rPr lang="en-US" sz="2800" dirty="0" smtClean="0">
                <a:latin typeface="Garamond"/>
                <a:cs typeface="Garamond"/>
              </a:rPr>
              <a:t> - 1</a:t>
            </a:r>
            <a:r>
              <a:rPr lang="en-US" sz="2800" dirty="0" smtClean="0">
                <a:latin typeface="Franklin Gothic Medium"/>
                <a:cs typeface="Franklin Gothic Medium"/>
              </a:rPr>
              <a:t>:</a:t>
            </a:r>
            <a:endParaRPr lang="en-US" sz="2800" baseline="30000" dirty="0" smtClean="0">
              <a:latin typeface="Garamond"/>
              <a:cs typeface="Garamond"/>
            </a:endParaRPr>
          </a:p>
        </p:txBody>
      </p:sp>
    </p:spTree>
    <p:extLst>
      <p:ext uri="{BB962C8B-B14F-4D97-AF65-F5344CB8AC3E}">
        <p14:creationId xmlns:p14="http://schemas.microsoft.com/office/powerpoint/2010/main" val="36444460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ssolv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dissolv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dissolv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dissolv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dissolv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dissolve">
                                      <p:cBhvr>
                                        <p:cTn id="47" dur="500"/>
                                        <p:tgtEl>
                                          <p:spTgt spid="10"/>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dissolve">
                                      <p:cBhvr>
                                        <p:cTn id="5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4" grpId="0"/>
      <p:bldP spid="19" grpId="0"/>
      <p:bldP spid="21" grpId="0"/>
      <p:bldP spid="24" grpId="0"/>
      <p:bldP spid="26"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Investments</a:t>
            </a:r>
            <a:endParaRPr lang="en-US" dirty="0"/>
          </a:p>
        </p:txBody>
      </p:sp>
      <p:sp>
        <p:nvSpPr>
          <p:cNvPr id="4" name="TextBox 3"/>
          <p:cNvSpPr txBox="1"/>
          <p:nvPr/>
        </p:nvSpPr>
        <p:spPr>
          <a:xfrm>
            <a:off x="1085850" y="1431576"/>
            <a:ext cx="6477000" cy="584776"/>
          </a:xfrm>
          <a:prstGeom prst="rect">
            <a:avLst/>
          </a:prstGeom>
          <a:noFill/>
        </p:spPr>
        <p:txBody>
          <a:bodyPr wrap="square" rtlCol="0">
            <a:spAutoFit/>
          </a:bodyPr>
          <a:lstStyle/>
          <a:p>
            <a:r>
              <a:rPr lang="en-US" sz="3200" dirty="0" smtClean="0">
                <a:latin typeface="Franklin Gothic Medium"/>
                <a:cs typeface="Franklin Gothic Medium"/>
              </a:rPr>
              <a:t>You have two </a:t>
            </a:r>
            <a:r>
              <a:rPr lang="en-US" sz="3200" dirty="0" smtClean="0">
                <a:solidFill>
                  <a:srgbClr val="FF9933"/>
                </a:solidFill>
                <a:latin typeface="Franklin Gothic Medium"/>
                <a:cs typeface="Franklin Gothic Medium"/>
              </a:rPr>
              <a:t>investment choices</a:t>
            </a:r>
            <a:r>
              <a:rPr lang="en-US" sz="3200" dirty="0" smtClean="0">
                <a:latin typeface="Franklin Gothic Medium"/>
                <a:cs typeface="Franklin Gothic Medium"/>
              </a:rPr>
              <a:t>:</a:t>
            </a:r>
          </a:p>
        </p:txBody>
      </p:sp>
      <p:sp>
        <p:nvSpPr>
          <p:cNvPr id="5" name="TextBox 4"/>
          <p:cNvSpPr txBox="1"/>
          <p:nvPr/>
        </p:nvSpPr>
        <p:spPr>
          <a:xfrm>
            <a:off x="1085850" y="2520252"/>
            <a:ext cx="4197350" cy="523220"/>
          </a:xfrm>
          <a:prstGeom prst="rect">
            <a:avLst/>
          </a:prstGeom>
          <a:noFill/>
        </p:spPr>
        <p:txBody>
          <a:bodyPr wrap="square" rtlCol="0">
            <a:spAutoFit/>
          </a:bodyPr>
          <a:lstStyle/>
          <a:p>
            <a:r>
              <a:rPr lang="en-US" sz="2800" dirty="0" smtClean="0">
                <a:solidFill>
                  <a:srgbClr val="FF9933"/>
                </a:solidFill>
                <a:latin typeface="Franklin Gothic Medium"/>
                <a:cs typeface="Franklin Gothic Medium"/>
              </a:rPr>
              <a:t>A:</a:t>
            </a:r>
            <a:r>
              <a:rPr lang="en-US" sz="2800" dirty="0" smtClean="0">
                <a:latin typeface="Franklin Gothic Medium"/>
                <a:cs typeface="Franklin Gothic Medium"/>
              </a:rPr>
              <a:t> put $25 in one stock </a:t>
            </a:r>
          </a:p>
        </p:txBody>
      </p:sp>
      <p:sp>
        <p:nvSpPr>
          <p:cNvPr id="6" name="TextBox 5"/>
          <p:cNvSpPr txBox="1"/>
          <p:nvPr/>
        </p:nvSpPr>
        <p:spPr>
          <a:xfrm>
            <a:off x="1085850" y="3631502"/>
            <a:ext cx="7143750" cy="523220"/>
          </a:xfrm>
          <a:prstGeom prst="rect">
            <a:avLst/>
          </a:prstGeom>
          <a:noFill/>
        </p:spPr>
        <p:txBody>
          <a:bodyPr wrap="square" rtlCol="0">
            <a:spAutoFit/>
          </a:bodyPr>
          <a:lstStyle/>
          <a:p>
            <a:r>
              <a:rPr lang="en-US" sz="2800" dirty="0" smtClean="0">
                <a:solidFill>
                  <a:srgbClr val="FF9933"/>
                </a:solidFill>
                <a:latin typeface="Franklin Gothic Medium"/>
                <a:cs typeface="Franklin Gothic Medium"/>
              </a:rPr>
              <a:t>B: </a:t>
            </a:r>
            <a:r>
              <a:rPr lang="en-US" sz="2800" dirty="0" smtClean="0">
                <a:latin typeface="Franklin Gothic Medium"/>
                <a:cs typeface="Franklin Gothic Medium"/>
              </a:rPr>
              <a:t>put </a:t>
            </a:r>
            <a:r>
              <a:rPr lang="en-US" sz="2800" dirty="0">
                <a:latin typeface="Franklin Gothic Medium"/>
                <a:cs typeface="Franklin Gothic Medium"/>
              </a:rPr>
              <a:t>$½ </a:t>
            </a:r>
            <a:r>
              <a:rPr lang="en-US" sz="2800" dirty="0" smtClean="0">
                <a:latin typeface="Franklin Gothic Medium"/>
                <a:cs typeface="Franklin Gothic Medium"/>
              </a:rPr>
              <a:t>in each of 50 unrelated stocks </a:t>
            </a:r>
          </a:p>
        </p:txBody>
      </p:sp>
      <p:sp>
        <p:nvSpPr>
          <p:cNvPr id="10" name="TextBox 9"/>
          <p:cNvSpPr txBox="1"/>
          <p:nvPr/>
        </p:nvSpPr>
        <p:spPr>
          <a:xfrm>
            <a:off x="1085850" y="4746276"/>
            <a:ext cx="5238750" cy="584776"/>
          </a:xfrm>
          <a:prstGeom prst="rect">
            <a:avLst/>
          </a:prstGeom>
          <a:noFill/>
        </p:spPr>
        <p:txBody>
          <a:bodyPr wrap="square" rtlCol="0">
            <a:spAutoFit/>
          </a:bodyPr>
          <a:lstStyle/>
          <a:p>
            <a:r>
              <a:rPr lang="en-US" sz="3200" dirty="0" smtClean="0">
                <a:latin typeface="Franklin Gothic Medium"/>
                <a:cs typeface="Franklin Gothic Medium"/>
              </a:rPr>
              <a:t>Which do you prefer?</a:t>
            </a:r>
          </a:p>
        </p:txBody>
      </p:sp>
    </p:spTree>
    <p:extLst>
      <p:ext uri="{BB962C8B-B14F-4D97-AF65-F5344CB8AC3E}">
        <p14:creationId xmlns:p14="http://schemas.microsoft.com/office/powerpoint/2010/main" val="32936105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Investments</a:t>
            </a:r>
            <a:endParaRPr lang="en-US" dirty="0"/>
          </a:p>
        </p:txBody>
      </p:sp>
      <p:sp>
        <p:nvSpPr>
          <p:cNvPr id="4" name="TextBox 3"/>
          <p:cNvSpPr txBox="1"/>
          <p:nvPr/>
        </p:nvSpPr>
        <p:spPr>
          <a:xfrm>
            <a:off x="457200" y="1340822"/>
            <a:ext cx="8229600" cy="584776"/>
          </a:xfrm>
          <a:prstGeom prst="rect">
            <a:avLst/>
          </a:prstGeom>
          <a:noFill/>
        </p:spPr>
        <p:txBody>
          <a:bodyPr wrap="square" rtlCol="0">
            <a:spAutoFit/>
          </a:bodyPr>
          <a:lstStyle/>
          <a:p>
            <a:r>
              <a:rPr lang="en-US" sz="3200" dirty="0" smtClean="0">
                <a:solidFill>
                  <a:schemeClr val="accent1"/>
                </a:solidFill>
                <a:latin typeface="Franklin Gothic Medium"/>
                <a:cs typeface="Franklin Gothic Medium"/>
              </a:rPr>
              <a:t>Probability model</a:t>
            </a:r>
          </a:p>
        </p:txBody>
      </p:sp>
      <p:sp>
        <p:nvSpPr>
          <p:cNvPr id="5" name="TextBox 4"/>
          <p:cNvSpPr txBox="1"/>
          <p:nvPr/>
        </p:nvSpPr>
        <p:spPr>
          <a:xfrm>
            <a:off x="457200" y="2498376"/>
            <a:ext cx="1854200" cy="523220"/>
          </a:xfrm>
          <a:prstGeom prst="rect">
            <a:avLst/>
          </a:prstGeom>
          <a:noFill/>
        </p:spPr>
        <p:txBody>
          <a:bodyPr wrap="square" rtlCol="0">
            <a:spAutoFit/>
          </a:bodyPr>
          <a:lstStyle/>
          <a:p>
            <a:r>
              <a:rPr lang="en-US" sz="2800" dirty="0" smtClean="0">
                <a:latin typeface="Franklin Gothic Medium"/>
                <a:cs typeface="Franklin Gothic Medium"/>
              </a:rPr>
              <a:t>Each stock</a:t>
            </a:r>
          </a:p>
        </p:txBody>
      </p:sp>
      <p:sp>
        <p:nvSpPr>
          <p:cNvPr id="6" name="Left Brace 5"/>
          <p:cNvSpPr/>
          <p:nvPr/>
        </p:nvSpPr>
        <p:spPr>
          <a:xfrm>
            <a:off x="2330450" y="2324100"/>
            <a:ext cx="165100" cy="895350"/>
          </a:xfrm>
          <a:prstGeom prst="leftBrace">
            <a:avLst>
              <a:gd name="adj1" fmla="val 44231"/>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2546350" y="2198666"/>
            <a:ext cx="5886450" cy="523220"/>
          </a:xfrm>
          <a:prstGeom prst="rect">
            <a:avLst/>
          </a:prstGeom>
          <a:noFill/>
        </p:spPr>
        <p:txBody>
          <a:bodyPr wrap="square" rtlCol="0">
            <a:spAutoFit/>
          </a:bodyPr>
          <a:lstStyle/>
          <a:p>
            <a:r>
              <a:rPr lang="en-US" sz="2800" dirty="0" smtClean="0">
                <a:solidFill>
                  <a:srgbClr val="FF9933"/>
                </a:solidFill>
                <a:latin typeface="Franklin Gothic Medium"/>
                <a:cs typeface="Franklin Gothic Medium"/>
              </a:rPr>
              <a:t>doubles in value </a:t>
            </a:r>
            <a:r>
              <a:rPr lang="en-US" sz="2800" dirty="0" smtClean="0">
                <a:latin typeface="Franklin Gothic Medium"/>
                <a:cs typeface="Franklin Gothic Medium"/>
              </a:rPr>
              <a:t>with probability ½ </a:t>
            </a:r>
          </a:p>
        </p:txBody>
      </p:sp>
      <p:sp>
        <p:nvSpPr>
          <p:cNvPr id="8" name="TextBox 7"/>
          <p:cNvSpPr txBox="1"/>
          <p:nvPr/>
        </p:nvSpPr>
        <p:spPr>
          <a:xfrm>
            <a:off x="2559050" y="2721886"/>
            <a:ext cx="5886450" cy="523220"/>
          </a:xfrm>
          <a:prstGeom prst="rect">
            <a:avLst/>
          </a:prstGeom>
          <a:noFill/>
        </p:spPr>
        <p:txBody>
          <a:bodyPr wrap="square" rtlCol="0">
            <a:spAutoFit/>
          </a:bodyPr>
          <a:lstStyle/>
          <a:p>
            <a:r>
              <a:rPr lang="en-US" sz="2800" dirty="0" smtClean="0">
                <a:solidFill>
                  <a:srgbClr val="FF9933"/>
                </a:solidFill>
                <a:latin typeface="Franklin Gothic Medium"/>
                <a:cs typeface="Franklin Gothic Medium"/>
              </a:rPr>
              <a:t>loses all value </a:t>
            </a:r>
            <a:r>
              <a:rPr lang="en-US" sz="2800" dirty="0" smtClean="0">
                <a:latin typeface="Franklin Gothic Medium"/>
                <a:cs typeface="Franklin Gothic Medium"/>
              </a:rPr>
              <a:t>with probability ½ </a:t>
            </a:r>
          </a:p>
        </p:txBody>
      </p:sp>
      <p:sp>
        <p:nvSpPr>
          <p:cNvPr id="9" name="TextBox 8"/>
          <p:cNvSpPr txBox="1"/>
          <p:nvPr/>
        </p:nvSpPr>
        <p:spPr>
          <a:xfrm>
            <a:off x="457200" y="3591836"/>
            <a:ext cx="8229600" cy="523220"/>
          </a:xfrm>
          <a:prstGeom prst="rect">
            <a:avLst/>
          </a:prstGeom>
          <a:noFill/>
        </p:spPr>
        <p:txBody>
          <a:bodyPr wrap="square" rtlCol="0">
            <a:spAutoFit/>
          </a:bodyPr>
          <a:lstStyle/>
          <a:p>
            <a:r>
              <a:rPr lang="en-US" sz="2800" dirty="0" smtClean="0">
                <a:latin typeface="Franklin Gothic Medium"/>
                <a:cs typeface="Franklin Gothic Medium"/>
              </a:rPr>
              <a:t>Different stocks perform </a:t>
            </a:r>
            <a:r>
              <a:rPr lang="en-US" sz="2800" dirty="0" smtClean="0">
                <a:solidFill>
                  <a:srgbClr val="FF9933"/>
                </a:solidFill>
                <a:latin typeface="Franklin Gothic Medium"/>
                <a:cs typeface="Franklin Gothic Medium"/>
              </a:rPr>
              <a:t>independently</a:t>
            </a:r>
          </a:p>
        </p:txBody>
      </p:sp>
    </p:spTree>
    <p:extLst>
      <p:ext uri="{BB962C8B-B14F-4D97-AF65-F5344CB8AC3E}">
        <p14:creationId xmlns:p14="http://schemas.microsoft.com/office/powerpoint/2010/main" val="18754741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Investments</a:t>
            </a:r>
            <a:endParaRPr lang="en-US" dirty="0"/>
          </a:p>
        </p:txBody>
      </p:sp>
      <p:sp>
        <p:nvSpPr>
          <p:cNvPr id="4" name="TextBox 3"/>
          <p:cNvSpPr txBox="1"/>
          <p:nvPr/>
        </p:nvSpPr>
        <p:spPr>
          <a:xfrm>
            <a:off x="457200" y="1918216"/>
            <a:ext cx="3873500" cy="461665"/>
          </a:xfrm>
          <a:prstGeom prst="rect">
            <a:avLst/>
          </a:prstGeom>
          <a:noFill/>
        </p:spPr>
        <p:txBody>
          <a:bodyPr wrap="square" rtlCol="0">
            <a:spAutoFit/>
          </a:bodyPr>
          <a:lstStyle/>
          <a:p>
            <a:pPr algn="ctr"/>
            <a:r>
              <a:rPr lang="en-US" sz="2400" i="1" dirty="0" smtClean="0">
                <a:latin typeface="Garamond"/>
                <a:cs typeface="Garamond"/>
              </a:rPr>
              <a:t>N</a:t>
            </a:r>
            <a:r>
              <a:rPr lang="en-US" sz="2400" baseline="-25000" dirty="0" smtClean="0">
                <a:latin typeface="Franklin Gothic Medium"/>
                <a:cs typeface="Franklin Gothic Medium"/>
              </a:rPr>
              <a:t>A</a:t>
            </a:r>
            <a:r>
              <a:rPr lang="en-US" sz="2400" i="1" dirty="0" smtClean="0">
                <a:latin typeface="Garamond"/>
                <a:cs typeface="Garamond"/>
              </a:rPr>
              <a:t> = </a:t>
            </a:r>
            <a:r>
              <a:rPr lang="en-US" sz="2400" dirty="0" smtClean="0">
                <a:latin typeface="Franklin Gothic Medium"/>
                <a:cs typeface="Franklin Gothic Medium"/>
              </a:rPr>
              <a:t>amount on choice A</a:t>
            </a:r>
            <a:r>
              <a:rPr lang="en-US" sz="2400" i="1" dirty="0" smtClean="0">
                <a:latin typeface="Garamond"/>
                <a:cs typeface="Garamond"/>
              </a:rPr>
              <a:t> </a:t>
            </a:r>
            <a:endParaRPr lang="en-US" sz="2400" dirty="0" smtClean="0">
              <a:latin typeface="Franklin Gothic Medium"/>
              <a:cs typeface="Franklin Gothic Medium"/>
            </a:endParaRPr>
          </a:p>
        </p:txBody>
      </p:sp>
      <p:sp>
        <p:nvSpPr>
          <p:cNvPr id="5" name="TextBox 4"/>
          <p:cNvSpPr txBox="1"/>
          <p:nvPr/>
        </p:nvSpPr>
        <p:spPr>
          <a:xfrm>
            <a:off x="4495800" y="1918732"/>
            <a:ext cx="4191000" cy="461665"/>
          </a:xfrm>
          <a:prstGeom prst="rect">
            <a:avLst/>
          </a:prstGeom>
          <a:noFill/>
        </p:spPr>
        <p:txBody>
          <a:bodyPr wrap="square" rtlCol="0">
            <a:spAutoFit/>
          </a:bodyPr>
          <a:lstStyle/>
          <a:p>
            <a:pPr algn="ctr"/>
            <a:r>
              <a:rPr lang="en-US" sz="2400" i="1" dirty="0" smtClean="0">
                <a:latin typeface="Garamond"/>
                <a:cs typeface="Garamond"/>
              </a:rPr>
              <a:t>N</a:t>
            </a:r>
            <a:r>
              <a:rPr lang="en-US" sz="2400" baseline="-25000" dirty="0" smtClean="0">
                <a:latin typeface="Franklin Gothic Medium"/>
                <a:cs typeface="Franklin Gothic Medium"/>
              </a:rPr>
              <a:t>B</a:t>
            </a:r>
            <a:r>
              <a:rPr lang="en-US" sz="2400" i="1" dirty="0" smtClean="0">
                <a:latin typeface="Garamond"/>
                <a:cs typeface="Garamond"/>
              </a:rPr>
              <a:t> = </a:t>
            </a:r>
            <a:r>
              <a:rPr lang="en-US" sz="2400" dirty="0" smtClean="0">
                <a:latin typeface="Franklin Gothic Medium"/>
                <a:cs typeface="Franklin Gothic Medium"/>
              </a:rPr>
              <a:t>amount on choice B</a:t>
            </a:r>
            <a:r>
              <a:rPr lang="en-US" sz="2400" i="1" dirty="0" smtClean="0">
                <a:latin typeface="Garamond"/>
                <a:cs typeface="Garamond"/>
              </a:rPr>
              <a:t> </a:t>
            </a:r>
            <a:endParaRPr lang="en-US" sz="2400" dirty="0" smtClean="0">
              <a:latin typeface="Franklin Gothic Medium"/>
              <a:cs typeface="Franklin Gothic Medium"/>
            </a:endParaRPr>
          </a:p>
        </p:txBody>
      </p:sp>
      <p:pic>
        <p:nvPicPr>
          <p:cNvPr id="7" name="Picture 6" descr="bin50,0.5.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750" y="3040281"/>
            <a:ext cx="3575050" cy="2701013"/>
          </a:xfrm>
          <a:prstGeom prst="rect">
            <a:avLst/>
          </a:prstGeom>
        </p:spPr>
      </p:pic>
      <p:sp>
        <p:nvSpPr>
          <p:cNvPr id="8" name="Rectangle 7"/>
          <p:cNvSpPr/>
          <p:nvPr/>
        </p:nvSpPr>
        <p:spPr>
          <a:xfrm>
            <a:off x="1465136" y="2381250"/>
            <a:ext cx="2364199" cy="461665"/>
          </a:xfrm>
          <a:prstGeom prst="rect">
            <a:avLst/>
          </a:prstGeom>
        </p:spPr>
        <p:txBody>
          <a:bodyPr wrap="none">
            <a:spAutoFit/>
          </a:bodyPr>
          <a:lstStyle/>
          <a:p>
            <a:r>
              <a:rPr lang="en-US" sz="2400" dirty="0" smtClean="0">
                <a:solidFill>
                  <a:srgbClr val="000000"/>
                </a:solidFill>
                <a:latin typeface="Garamond"/>
                <a:cs typeface="Garamond"/>
              </a:rPr>
              <a:t>50 × Bernoulli(</a:t>
            </a:r>
            <a:r>
              <a:rPr lang="en-US" sz="2400" dirty="0">
                <a:solidFill>
                  <a:srgbClr val="000000"/>
                </a:solidFill>
                <a:latin typeface="Garamond"/>
                <a:cs typeface="Garamond"/>
              </a:rPr>
              <a:t>½</a:t>
            </a:r>
            <a:r>
              <a:rPr lang="en-US" sz="2400" dirty="0" smtClean="0">
                <a:solidFill>
                  <a:srgbClr val="000000"/>
                </a:solidFill>
                <a:latin typeface="Garamond"/>
                <a:cs typeface="Garamond"/>
              </a:rPr>
              <a:t>)</a:t>
            </a:r>
            <a:endParaRPr lang="en-US" sz="2400" dirty="0">
              <a:solidFill>
                <a:srgbClr val="000000"/>
              </a:solidFill>
            </a:endParaRPr>
          </a:p>
        </p:txBody>
      </p:sp>
      <p:sp>
        <p:nvSpPr>
          <p:cNvPr id="10" name="TextBox 9"/>
          <p:cNvSpPr txBox="1"/>
          <p:nvPr/>
        </p:nvSpPr>
        <p:spPr>
          <a:xfrm>
            <a:off x="457200" y="1231202"/>
            <a:ext cx="4108450" cy="461665"/>
          </a:xfrm>
          <a:prstGeom prst="rect">
            <a:avLst/>
          </a:prstGeom>
          <a:noFill/>
        </p:spPr>
        <p:txBody>
          <a:bodyPr wrap="square" rtlCol="0">
            <a:spAutoFit/>
          </a:bodyPr>
          <a:lstStyle/>
          <a:p>
            <a:pPr algn="ctr"/>
            <a:r>
              <a:rPr lang="en-US" sz="2400" dirty="0" smtClean="0">
                <a:solidFill>
                  <a:srgbClr val="FF9933"/>
                </a:solidFill>
                <a:latin typeface="Franklin Gothic Medium"/>
                <a:cs typeface="Franklin Gothic Medium"/>
              </a:rPr>
              <a:t>A:</a:t>
            </a:r>
            <a:r>
              <a:rPr lang="en-US" sz="2400" dirty="0" smtClean="0">
                <a:latin typeface="Franklin Gothic Medium"/>
                <a:cs typeface="Franklin Gothic Medium"/>
              </a:rPr>
              <a:t> put $50 in one stock </a:t>
            </a:r>
          </a:p>
        </p:txBody>
      </p:sp>
      <p:sp>
        <p:nvSpPr>
          <p:cNvPr id="11" name="TextBox 10"/>
          <p:cNvSpPr txBox="1"/>
          <p:nvPr/>
        </p:nvSpPr>
        <p:spPr>
          <a:xfrm>
            <a:off x="4451350" y="1231202"/>
            <a:ext cx="4235450" cy="461665"/>
          </a:xfrm>
          <a:prstGeom prst="rect">
            <a:avLst/>
          </a:prstGeom>
          <a:noFill/>
        </p:spPr>
        <p:txBody>
          <a:bodyPr wrap="square" rtlCol="0">
            <a:spAutoFit/>
          </a:bodyPr>
          <a:lstStyle/>
          <a:p>
            <a:pPr algn="ctr"/>
            <a:r>
              <a:rPr lang="en-US" sz="2400" dirty="0" smtClean="0">
                <a:solidFill>
                  <a:srgbClr val="FF9933"/>
                </a:solidFill>
                <a:latin typeface="Franklin Gothic Medium"/>
                <a:cs typeface="Franklin Gothic Medium"/>
              </a:rPr>
              <a:t>B: </a:t>
            </a:r>
            <a:r>
              <a:rPr lang="en-US" sz="2400" dirty="0" smtClean="0">
                <a:latin typeface="Franklin Gothic Medium"/>
                <a:cs typeface="Franklin Gothic Medium"/>
              </a:rPr>
              <a:t>put </a:t>
            </a:r>
            <a:r>
              <a:rPr lang="en-US" sz="2400" dirty="0">
                <a:latin typeface="Franklin Gothic Medium"/>
                <a:cs typeface="Franklin Gothic Medium"/>
              </a:rPr>
              <a:t>$½ </a:t>
            </a:r>
            <a:r>
              <a:rPr lang="en-US" sz="2400" dirty="0" smtClean="0">
                <a:latin typeface="Franklin Gothic Medium"/>
                <a:cs typeface="Franklin Gothic Medium"/>
              </a:rPr>
              <a:t>in each of 50 stocks </a:t>
            </a:r>
          </a:p>
        </p:txBody>
      </p:sp>
      <p:sp>
        <p:nvSpPr>
          <p:cNvPr id="12" name="Rectangle 11"/>
          <p:cNvSpPr/>
          <p:nvPr/>
        </p:nvSpPr>
        <p:spPr>
          <a:xfrm>
            <a:off x="5649786" y="2400300"/>
            <a:ext cx="2200993" cy="461665"/>
          </a:xfrm>
          <a:prstGeom prst="rect">
            <a:avLst/>
          </a:prstGeom>
        </p:spPr>
        <p:txBody>
          <a:bodyPr wrap="none">
            <a:spAutoFit/>
          </a:bodyPr>
          <a:lstStyle/>
          <a:p>
            <a:r>
              <a:rPr lang="en-US" sz="2400" dirty="0" smtClean="0">
                <a:solidFill>
                  <a:srgbClr val="000000"/>
                </a:solidFill>
                <a:latin typeface="Garamond"/>
                <a:cs typeface="Garamond"/>
              </a:rPr>
              <a:t>Binomial(50, ½)</a:t>
            </a:r>
            <a:endParaRPr lang="en-US" sz="2400" dirty="0">
              <a:solidFill>
                <a:srgbClr val="000000"/>
              </a:solidFill>
            </a:endParaRPr>
          </a:p>
        </p:txBody>
      </p:sp>
      <p:pic>
        <p:nvPicPr>
          <p:cNvPr id="13" name="Picture 12" descr="50bern.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950" y="3040280"/>
            <a:ext cx="3575050" cy="2701014"/>
          </a:xfrm>
          <a:prstGeom prst="rect">
            <a:avLst/>
          </a:prstGeom>
        </p:spPr>
      </p:pic>
      <p:grpSp>
        <p:nvGrpSpPr>
          <p:cNvPr id="3" name="Group 2"/>
          <p:cNvGrpSpPr/>
          <p:nvPr/>
        </p:nvGrpSpPr>
        <p:grpSpPr>
          <a:xfrm>
            <a:off x="2067534" y="3143250"/>
            <a:ext cx="786206" cy="2832616"/>
            <a:chOff x="2067534" y="3143250"/>
            <a:chExt cx="786206" cy="2832616"/>
          </a:xfrm>
        </p:grpSpPr>
        <p:cxnSp>
          <p:nvCxnSpPr>
            <p:cNvPr id="15" name="Straight Connector 14"/>
            <p:cNvCxnSpPr/>
            <p:nvPr/>
          </p:nvCxnSpPr>
          <p:spPr>
            <a:xfrm>
              <a:off x="2451100" y="3143250"/>
              <a:ext cx="0" cy="2514600"/>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2067534" y="5606534"/>
              <a:ext cx="786206" cy="369332"/>
            </a:xfrm>
            <a:prstGeom prst="rect">
              <a:avLst/>
            </a:prstGeom>
          </p:spPr>
          <p:txBody>
            <a:bodyPr wrap="none">
              <a:spAutoFit/>
            </a:bodyPr>
            <a:lstStyle/>
            <a:p>
              <a:r>
                <a:rPr lang="en-US" i="1" dirty="0">
                  <a:solidFill>
                    <a:schemeClr val="accent1"/>
                  </a:solidFill>
                  <a:latin typeface="Garamond"/>
                  <a:cs typeface="Garamond"/>
                </a:rPr>
                <a:t>E</a:t>
              </a:r>
              <a:r>
                <a:rPr lang="en-US" dirty="0" smtClean="0">
                  <a:solidFill>
                    <a:schemeClr val="accent1"/>
                  </a:solidFill>
                  <a:latin typeface="Garamond"/>
                  <a:cs typeface="Garamond"/>
                </a:rPr>
                <a:t>[</a:t>
              </a:r>
              <a:r>
                <a:rPr lang="en-US" i="1" dirty="0" smtClean="0">
                  <a:solidFill>
                    <a:schemeClr val="accent1"/>
                  </a:solidFill>
                  <a:latin typeface="Garamond"/>
                  <a:cs typeface="Garamond"/>
                </a:rPr>
                <a:t>N</a:t>
              </a:r>
              <a:r>
                <a:rPr lang="en-US" baseline="-25000" dirty="0" smtClean="0">
                  <a:solidFill>
                    <a:schemeClr val="accent1"/>
                  </a:solidFill>
                  <a:latin typeface="Franklin Gothic Medium"/>
                  <a:cs typeface="Franklin Gothic Medium"/>
                </a:rPr>
                <a:t>A</a:t>
              </a:r>
              <a:r>
                <a:rPr lang="en-US" dirty="0" smtClean="0">
                  <a:solidFill>
                    <a:schemeClr val="accent1"/>
                  </a:solidFill>
                  <a:latin typeface="Garamond"/>
                  <a:cs typeface="Garamond"/>
                </a:rPr>
                <a:t>] </a:t>
              </a:r>
              <a:endParaRPr lang="en-US" dirty="0">
                <a:solidFill>
                  <a:schemeClr val="accent1"/>
                </a:solidFill>
              </a:endParaRPr>
            </a:p>
          </p:txBody>
        </p:sp>
      </p:grpSp>
      <p:grpSp>
        <p:nvGrpSpPr>
          <p:cNvPr id="6" name="Group 5"/>
          <p:cNvGrpSpPr/>
          <p:nvPr/>
        </p:nvGrpSpPr>
        <p:grpSpPr>
          <a:xfrm>
            <a:off x="6296634" y="3143250"/>
            <a:ext cx="786206" cy="2800350"/>
            <a:chOff x="6296634" y="3143250"/>
            <a:chExt cx="786206" cy="2800350"/>
          </a:xfrm>
        </p:grpSpPr>
        <p:cxnSp>
          <p:nvCxnSpPr>
            <p:cNvPr id="9" name="Straight Connector 8"/>
            <p:cNvCxnSpPr/>
            <p:nvPr/>
          </p:nvCxnSpPr>
          <p:spPr>
            <a:xfrm>
              <a:off x="6692900" y="3143250"/>
              <a:ext cx="0" cy="2514600"/>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6296634" y="5574268"/>
              <a:ext cx="786206" cy="369332"/>
            </a:xfrm>
            <a:prstGeom prst="rect">
              <a:avLst/>
            </a:prstGeom>
          </p:spPr>
          <p:txBody>
            <a:bodyPr wrap="none">
              <a:spAutoFit/>
            </a:bodyPr>
            <a:lstStyle/>
            <a:p>
              <a:r>
                <a:rPr lang="en-US" i="1" dirty="0">
                  <a:solidFill>
                    <a:schemeClr val="accent1"/>
                  </a:solidFill>
                  <a:latin typeface="Garamond"/>
                  <a:cs typeface="Garamond"/>
                </a:rPr>
                <a:t>E</a:t>
              </a:r>
              <a:r>
                <a:rPr lang="en-US" dirty="0" smtClean="0">
                  <a:solidFill>
                    <a:schemeClr val="accent1"/>
                  </a:solidFill>
                  <a:latin typeface="Garamond"/>
                  <a:cs typeface="Garamond"/>
                </a:rPr>
                <a:t>[</a:t>
              </a:r>
              <a:r>
                <a:rPr lang="en-US" i="1" dirty="0" smtClean="0">
                  <a:solidFill>
                    <a:schemeClr val="accent1"/>
                  </a:solidFill>
                  <a:latin typeface="Garamond"/>
                  <a:cs typeface="Garamond"/>
                </a:rPr>
                <a:t>N</a:t>
              </a:r>
              <a:r>
                <a:rPr lang="en-US" baseline="-25000" dirty="0" smtClean="0">
                  <a:solidFill>
                    <a:schemeClr val="accent1"/>
                  </a:solidFill>
                  <a:latin typeface="Franklin Gothic Medium"/>
                  <a:cs typeface="Franklin Gothic Medium"/>
                </a:rPr>
                <a:t>B</a:t>
              </a:r>
              <a:r>
                <a:rPr lang="en-US" dirty="0" smtClean="0">
                  <a:solidFill>
                    <a:schemeClr val="accent1"/>
                  </a:solidFill>
                  <a:latin typeface="Garamond"/>
                  <a:cs typeface="Garamond"/>
                </a:rPr>
                <a:t>] </a:t>
              </a:r>
              <a:endParaRPr lang="en-US" dirty="0">
                <a:solidFill>
                  <a:schemeClr val="accent1"/>
                </a:solidFill>
              </a:endParaRPr>
            </a:p>
          </p:txBody>
        </p:sp>
      </p:grpSp>
    </p:spTree>
    <p:extLst>
      <p:ext uri="{BB962C8B-B14F-4D97-AF65-F5344CB8AC3E}">
        <p14:creationId xmlns:p14="http://schemas.microsoft.com/office/powerpoint/2010/main" val="28255565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dissolv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dissolve">
                                      <p:cBhvr>
                                        <p:cTn id="35" dur="500"/>
                                        <p:tgtEl>
                                          <p:spTgt spid="13"/>
                                        </p:tgtEl>
                                      </p:cBhvr>
                                    </p:animEffect>
                                  </p:childTnLst>
                                </p:cTn>
                              </p:par>
                              <p:par>
                                <p:cTn id="36" presetID="9" presetClass="entr" presetSubtype="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dissolv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00"/>
                                        <p:tgtEl>
                                          <p:spTgt spid="6"/>
                                        </p:tgtEl>
                                      </p:cBhvr>
                                    </p:animEffect>
                                  </p:childTnLst>
                                </p:cTn>
                              </p:par>
                              <p:par>
                                <p:cTn id="44" presetID="22" presetClass="entr" presetSubtype="4" fill="hold"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down)">
                                      <p:cBhvr>
                                        <p:cTn id="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10" grpId="0"/>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Variance and standard deviation</a:t>
            </a:r>
            <a:endParaRPr lang="en-US" dirty="0"/>
          </a:p>
        </p:txBody>
      </p:sp>
      <p:sp>
        <p:nvSpPr>
          <p:cNvPr id="4" name="TextBox 3"/>
          <p:cNvSpPr txBox="1"/>
          <p:nvPr/>
        </p:nvSpPr>
        <p:spPr>
          <a:xfrm>
            <a:off x="457200" y="1293483"/>
            <a:ext cx="8229600" cy="523220"/>
          </a:xfrm>
          <a:prstGeom prst="rect">
            <a:avLst/>
          </a:prstGeom>
          <a:noFill/>
        </p:spPr>
        <p:txBody>
          <a:bodyPr wrap="square" rtlCol="0">
            <a:spAutoFit/>
          </a:bodyPr>
          <a:lstStyle/>
          <a:p>
            <a:r>
              <a:rPr lang="en-US" sz="2800" dirty="0">
                <a:latin typeface="Franklin Gothic Medium"/>
                <a:cs typeface="Franklin Gothic Medium"/>
              </a:rPr>
              <a:t>Let </a:t>
            </a:r>
            <a:r>
              <a:rPr lang="en-US" sz="2800" i="1" dirty="0" smtClean="0">
                <a:latin typeface="Symbol" charset="2"/>
                <a:cs typeface="Symbol" charset="2"/>
              </a:rPr>
              <a:t>m</a:t>
            </a:r>
            <a:r>
              <a:rPr lang="en-US" sz="2800" dirty="0" smtClean="0">
                <a:latin typeface="Garamond"/>
                <a:cs typeface="Garamond"/>
              </a:rPr>
              <a:t> = </a:t>
            </a:r>
            <a:r>
              <a:rPr lang="en-US" sz="2800" i="1" dirty="0" smtClean="0">
                <a:latin typeface="Garamond"/>
                <a:cs typeface="Garamond"/>
              </a:rPr>
              <a:t>E</a:t>
            </a:r>
            <a:r>
              <a:rPr lang="en-US" sz="2800" dirty="0" smtClean="0">
                <a:latin typeface="Garamond"/>
                <a:cs typeface="Garamond"/>
              </a:rPr>
              <a:t>[</a:t>
            </a:r>
            <a:r>
              <a:rPr lang="en-US" sz="2800" i="1" dirty="0" smtClean="0">
                <a:latin typeface="Garamond"/>
                <a:cs typeface="Garamond"/>
              </a:rPr>
              <a:t>X</a:t>
            </a:r>
            <a:r>
              <a:rPr lang="en-US" sz="2800" dirty="0" smtClean="0">
                <a:latin typeface="Garamond"/>
                <a:cs typeface="Garamond"/>
              </a:rPr>
              <a:t>]</a:t>
            </a:r>
            <a:r>
              <a:rPr lang="en-US" sz="2800" dirty="0" smtClean="0">
                <a:latin typeface="Franklin Gothic Medium"/>
                <a:cs typeface="Franklin Gothic Medium"/>
              </a:rPr>
              <a:t> be the expected value of </a:t>
            </a:r>
            <a:r>
              <a:rPr lang="en-US" sz="2800" i="1" dirty="0" smtClean="0">
                <a:latin typeface="Garamond"/>
                <a:cs typeface="Garamond"/>
              </a:rPr>
              <a:t>X</a:t>
            </a:r>
            <a:r>
              <a:rPr lang="en-US" sz="2800" dirty="0" smtClean="0">
                <a:latin typeface="Franklin Gothic Medium"/>
                <a:cs typeface="Franklin Gothic Medium"/>
              </a:rPr>
              <a:t>.</a:t>
            </a:r>
          </a:p>
        </p:txBody>
      </p:sp>
      <p:sp>
        <p:nvSpPr>
          <p:cNvPr id="5" name="TextBox 4"/>
          <p:cNvSpPr txBox="1"/>
          <p:nvPr/>
        </p:nvSpPr>
        <p:spPr>
          <a:xfrm>
            <a:off x="457200" y="2239633"/>
            <a:ext cx="8229600" cy="523220"/>
          </a:xfrm>
          <a:prstGeom prst="rect">
            <a:avLst/>
          </a:prstGeom>
          <a:noFill/>
        </p:spPr>
        <p:txBody>
          <a:bodyPr wrap="square" rtlCol="0">
            <a:spAutoFit/>
          </a:bodyPr>
          <a:lstStyle/>
          <a:p>
            <a:r>
              <a:rPr lang="en-US" sz="2800" dirty="0" smtClean="0">
                <a:latin typeface="Franklin Gothic Medium"/>
                <a:cs typeface="Franklin Gothic Medium"/>
              </a:rPr>
              <a:t>The </a:t>
            </a:r>
            <a:r>
              <a:rPr lang="en-US" sz="2800" dirty="0" smtClean="0">
                <a:solidFill>
                  <a:srgbClr val="FF9933"/>
                </a:solidFill>
                <a:latin typeface="Franklin Gothic Medium"/>
                <a:cs typeface="Franklin Gothic Medium"/>
              </a:rPr>
              <a:t>variance</a:t>
            </a:r>
            <a:r>
              <a:rPr lang="en-US" sz="2800" dirty="0" smtClean="0">
                <a:latin typeface="Franklin Gothic Medium"/>
                <a:cs typeface="Franklin Gothic Medium"/>
              </a:rPr>
              <a:t> of </a:t>
            </a:r>
            <a:r>
              <a:rPr lang="en-US" sz="2800" i="1" dirty="0" smtClean="0">
                <a:latin typeface="Garamond"/>
                <a:cs typeface="Garamond"/>
              </a:rPr>
              <a:t>X</a:t>
            </a:r>
            <a:r>
              <a:rPr lang="en-US" sz="2800" dirty="0" smtClean="0">
                <a:latin typeface="Franklin Gothic Medium"/>
                <a:cs typeface="Franklin Gothic Medium"/>
              </a:rPr>
              <a:t> is the quantity</a:t>
            </a:r>
          </a:p>
        </p:txBody>
      </p:sp>
      <p:sp>
        <p:nvSpPr>
          <p:cNvPr id="6" name="TextBox 5"/>
          <p:cNvSpPr txBox="1"/>
          <p:nvPr/>
        </p:nvSpPr>
        <p:spPr>
          <a:xfrm>
            <a:off x="2603500" y="2913826"/>
            <a:ext cx="3994150" cy="584776"/>
          </a:xfrm>
          <a:prstGeom prst="rect">
            <a:avLst/>
          </a:prstGeom>
          <a:noFill/>
        </p:spPr>
        <p:txBody>
          <a:bodyPr wrap="square" rtlCol="0">
            <a:spAutoFit/>
          </a:bodyPr>
          <a:lstStyle/>
          <a:p>
            <a:pPr algn="ctr"/>
            <a:r>
              <a:rPr lang="en-US" sz="3200" i="1" dirty="0" err="1" smtClean="0">
                <a:latin typeface="Garamond"/>
                <a:cs typeface="Garamond"/>
              </a:rPr>
              <a:t>Var</a:t>
            </a:r>
            <a:r>
              <a:rPr lang="en-US" sz="3200" dirty="0" smtClean="0">
                <a:latin typeface="Garamond"/>
                <a:cs typeface="Garamond"/>
              </a:rPr>
              <a:t>[</a:t>
            </a:r>
            <a:r>
              <a:rPr lang="en-US" sz="3200" i="1" dirty="0">
                <a:latin typeface="Garamond"/>
                <a:cs typeface="Garamond"/>
              </a:rPr>
              <a:t>X</a:t>
            </a:r>
            <a:r>
              <a:rPr lang="en-US" sz="3200" dirty="0" smtClean="0">
                <a:latin typeface="Garamond"/>
                <a:cs typeface="Garamond"/>
              </a:rPr>
              <a:t>] = </a:t>
            </a:r>
            <a:r>
              <a:rPr lang="en-US" sz="3200" i="1" dirty="0">
                <a:latin typeface="Garamond"/>
                <a:cs typeface="Garamond"/>
              </a:rPr>
              <a:t>E</a:t>
            </a:r>
            <a:r>
              <a:rPr lang="en-US" sz="3200" dirty="0" smtClean="0">
                <a:latin typeface="Garamond"/>
                <a:cs typeface="Garamond"/>
              </a:rPr>
              <a:t>[(</a:t>
            </a:r>
            <a:r>
              <a:rPr lang="en-US" sz="3200" i="1" dirty="0" smtClean="0">
                <a:latin typeface="Garamond"/>
                <a:cs typeface="Garamond"/>
              </a:rPr>
              <a:t>X – </a:t>
            </a:r>
            <a:r>
              <a:rPr lang="en-US" sz="3200" i="1" dirty="0">
                <a:latin typeface="Symbol" charset="2"/>
                <a:cs typeface="Symbol" charset="2"/>
              </a:rPr>
              <a:t>m</a:t>
            </a:r>
            <a:r>
              <a:rPr lang="en-US" sz="3200" dirty="0" smtClean="0">
                <a:latin typeface="Garamond"/>
                <a:cs typeface="Garamond"/>
              </a:rPr>
              <a:t>)</a:t>
            </a:r>
            <a:r>
              <a:rPr lang="en-US" sz="3200" baseline="30000" dirty="0" smtClean="0">
                <a:latin typeface="Garamond"/>
                <a:cs typeface="Garamond"/>
              </a:rPr>
              <a:t>2</a:t>
            </a:r>
            <a:r>
              <a:rPr lang="en-US" sz="3200" dirty="0" smtClean="0">
                <a:latin typeface="Garamond"/>
                <a:cs typeface="Garamond"/>
              </a:rPr>
              <a:t>]</a:t>
            </a:r>
          </a:p>
        </p:txBody>
      </p:sp>
      <p:grpSp>
        <p:nvGrpSpPr>
          <p:cNvPr id="3" name="Group 2"/>
          <p:cNvGrpSpPr/>
          <p:nvPr/>
        </p:nvGrpSpPr>
        <p:grpSpPr>
          <a:xfrm>
            <a:off x="457200" y="4119521"/>
            <a:ext cx="8229600" cy="584776"/>
            <a:chOff x="457200" y="4119521"/>
            <a:chExt cx="8229600" cy="584776"/>
          </a:xfrm>
        </p:grpSpPr>
        <p:sp>
          <p:nvSpPr>
            <p:cNvPr id="7" name="TextBox 6"/>
            <p:cNvSpPr txBox="1"/>
            <p:nvPr/>
          </p:nvSpPr>
          <p:spPr>
            <a:xfrm>
              <a:off x="457200" y="4119521"/>
              <a:ext cx="8229600" cy="584776"/>
            </a:xfrm>
            <a:prstGeom prst="rect">
              <a:avLst/>
            </a:prstGeom>
            <a:noFill/>
          </p:spPr>
          <p:txBody>
            <a:bodyPr wrap="square" rtlCol="0">
              <a:spAutoFit/>
            </a:bodyPr>
            <a:lstStyle/>
            <a:p>
              <a:r>
                <a:rPr lang="en-US" sz="2800" dirty="0" smtClean="0">
                  <a:latin typeface="Franklin Gothic Medium"/>
                  <a:cs typeface="Franklin Gothic Medium"/>
                </a:rPr>
                <a:t>The </a:t>
              </a:r>
              <a:r>
                <a:rPr lang="en-US" sz="2800" dirty="0" smtClean="0">
                  <a:solidFill>
                    <a:srgbClr val="FF9933"/>
                  </a:solidFill>
                  <a:latin typeface="Franklin Gothic Medium"/>
                  <a:cs typeface="Franklin Gothic Medium"/>
                </a:rPr>
                <a:t>standard deviation</a:t>
              </a:r>
              <a:r>
                <a:rPr lang="en-US" sz="2800" dirty="0" smtClean="0">
                  <a:latin typeface="Franklin Gothic Medium"/>
                  <a:cs typeface="Franklin Gothic Medium"/>
                </a:rPr>
                <a:t> of </a:t>
              </a:r>
              <a:r>
                <a:rPr lang="en-US" sz="2800" i="1" dirty="0" smtClean="0">
                  <a:latin typeface="Garamond"/>
                  <a:cs typeface="Garamond"/>
                </a:rPr>
                <a:t>X</a:t>
              </a:r>
              <a:r>
                <a:rPr lang="en-US" sz="2800" dirty="0" smtClean="0">
                  <a:latin typeface="Franklin Gothic Medium"/>
                  <a:cs typeface="Franklin Gothic Medium"/>
                </a:rPr>
                <a:t> is </a:t>
              </a:r>
              <a:r>
                <a:rPr lang="en-US" sz="2800" i="1" dirty="0" smtClean="0">
                  <a:latin typeface="Symbol" charset="2"/>
                  <a:cs typeface="Symbol" charset="2"/>
                </a:rPr>
                <a:t>s</a:t>
              </a:r>
              <a:r>
                <a:rPr lang="en-US" sz="2800" dirty="0" smtClean="0">
                  <a:latin typeface="Garamond"/>
                  <a:cs typeface="Garamond"/>
                </a:rPr>
                <a:t> = </a:t>
              </a:r>
              <a:r>
                <a:rPr lang="en-US" sz="3200" dirty="0" smtClean="0">
                  <a:latin typeface="Franklin Gothic Medium"/>
                  <a:cs typeface="Franklin Gothic Medium"/>
                </a:rPr>
                <a:t>√</a:t>
              </a:r>
              <a:r>
                <a:rPr lang="en-US" sz="2800" i="1" dirty="0" err="1">
                  <a:latin typeface="Garamond"/>
                  <a:cs typeface="Garamond"/>
                </a:rPr>
                <a:t>Var</a:t>
              </a:r>
              <a:r>
                <a:rPr lang="en-US" sz="2800" dirty="0">
                  <a:latin typeface="Garamond"/>
                  <a:cs typeface="Garamond"/>
                </a:rPr>
                <a:t>[</a:t>
              </a:r>
              <a:r>
                <a:rPr lang="en-US" sz="2800" i="1" dirty="0">
                  <a:latin typeface="Garamond"/>
                  <a:cs typeface="Garamond"/>
                </a:rPr>
                <a:t>X</a:t>
              </a:r>
              <a:r>
                <a:rPr lang="en-US" sz="2800" dirty="0">
                  <a:latin typeface="Garamond"/>
                  <a:cs typeface="Garamond"/>
                </a:rPr>
                <a:t>]</a:t>
              </a:r>
            </a:p>
          </p:txBody>
        </p:sp>
        <p:cxnSp>
          <p:nvCxnSpPr>
            <p:cNvPr id="9" name="Straight Connector 8"/>
            <p:cNvCxnSpPr/>
            <p:nvPr/>
          </p:nvCxnSpPr>
          <p:spPr>
            <a:xfrm>
              <a:off x="6032500" y="4191000"/>
              <a:ext cx="1003300"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1" name="TextBox 10"/>
          <p:cNvSpPr txBox="1"/>
          <p:nvPr/>
        </p:nvSpPr>
        <p:spPr>
          <a:xfrm>
            <a:off x="457200" y="5198733"/>
            <a:ext cx="8229600" cy="523220"/>
          </a:xfrm>
          <a:prstGeom prst="rect">
            <a:avLst/>
          </a:prstGeom>
          <a:noFill/>
        </p:spPr>
        <p:txBody>
          <a:bodyPr wrap="square" rtlCol="0">
            <a:spAutoFit/>
          </a:bodyPr>
          <a:lstStyle/>
          <a:p>
            <a:r>
              <a:rPr lang="en-US" sz="2800" dirty="0" smtClean="0">
                <a:latin typeface="Franklin Gothic Medium"/>
                <a:cs typeface="Franklin Gothic Medium"/>
              </a:rPr>
              <a:t>It measures how close </a:t>
            </a:r>
            <a:r>
              <a:rPr lang="en-US" sz="2800" i="1" dirty="0">
                <a:latin typeface="Garamond"/>
                <a:cs typeface="Garamond"/>
              </a:rPr>
              <a:t>X</a:t>
            </a:r>
            <a:r>
              <a:rPr lang="en-US" sz="2800" dirty="0" smtClean="0">
                <a:latin typeface="Franklin Gothic Medium"/>
                <a:cs typeface="Franklin Gothic Medium"/>
              </a:rPr>
              <a:t> and </a:t>
            </a:r>
            <a:r>
              <a:rPr lang="en-US" sz="2800" i="1" dirty="0" smtClean="0">
                <a:latin typeface="Symbol" charset="2"/>
                <a:cs typeface="Symbol" charset="2"/>
              </a:rPr>
              <a:t>m</a:t>
            </a:r>
            <a:r>
              <a:rPr lang="en-US" sz="2800" dirty="0" smtClean="0">
                <a:latin typeface="Franklin Gothic Medium"/>
                <a:cs typeface="Franklin Gothic Medium"/>
              </a:rPr>
              <a:t> are </a:t>
            </a:r>
            <a:r>
              <a:rPr lang="en-US" sz="2800" dirty="0" smtClean="0">
                <a:solidFill>
                  <a:srgbClr val="FF9933"/>
                </a:solidFill>
                <a:latin typeface="Franklin Gothic Medium"/>
                <a:cs typeface="Franklin Gothic Medium"/>
              </a:rPr>
              <a:t>typically</a:t>
            </a:r>
            <a:r>
              <a:rPr lang="en-US" sz="2800" dirty="0" smtClean="0">
                <a:latin typeface="Franklin Gothic Medium"/>
                <a:cs typeface="Franklin Gothic Medium"/>
              </a:rPr>
              <a:t>. </a:t>
            </a:r>
          </a:p>
        </p:txBody>
      </p:sp>
    </p:spTree>
    <p:extLst>
      <p:ext uri="{BB962C8B-B14F-4D97-AF65-F5344CB8AC3E}">
        <p14:creationId xmlns:p14="http://schemas.microsoft.com/office/powerpoint/2010/main" val="22602747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variance</a:t>
            </a:r>
            <a:endParaRPr lang="en-US" dirty="0"/>
          </a:p>
        </p:txBody>
      </p:sp>
      <p:grpSp>
        <p:nvGrpSpPr>
          <p:cNvPr id="26" name="Group 25"/>
          <p:cNvGrpSpPr/>
          <p:nvPr/>
        </p:nvGrpSpPr>
        <p:grpSpPr>
          <a:xfrm>
            <a:off x="307975" y="1058894"/>
            <a:ext cx="3575050" cy="2808110"/>
            <a:chOff x="5111750" y="1009134"/>
            <a:chExt cx="3575050" cy="2808110"/>
          </a:xfrm>
        </p:grpSpPr>
        <p:pic>
          <p:nvPicPr>
            <p:cNvPr id="4" name="Picture 3" descr="50ber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1750" y="1116230"/>
              <a:ext cx="3575050" cy="2701014"/>
            </a:xfrm>
            <a:prstGeom prst="rect">
              <a:avLst/>
            </a:prstGeom>
          </p:spPr>
        </p:pic>
        <p:cxnSp>
          <p:nvCxnSpPr>
            <p:cNvPr id="5" name="Straight Connector 4"/>
            <p:cNvCxnSpPr/>
            <p:nvPr/>
          </p:nvCxnSpPr>
          <p:spPr>
            <a:xfrm>
              <a:off x="6946900" y="1174750"/>
              <a:ext cx="0" cy="237490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922694" y="1009134"/>
              <a:ext cx="1167920" cy="369332"/>
            </a:xfrm>
            <a:prstGeom prst="rect">
              <a:avLst/>
            </a:prstGeom>
          </p:spPr>
          <p:txBody>
            <a:bodyPr wrap="none">
              <a:spAutoFit/>
            </a:bodyPr>
            <a:lstStyle/>
            <a:p>
              <a:r>
                <a:rPr lang="en-US" i="1" dirty="0">
                  <a:solidFill>
                    <a:schemeClr val="accent1"/>
                  </a:solidFill>
                  <a:latin typeface="Symbol" charset="2"/>
                  <a:cs typeface="Symbol" charset="2"/>
                </a:rPr>
                <a:t>m</a:t>
              </a:r>
              <a:r>
                <a:rPr lang="en-US" dirty="0" smtClean="0">
                  <a:solidFill>
                    <a:schemeClr val="accent1"/>
                  </a:solidFill>
                  <a:latin typeface="Garamond"/>
                  <a:cs typeface="Garamond"/>
                </a:rPr>
                <a:t> = </a:t>
              </a:r>
              <a:r>
                <a:rPr lang="en-US" i="1" dirty="0" smtClean="0">
                  <a:solidFill>
                    <a:schemeClr val="accent1"/>
                  </a:solidFill>
                  <a:latin typeface="Garamond"/>
                  <a:cs typeface="Garamond"/>
                </a:rPr>
                <a:t>E</a:t>
              </a:r>
              <a:r>
                <a:rPr lang="en-US" dirty="0" smtClean="0">
                  <a:solidFill>
                    <a:schemeClr val="accent1"/>
                  </a:solidFill>
                  <a:latin typeface="Garamond"/>
                  <a:cs typeface="Garamond"/>
                </a:rPr>
                <a:t>[</a:t>
              </a:r>
              <a:r>
                <a:rPr lang="en-US" i="1" dirty="0" smtClean="0">
                  <a:solidFill>
                    <a:schemeClr val="accent1"/>
                  </a:solidFill>
                  <a:latin typeface="Garamond"/>
                  <a:cs typeface="Garamond"/>
                </a:rPr>
                <a:t>N</a:t>
              </a:r>
              <a:r>
                <a:rPr lang="en-US" baseline="-25000" dirty="0" smtClean="0">
                  <a:solidFill>
                    <a:schemeClr val="accent1"/>
                  </a:solidFill>
                  <a:latin typeface="Franklin Gothic Medium"/>
                  <a:cs typeface="Franklin Gothic Medium"/>
                </a:rPr>
                <a:t>A</a:t>
              </a:r>
              <a:r>
                <a:rPr lang="en-US" dirty="0" smtClean="0">
                  <a:solidFill>
                    <a:schemeClr val="accent1"/>
                  </a:solidFill>
                  <a:latin typeface="Garamond"/>
                  <a:cs typeface="Garamond"/>
                </a:rPr>
                <a:t>] </a:t>
              </a:r>
              <a:endParaRPr lang="en-US" dirty="0">
                <a:solidFill>
                  <a:schemeClr val="accent1"/>
                </a:solidFill>
              </a:endParaRPr>
            </a:p>
          </p:txBody>
        </p:sp>
      </p:grpSp>
      <p:grpSp>
        <p:nvGrpSpPr>
          <p:cNvPr id="7" name="Group 6"/>
          <p:cNvGrpSpPr/>
          <p:nvPr/>
        </p:nvGrpSpPr>
        <p:grpSpPr>
          <a:xfrm>
            <a:off x="5283218" y="4026637"/>
            <a:ext cx="2863832" cy="1566722"/>
            <a:chOff x="5283218" y="4026637"/>
            <a:chExt cx="2863832" cy="1566722"/>
          </a:xfrm>
        </p:grpSpPr>
        <p:cxnSp>
          <p:nvCxnSpPr>
            <p:cNvPr id="8" name="Straight Connector 7"/>
            <p:cNvCxnSpPr/>
            <p:nvPr/>
          </p:nvCxnSpPr>
          <p:spPr>
            <a:xfrm>
              <a:off x="5927350" y="4520052"/>
              <a:ext cx="1483100" cy="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044450" y="4026637"/>
              <a:ext cx="412001" cy="461665"/>
            </a:xfrm>
            <a:prstGeom prst="rect">
              <a:avLst/>
            </a:prstGeom>
            <a:noFill/>
          </p:spPr>
          <p:txBody>
            <a:bodyPr wrap="none" rtlCol="0">
              <a:spAutoFit/>
            </a:bodyPr>
            <a:lstStyle/>
            <a:p>
              <a:r>
                <a:rPr lang="en-US" sz="2400" i="1" dirty="0" smtClean="0">
                  <a:latin typeface="Garamond"/>
                  <a:cs typeface="Garamond"/>
                </a:rPr>
                <a:t>y</a:t>
              </a:r>
            </a:p>
          </p:txBody>
        </p:sp>
        <p:sp>
          <p:nvSpPr>
            <p:cNvPr id="10" name="TextBox 9"/>
            <p:cNvSpPr txBox="1"/>
            <p:nvPr/>
          </p:nvSpPr>
          <p:spPr>
            <a:xfrm>
              <a:off x="6844550" y="4026637"/>
              <a:ext cx="565900" cy="461665"/>
            </a:xfrm>
            <a:prstGeom prst="rect">
              <a:avLst/>
            </a:prstGeom>
            <a:noFill/>
          </p:spPr>
          <p:txBody>
            <a:bodyPr wrap="square" rtlCol="0">
              <a:spAutoFit/>
            </a:bodyPr>
            <a:lstStyle/>
            <a:p>
              <a:pPr algn="ctr"/>
              <a:r>
                <a:rPr lang="en-US" sz="2400" dirty="0" smtClean="0">
                  <a:latin typeface="Garamond"/>
                  <a:cs typeface="Garamond"/>
                </a:rPr>
                <a:t>25</a:t>
              </a:r>
              <a:r>
                <a:rPr lang="en-US" sz="2400" baseline="30000" dirty="0" smtClean="0">
                  <a:latin typeface="Garamond"/>
                  <a:cs typeface="Garamond"/>
                </a:rPr>
                <a:t>2</a:t>
              </a:r>
              <a:endParaRPr lang="en-US" sz="2400" dirty="0" smtClean="0">
                <a:latin typeface="Garamond"/>
                <a:cs typeface="Garamond"/>
              </a:endParaRPr>
            </a:p>
          </p:txBody>
        </p:sp>
        <p:sp>
          <p:nvSpPr>
            <p:cNvPr id="12" name="TextBox 11"/>
            <p:cNvSpPr txBox="1"/>
            <p:nvPr/>
          </p:nvSpPr>
          <p:spPr>
            <a:xfrm>
              <a:off x="5933700" y="4501002"/>
              <a:ext cx="614562" cy="461665"/>
            </a:xfrm>
            <a:prstGeom prst="rect">
              <a:avLst/>
            </a:prstGeom>
            <a:noFill/>
          </p:spPr>
          <p:txBody>
            <a:bodyPr wrap="none" rtlCol="0">
              <a:spAutoFit/>
            </a:bodyPr>
            <a:lstStyle/>
            <a:p>
              <a:r>
                <a:rPr lang="en-US" sz="2400" i="1" dirty="0" smtClean="0">
                  <a:latin typeface="Garamond"/>
                  <a:cs typeface="Garamond"/>
                </a:rPr>
                <a:t>q</a:t>
              </a:r>
              <a:r>
                <a:rPr lang="en-US" sz="2400" dirty="0" smtClean="0">
                  <a:latin typeface="Garamond"/>
                  <a:cs typeface="Garamond"/>
                </a:rPr>
                <a:t>(</a:t>
              </a:r>
              <a:r>
                <a:rPr lang="en-US" sz="2400" i="1" dirty="0" smtClean="0">
                  <a:latin typeface="Garamond"/>
                  <a:cs typeface="Garamond"/>
                </a:rPr>
                <a:t>y</a:t>
              </a:r>
              <a:r>
                <a:rPr lang="en-US" sz="2400" dirty="0" smtClean="0">
                  <a:latin typeface="Garamond"/>
                  <a:cs typeface="Garamond"/>
                </a:rPr>
                <a:t>)</a:t>
              </a:r>
            </a:p>
          </p:txBody>
        </p:sp>
        <p:sp>
          <p:nvSpPr>
            <p:cNvPr id="13" name="TextBox 12"/>
            <p:cNvSpPr txBox="1"/>
            <p:nvPr/>
          </p:nvSpPr>
          <p:spPr>
            <a:xfrm>
              <a:off x="6815319" y="4511779"/>
              <a:ext cx="639581" cy="461665"/>
            </a:xfrm>
            <a:prstGeom prst="rect">
              <a:avLst/>
            </a:prstGeom>
            <a:noFill/>
          </p:spPr>
          <p:txBody>
            <a:bodyPr wrap="square" rtlCol="0">
              <a:spAutoFit/>
            </a:bodyPr>
            <a:lstStyle/>
            <a:p>
              <a:pPr algn="ctr"/>
              <a:r>
                <a:rPr lang="en-US" sz="2400" dirty="0" smtClean="0">
                  <a:latin typeface="Garamond"/>
                  <a:cs typeface="Garamond"/>
                </a:rPr>
                <a:t>1	</a:t>
              </a:r>
              <a:endParaRPr lang="en-US" sz="2400" i="1" dirty="0" smtClean="0">
                <a:latin typeface="Garamond"/>
                <a:cs typeface="Garamond"/>
              </a:endParaRPr>
            </a:p>
          </p:txBody>
        </p:sp>
        <p:sp>
          <p:nvSpPr>
            <p:cNvPr id="14" name="TextBox 13"/>
            <p:cNvSpPr txBox="1"/>
            <p:nvPr/>
          </p:nvSpPr>
          <p:spPr>
            <a:xfrm>
              <a:off x="5283218" y="5131694"/>
              <a:ext cx="2863832" cy="461665"/>
            </a:xfrm>
            <a:prstGeom prst="rect">
              <a:avLst/>
            </a:prstGeom>
            <a:noFill/>
          </p:spPr>
          <p:txBody>
            <a:bodyPr wrap="square" rtlCol="0">
              <a:spAutoFit/>
            </a:bodyPr>
            <a:lstStyle/>
            <a:p>
              <a:pPr algn="ctr"/>
              <a:r>
                <a:rPr lang="en-US" sz="2400" dirty="0" err="1" smtClean="0">
                  <a:latin typeface="Franklin Gothic Medium"/>
                  <a:cs typeface="Franklin Gothic Medium"/>
                </a:rPr>
                <a:t>p.m.f</a:t>
              </a:r>
              <a:r>
                <a:rPr lang="en-US" sz="2400" dirty="0" smtClean="0">
                  <a:latin typeface="Franklin Gothic Medium"/>
                  <a:cs typeface="Franklin Gothic Medium"/>
                </a:rPr>
                <a:t> of </a:t>
              </a:r>
              <a:r>
                <a:rPr lang="en-US" sz="2400" dirty="0" smtClean="0">
                  <a:latin typeface="Garamond"/>
                  <a:cs typeface="Garamond"/>
                </a:rPr>
                <a:t>(</a:t>
              </a:r>
              <a:r>
                <a:rPr lang="en-US" sz="2400" i="1" dirty="0" smtClean="0">
                  <a:latin typeface="Garamond"/>
                  <a:cs typeface="Garamond"/>
                </a:rPr>
                <a:t>N</a:t>
              </a:r>
              <a:r>
                <a:rPr lang="en-US" sz="2400" baseline="-25000" dirty="0" smtClean="0">
                  <a:latin typeface="Franklin Gothic Medium"/>
                  <a:cs typeface="Franklin Gothic Medium"/>
                </a:rPr>
                <a:t>A</a:t>
              </a:r>
              <a:r>
                <a:rPr lang="en-US" sz="2400" baseline="-25000" dirty="0" smtClean="0">
                  <a:latin typeface="Garamond"/>
                  <a:cs typeface="Garamond"/>
                </a:rPr>
                <a:t> </a:t>
              </a:r>
              <a:r>
                <a:rPr lang="en-US" sz="2400" dirty="0" smtClean="0">
                  <a:latin typeface="Garamond"/>
                  <a:cs typeface="Garamond"/>
                </a:rPr>
                <a:t>– </a:t>
              </a:r>
              <a:r>
                <a:rPr lang="en-US" sz="2400" i="1" dirty="0" smtClean="0">
                  <a:latin typeface="Symbol" charset="2"/>
                  <a:cs typeface="Symbol" charset="2"/>
                </a:rPr>
                <a:t>m</a:t>
              </a:r>
              <a:r>
                <a:rPr lang="en-US" sz="2400" dirty="0" smtClean="0">
                  <a:latin typeface="Garamond"/>
                  <a:cs typeface="Garamond"/>
                </a:rPr>
                <a:t>)</a:t>
              </a:r>
              <a:r>
                <a:rPr lang="en-US" sz="2400" baseline="30000" dirty="0" smtClean="0">
                  <a:latin typeface="Garamond"/>
                  <a:cs typeface="Garamond"/>
                </a:rPr>
                <a:t>2</a:t>
              </a:r>
            </a:p>
          </p:txBody>
        </p:sp>
      </p:grpSp>
      <p:sp>
        <p:nvSpPr>
          <p:cNvPr id="19" name="TextBox 18"/>
          <p:cNvSpPr txBox="1"/>
          <p:nvPr/>
        </p:nvSpPr>
        <p:spPr>
          <a:xfrm>
            <a:off x="609600" y="4142882"/>
            <a:ext cx="3994150" cy="523220"/>
          </a:xfrm>
          <a:prstGeom prst="rect">
            <a:avLst/>
          </a:prstGeom>
          <a:noFill/>
        </p:spPr>
        <p:txBody>
          <a:bodyPr wrap="square" rtlCol="0">
            <a:spAutoFit/>
          </a:bodyPr>
          <a:lstStyle/>
          <a:p>
            <a:r>
              <a:rPr lang="en-US" sz="2800" i="1" dirty="0" err="1" smtClean="0">
                <a:latin typeface="Garamond"/>
                <a:cs typeface="Garamond"/>
              </a:rPr>
              <a:t>Var</a:t>
            </a:r>
            <a:r>
              <a:rPr lang="en-US" sz="2800" dirty="0" smtClean="0">
                <a:latin typeface="Garamond"/>
                <a:cs typeface="Garamond"/>
              </a:rPr>
              <a:t>[</a:t>
            </a:r>
            <a:r>
              <a:rPr lang="en-US" sz="2800" i="1" dirty="0" smtClean="0">
                <a:latin typeface="Garamond"/>
                <a:cs typeface="Garamond"/>
              </a:rPr>
              <a:t>N</a:t>
            </a:r>
            <a:r>
              <a:rPr lang="en-US" sz="2800" baseline="-25000" dirty="0" smtClean="0">
                <a:latin typeface="Franklin Gothic Medium"/>
                <a:cs typeface="Franklin Gothic Medium"/>
              </a:rPr>
              <a:t>A</a:t>
            </a:r>
            <a:r>
              <a:rPr lang="en-US" sz="2800" dirty="0" smtClean="0">
                <a:latin typeface="Garamond"/>
                <a:cs typeface="Garamond"/>
              </a:rPr>
              <a:t>] = </a:t>
            </a:r>
            <a:r>
              <a:rPr lang="en-US" sz="2800" i="1" dirty="0">
                <a:latin typeface="Garamond"/>
                <a:cs typeface="Garamond"/>
              </a:rPr>
              <a:t>E</a:t>
            </a:r>
            <a:r>
              <a:rPr lang="en-US" sz="2800" dirty="0" smtClean="0">
                <a:latin typeface="Garamond"/>
                <a:cs typeface="Garamond"/>
              </a:rPr>
              <a:t>[(</a:t>
            </a:r>
            <a:r>
              <a:rPr lang="en-US" sz="2800" i="1" dirty="0" smtClean="0">
                <a:latin typeface="Garamond"/>
                <a:cs typeface="Garamond"/>
              </a:rPr>
              <a:t>N</a:t>
            </a:r>
            <a:r>
              <a:rPr lang="en-US" sz="2800" baseline="-25000" dirty="0" smtClean="0">
                <a:latin typeface="Franklin Gothic Medium"/>
                <a:cs typeface="Franklin Gothic Medium"/>
              </a:rPr>
              <a:t>A</a:t>
            </a:r>
            <a:r>
              <a:rPr lang="en-US" sz="2800" i="1" dirty="0" smtClean="0">
                <a:latin typeface="Garamond"/>
                <a:cs typeface="Garamond"/>
              </a:rPr>
              <a:t> – </a:t>
            </a:r>
            <a:r>
              <a:rPr lang="en-US" sz="2800" i="1" dirty="0">
                <a:latin typeface="Symbol" charset="2"/>
                <a:cs typeface="Symbol" charset="2"/>
              </a:rPr>
              <a:t>m</a:t>
            </a:r>
            <a:r>
              <a:rPr lang="en-US" sz="2800" dirty="0" smtClean="0">
                <a:latin typeface="Garamond"/>
                <a:cs typeface="Garamond"/>
              </a:rPr>
              <a:t>)</a:t>
            </a:r>
            <a:r>
              <a:rPr lang="en-US" sz="2800" baseline="30000" dirty="0" smtClean="0">
                <a:latin typeface="Garamond"/>
                <a:cs typeface="Garamond"/>
              </a:rPr>
              <a:t>2</a:t>
            </a:r>
            <a:r>
              <a:rPr lang="en-US" sz="2800" dirty="0" smtClean="0">
                <a:latin typeface="Garamond"/>
                <a:cs typeface="Garamond"/>
              </a:rPr>
              <a:t>]</a:t>
            </a:r>
          </a:p>
        </p:txBody>
      </p:sp>
      <p:grpSp>
        <p:nvGrpSpPr>
          <p:cNvPr id="3" name="Group 2"/>
          <p:cNvGrpSpPr/>
          <p:nvPr/>
        </p:nvGrpSpPr>
        <p:grpSpPr>
          <a:xfrm>
            <a:off x="5213368" y="1442322"/>
            <a:ext cx="2863832" cy="1564842"/>
            <a:chOff x="5213368" y="1442322"/>
            <a:chExt cx="2863832" cy="1564842"/>
          </a:xfrm>
        </p:grpSpPr>
        <p:cxnSp>
          <p:nvCxnSpPr>
            <p:cNvPr id="20" name="Straight Connector 19"/>
            <p:cNvCxnSpPr/>
            <p:nvPr/>
          </p:nvCxnSpPr>
          <p:spPr>
            <a:xfrm>
              <a:off x="5518150" y="1935737"/>
              <a:ext cx="2400300" cy="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5635250" y="1442322"/>
              <a:ext cx="412001" cy="461665"/>
            </a:xfrm>
            <a:prstGeom prst="rect">
              <a:avLst/>
            </a:prstGeom>
            <a:noFill/>
          </p:spPr>
          <p:txBody>
            <a:bodyPr wrap="none" rtlCol="0">
              <a:spAutoFit/>
            </a:bodyPr>
            <a:lstStyle/>
            <a:p>
              <a:r>
                <a:rPr lang="en-US" sz="2400" i="1" dirty="0" smtClean="0">
                  <a:latin typeface="Garamond"/>
                  <a:cs typeface="Garamond"/>
                </a:rPr>
                <a:t>x</a:t>
              </a:r>
            </a:p>
          </p:txBody>
        </p:sp>
        <p:sp>
          <p:nvSpPr>
            <p:cNvPr id="22" name="TextBox 21"/>
            <p:cNvSpPr txBox="1"/>
            <p:nvPr/>
          </p:nvSpPr>
          <p:spPr>
            <a:xfrm>
              <a:off x="6435350" y="1442322"/>
              <a:ext cx="1483100" cy="830997"/>
            </a:xfrm>
            <a:prstGeom prst="rect">
              <a:avLst/>
            </a:prstGeom>
            <a:noFill/>
          </p:spPr>
          <p:txBody>
            <a:bodyPr wrap="square" rtlCol="0">
              <a:spAutoFit/>
            </a:bodyPr>
            <a:lstStyle/>
            <a:p>
              <a:r>
                <a:rPr lang="en-US" sz="2400" dirty="0" smtClean="0">
                  <a:latin typeface="Garamond"/>
                  <a:cs typeface="Garamond"/>
                </a:rPr>
                <a:t>0		50	</a:t>
              </a:r>
            </a:p>
          </p:txBody>
        </p:sp>
        <p:sp>
          <p:nvSpPr>
            <p:cNvPr id="23" name="TextBox 22"/>
            <p:cNvSpPr txBox="1"/>
            <p:nvPr/>
          </p:nvSpPr>
          <p:spPr>
            <a:xfrm>
              <a:off x="5524500" y="1916687"/>
              <a:ext cx="681497" cy="461665"/>
            </a:xfrm>
            <a:prstGeom prst="rect">
              <a:avLst/>
            </a:prstGeom>
            <a:noFill/>
          </p:spPr>
          <p:txBody>
            <a:bodyPr wrap="none" rtlCol="0">
              <a:spAutoFit/>
            </a:bodyPr>
            <a:lstStyle/>
            <a:p>
              <a:r>
                <a:rPr lang="en-US" sz="2400" i="1" dirty="0" smtClean="0">
                  <a:latin typeface="Garamond"/>
                  <a:cs typeface="Garamond"/>
                </a:rPr>
                <a:t>p</a:t>
              </a:r>
              <a:r>
                <a:rPr lang="en-US" sz="2400" dirty="0" smtClean="0">
                  <a:latin typeface="Garamond"/>
                  <a:cs typeface="Garamond"/>
                </a:rPr>
                <a:t>(</a:t>
              </a:r>
              <a:r>
                <a:rPr lang="en-US" sz="2400" i="1" dirty="0" smtClean="0">
                  <a:latin typeface="Garamond"/>
                  <a:cs typeface="Garamond"/>
                </a:rPr>
                <a:t>x</a:t>
              </a:r>
              <a:r>
                <a:rPr lang="en-US" sz="2400" dirty="0" smtClean="0">
                  <a:latin typeface="Garamond"/>
                  <a:cs typeface="Garamond"/>
                </a:rPr>
                <a:t>)</a:t>
              </a:r>
            </a:p>
          </p:txBody>
        </p:sp>
        <p:sp>
          <p:nvSpPr>
            <p:cNvPr id="24" name="TextBox 23"/>
            <p:cNvSpPr txBox="1"/>
            <p:nvPr/>
          </p:nvSpPr>
          <p:spPr>
            <a:xfrm>
              <a:off x="6406119" y="1927464"/>
              <a:ext cx="1607581" cy="461665"/>
            </a:xfrm>
            <a:prstGeom prst="rect">
              <a:avLst/>
            </a:prstGeom>
            <a:noFill/>
          </p:spPr>
          <p:txBody>
            <a:bodyPr wrap="square" rtlCol="0">
              <a:spAutoFit/>
            </a:bodyPr>
            <a:lstStyle/>
            <a:p>
              <a:r>
                <a:rPr lang="en-US" sz="2400" dirty="0" smtClean="0">
                  <a:latin typeface="Garamond"/>
                  <a:cs typeface="Garamond"/>
                </a:rPr>
                <a:t>½		½</a:t>
              </a:r>
              <a:r>
                <a:rPr lang="en-US" sz="2400" i="1" dirty="0" smtClean="0">
                  <a:latin typeface="Garamond"/>
                  <a:cs typeface="Garamond"/>
                </a:rPr>
                <a:t> </a:t>
              </a:r>
              <a:r>
                <a:rPr lang="en-US" sz="2400" dirty="0" smtClean="0">
                  <a:latin typeface="Garamond"/>
                  <a:cs typeface="Garamond"/>
                </a:rPr>
                <a:t>	</a:t>
              </a:r>
              <a:endParaRPr lang="en-US" sz="2400" i="1" dirty="0" smtClean="0">
                <a:latin typeface="Garamond"/>
                <a:cs typeface="Garamond"/>
              </a:endParaRPr>
            </a:p>
          </p:txBody>
        </p:sp>
        <p:sp>
          <p:nvSpPr>
            <p:cNvPr id="25" name="TextBox 24"/>
            <p:cNvSpPr txBox="1"/>
            <p:nvPr/>
          </p:nvSpPr>
          <p:spPr>
            <a:xfrm>
              <a:off x="5213368" y="2545499"/>
              <a:ext cx="2863832" cy="461665"/>
            </a:xfrm>
            <a:prstGeom prst="rect">
              <a:avLst/>
            </a:prstGeom>
            <a:noFill/>
          </p:spPr>
          <p:txBody>
            <a:bodyPr wrap="square" rtlCol="0">
              <a:spAutoFit/>
            </a:bodyPr>
            <a:lstStyle/>
            <a:p>
              <a:pPr algn="ctr"/>
              <a:r>
                <a:rPr lang="en-US" sz="2400" dirty="0" err="1" smtClean="0">
                  <a:latin typeface="Franklin Gothic Medium"/>
                  <a:cs typeface="Franklin Gothic Medium"/>
                </a:rPr>
                <a:t>p.m.f</a:t>
              </a:r>
              <a:r>
                <a:rPr lang="en-US" sz="2400" dirty="0" smtClean="0">
                  <a:latin typeface="Franklin Gothic Medium"/>
                  <a:cs typeface="Franklin Gothic Medium"/>
                </a:rPr>
                <a:t> of </a:t>
              </a:r>
              <a:r>
                <a:rPr lang="en-US" sz="2400" i="1" dirty="0" smtClean="0">
                  <a:latin typeface="Garamond"/>
                  <a:cs typeface="Garamond"/>
                </a:rPr>
                <a:t>N</a:t>
              </a:r>
              <a:r>
                <a:rPr lang="en-US" sz="2400" baseline="-25000" dirty="0" smtClean="0">
                  <a:latin typeface="Franklin Gothic Medium"/>
                  <a:cs typeface="Franklin Gothic Medium"/>
                </a:rPr>
                <a:t>A</a:t>
              </a:r>
              <a:endParaRPr lang="en-US" sz="2400" baseline="30000" dirty="0" smtClean="0">
                <a:latin typeface="Garamond"/>
                <a:cs typeface="Garamond"/>
              </a:endParaRPr>
            </a:p>
          </p:txBody>
        </p:sp>
      </p:grpSp>
      <p:sp>
        <p:nvSpPr>
          <p:cNvPr id="28" name="TextBox 27"/>
          <p:cNvSpPr txBox="1"/>
          <p:nvPr/>
        </p:nvSpPr>
        <p:spPr>
          <a:xfrm>
            <a:off x="3994150" y="4148084"/>
            <a:ext cx="990600" cy="523220"/>
          </a:xfrm>
          <a:prstGeom prst="rect">
            <a:avLst/>
          </a:prstGeom>
          <a:noFill/>
        </p:spPr>
        <p:txBody>
          <a:bodyPr wrap="square" rtlCol="0">
            <a:spAutoFit/>
          </a:bodyPr>
          <a:lstStyle/>
          <a:p>
            <a:r>
              <a:rPr lang="en-US" sz="2800" dirty="0" smtClean="0">
                <a:latin typeface="Garamond"/>
                <a:cs typeface="Garamond"/>
              </a:rPr>
              <a:t>= 25</a:t>
            </a:r>
            <a:r>
              <a:rPr lang="en-US" sz="2800" baseline="30000" dirty="0" smtClean="0">
                <a:latin typeface="Garamond"/>
                <a:cs typeface="Garamond"/>
              </a:rPr>
              <a:t>2</a:t>
            </a:r>
          </a:p>
        </p:txBody>
      </p:sp>
      <p:sp>
        <p:nvSpPr>
          <p:cNvPr id="29" name="TextBox 28"/>
          <p:cNvSpPr txBox="1"/>
          <p:nvPr/>
        </p:nvSpPr>
        <p:spPr>
          <a:xfrm>
            <a:off x="609600" y="4973444"/>
            <a:ext cx="3924300" cy="523220"/>
          </a:xfrm>
          <a:prstGeom prst="rect">
            <a:avLst/>
          </a:prstGeom>
          <a:noFill/>
        </p:spPr>
        <p:txBody>
          <a:bodyPr wrap="square" rtlCol="0">
            <a:spAutoFit/>
          </a:bodyPr>
          <a:lstStyle/>
          <a:p>
            <a:r>
              <a:rPr lang="en-US" sz="2800" i="1" dirty="0">
                <a:latin typeface="Symbol" charset="2"/>
                <a:cs typeface="Symbol" charset="2"/>
              </a:rPr>
              <a:t>s</a:t>
            </a:r>
            <a:r>
              <a:rPr lang="en-US" sz="2800" dirty="0" smtClean="0">
                <a:latin typeface="Franklin Gothic Medium"/>
                <a:cs typeface="Franklin Gothic Medium"/>
              </a:rPr>
              <a:t> </a:t>
            </a:r>
            <a:r>
              <a:rPr lang="en-US" sz="2800" dirty="0">
                <a:latin typeface="Garamond"/>
                <a:cs typeface="Garamond"/>
              </a:rPr>
              <a:t>= </a:t>
            </a:r>
            <a:r>
              <a:rPr lang="en-US" sz="2800" dirty="0" smtClean="0">
                <a:latin typeface="Franklin Gothic Medium"/>
                <a:cs typeface="Franklin Gothic Medium"/>
              </a:rPr>
              <a:t>std. dev. of </a:t>
            </a:r>
            <a:r>
              <a:rPr lang="en-US" sz="2800" i="1" dirty="0">
                <a:latin typeface="Garamond"/>
                <a:cs typeface="Garamond"/>
              </a:rPr>
              <a:t>N</a:t>
            </a:r>
            <a:r>
              <a:rPr lang="en-US" sz="2800" baseline="-25000" dirty="0">
                <a:latin typeface="Franklin Gothic Medium"/>
                <a:cs typeface="Franklin Gothic Medium"/>
              </a:rPr>
              <a:t>A</a:t>
            </a:r>
            <a:r>
              <a:rPr lang="en-US" sz="2800" dirty="0" smtClean="0">
                <a:latin typeface="Garamond"/>
                <a:cs typeface="Garamond"/>
              </a:rPr>
              <a:t> = 25</a:t>
            </a:r>
          </a:p>
        </p:txBody>
      </p:sp>
      <p:grpSp>
        <p:nvGrpSpPr>
          <p:cNvPr id="11" name="Group 10"/>
          <p:cNvGrpSpPr/>
          <p:nvPr/>
        </p:nvGrpSpPr>
        <p:grpSpPr>
          <a:xfrm>
            <a:off x="1143000" y="2224041"/>
            <a:ext cx="1987550" cy="379134"/>
            <a:chOff x="1143000" y="2224041"/>
            <a:chExt cx="1987550" cy="379134"/>
          </a:xfrm>
        </p:grpSpPr>
        <p:cxnSp>
          <p:nvCxnSpPr>
            <p:cNvPr id="34" name="Straight Arrow Connector 33"/>
            <p:cNvCxnSpPr/>
            <p:nvPr/>
          </p:nvCxnSpPr>
          <p:spPr>
            <a:xfrm>
              <a:off x="1143000" y="2600602"/>
              <a:ext cx="1987550" cy="0"/>
            </a:xfrm>
            <a:prstGeom prst="straightConnector1">
              <a:avLst/>
            </a:prstGeom>
            <a:ln w="9525" cmpd="sng">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1327150" y="2224041"/>
              <a:ext cx="729687" cy="369332"/>
            </a:xfrm>
            <a:prstGeom prst="rect">
              <a:avLst/>
            </a:prstGeom>
          </p:spPr>
          <p:txBody>
            <a:bodyPr wrap="none">
              <a:spAutoFit/>
            </a:bodyPr>
            <a:lstStyle/>
            <a:p>
              <a:r>
                <a:rPr lang="en-US" i="1" dirty="0" smtClean="0">
                  <a:solidFill>
                    <a:schemeClr val="accent1"/>
                  </a:solidFill>
                  <a:latin typeface="Symbol" charset="2"/>
                  <a:cs typeface="Symbol" charset="2"/>
                </a:rPr>
                <a:t>m </a:t>
              </a:r>
              <a:r>
                <a:rPr lang="en-US" dirty="0">
                  <a:solidFill>
                    <a:srgbClr val="FF9933"/>
                  </a:solidFill>
                  <a:latin typeface="Garamond"/>
                  <a:cs typeface="Garamond"/>
                </a:rPr>
                <a:t>–</a:t>
              </a:r>
              <a:r>
                <a:rPr lang="en-US" dirty="0" smtClean="0">
                  <a:solidFill>
                    <a:schemeClr val="accent1"/>
                  </a:solidFill>
                  <a:latin typeface="Garamond"/>
                  <a:cs typeface="Garamond"/>
                </a:rPr>
                <a:t> </a:t>
              </a:r>
              <a:r>
                <a:rPr lang="en-US" i="1" dirty="0" smtClean="0">
                  <a:solidFill>
                    <a:schemeClr val="accent1"/>
                  </a:solidFill>
                  <a:latin typeface="Symbol" charset="2"/>
                  <a:cs typeface="Symbol" charset="2"/>
                </a:rPr>
                <a:t>s</a:t>
              </a:r>
              <a:endParaRPr lang="en-US" dirty="0">
                <a:solidFill>
                  <a:schemeClr val="accent1"/>
                </a:solidFill>
              </a:endParaRPr>
            </a:p>
          </p:txBody>
        </p:sp>
        <p:sp>
          <p:nvSpPr>
            <p:cNvPr id="36" name="Rectangle 35"/>
            <p:cNvSpPr/>
            <p:nvPr/>
          </p:nvSpPr>
          <p:spPr>
            <a:xfrm>
              <a:off x="2228287" y="2233843"/>
              <a:ext cx="768159" cy="369332"/>
            </a:xfrm>
            <a:prstGeom prst="rect">
              <a:avLst/>
            </a:prstGeom>
          </p:spPr>
          <p:txBody>
            <a:bodyPr wrap="none">
              <a:spAutoFit/>
            </a:bodyPr>
            <a:lstStyle/>
            <a:p>
              <a:r>
                <a:rPr lang="en-US" i="1" dirty="0" smtClean="0">
                  <a:solidFill>
                    <a:schemeClr val="accent1"/>
                  </a:solidFill>
                  <a:latin typeface="Symbol" charset="2"/>
                  <a:cs typeface="Symbol" charset="2"/>
                </a:rPr>
                <a:t>m </a:t>
              </a:r>
              <a:r>
                <a:rPr lang="en-US" dirty="0" smtClean="0">
                  <a:solidFill>
                    <a:srgbClr val="FF9933"/>
                  </a:solidFill>
                  <a:latin typeface="Garamond"/>
                  <a:cs typeface="Garamond"/>
                </a:rPr>
                <a:t>+</a:t>
              </a:r>
              <a:r>
                <a:rPr lang="en-US" dirty="0" smtClean="0">
                  <a:solidFill>
                    <a:schemeClr val="accent1"/>
                  </a:solidFill>
                  <a:latin typeface="Garamond"/>
                  <a:cs typeface="Garamond"/>
                </a:rPr>
                <a:t> </a:t>
              </a:r>
              <a:r>
                <a:rPr lang="en-US" i="1" dirty="0" smtClean="0">
                  <a:solidFill>
                    <a:schemeClr val="accent1"/>
                  </a:solidFill>
                  <a:latin typeface="Symbol" charset="2"/>
                  <a:cs typeface="Symbol" charset="2"/>
                </a:rPr>
                <a:t>s</a:t>
              </a:r>
              <a:endParaRPr lang="en-US" dirty="0">
                <a:solidFill>
                  <a:schemeClr val="accent1"/>
                </a:solidFill>
              </a:endParaRPr>
            </a:p>
          </p:txBody>
        </p:sp>
      </p:grpSp>
    </p:spTree>
    <p:extLst>
      <p:ext uri="{BB962C8B-B14F-4D97-AF65-F5344CB8AC3E}">
        <p14:creationId xmlns:p14="http://schemas.microsoft.com/office/powerpoint/2010/main" val="31617024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dissolv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dissolv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formula for variance</a:t>
            </a:r>
            <a:endParaRPr lang="en-US" dirty="0"/>
          </a:p>
        </p:txBody>
      </p:sp>
      <p:sp>
        <p:nvSpPr>
          <p:cNvPr id="4" name="TextBox 3"/>
          <p:cNvSpPr txBox="1"/>
          <p:nvPr/>
        </p:nvSpPr>
        <p:spPr>
          <a:xfrm>
            <a:off x="457200" y="1275526"/>
            <a:ext cx="3994150" cy="523220"/>
          </a:xfrm>
          <a:prstGeom prst="rect">
            <a:avLst/>
          </a:prstGeom>
          <a:noFill/>
        </p:spPr>
        <p:txBody>
          <a:bodyPr wrap="square" rtlCol="0">
            <a:spAutoFit/>
          </a:bodyPr>
          <a:lstStyle/>
          <a:p>
            <a:r>
              <a:rPr lang="en-US" sz="2800" i="1" dirty="0" err="1" smtClean="0">
                <a:latin typeface="Garamond"/>
                <a:cs typeface="Garamond"/>
              </a:rPr>
              <a:t>Var</a:t>
            </a:r>
            <a:r>
              <a:rPr lang="en-US" sz="2800" dirty="0" smtClean="0">
                <a:latin typeface="Garamond"/>
                <a:cs typeface="Garamond"/>
              </a:rPr>
              <a:t>[</a:t>
            </a:r>
            <a:r>
              <a:rPr lang="en-US" sz="2800" i="1" dirty="0">
                <a:latin typeface="Garamond"/>
                <a:cs typeface="Garamond"/>
              </a:rPr>
              <a:t>X</a:t>
            </a:r>
            <a:r>
              <a:rPr lang="en-US" sz="2800" dirty="0" smtClean="0">
                <a:latin typeface="Garamond"/>
                <a:cs typeface="Garamond"/>
              </a:rPr>
              <a:t>] = </a:t>
            </a:r>
            <a:r>
              <a:rPr lang="en-US" sz="2800" i="1" dirty="0">
                <a:latin typeface="Garamond"/>
                <a:cs typeface="Garamond"/>
              </a:rPr>
              <a:t>E</a:t>
            </a:r>
            <a:r>
              <a:rPr lang="en-US" sz="2800" dirty="0" smtClean="0">
                <a:latin typeface="Garamond"/>
                <a:cs typeface="Garamond"/>
              </a:rPr>
              <a:t>[(</a:t>
            </a:r>
            <a:r>
              <a:rPr lang="en-US" sz="2800" i="1" dirty="0" smtClean="0">
                <a:latin typeface="Garamond"/>
                <a:cs typeface="Garamond"/>
              </a:rPr>
              <a:t>X – </a:t>
            </a:r>
            <a:r>
              <a:rPr lang="en-US" sz="2800" i="1" dirty="0">
                <a:latin typeface="Symbol" charset="2"/>
                <a:cs typeface="Symbol" charset="2"/>
              </a:rPr>
              <a:t>m</a:t>
            </a:r>
            <a:r>
              <a:rPr lang="en-US" sz="2800" dirty="0" smtClean="0">
                <a:latin typeface="Garamond"/>
                <a:cs typeface="Garamond"/>
              </a:rPr>
              <a:t>)</a:t>
            </a:r>
            <a:r>
              <a:rPr lang="en-US" sz="2800" baseline="30000" dirty="0" smtClean="0">
                <a:latin typeface="Garamond"/>
                <a:cs typeface="Garamond"/>
              </a:rPr>
              <a:t>2</a:t>
            </a:r>
            <a:r>
              <a:rPr lang="en-US" sz="2800" dirty="0" smtClean="0">
                <a:latin typeface="Garamond"/>
                <a:cs typeface="Garamond"/>
              </a:rPr>
              <a:t>]</a:t>
            </a:r>
          </a:p>
        </p:txBody>
      </p:sp>
      <p:sp>
        <p:nvSpPr>
          <p:cNvPr id="5" name="TextBox 4"/>
          <p:cNvSpPr txBox="1"/>
          <p:nvPr/>
        </p:nvSpPr>
        <p:spPr>
          <a:xfrm>
            <a:off x="1492250" y="1947366"/>
            <a:ext cx="3155950" cy="523220"/>
          </a:xfrm>
          <a:prstGeom prst="rect">
            <a:avLst/>
          </a:prstGeom>
          <a:noFill/>
        </p:spPr>
        <p:txBody>
          <a:bodyPr wrap="square" rtlCol="0">
            <a:spAutoFit/>
          </a:bodyPr>
          <a:lstStyle/>
          <a:p>
            <a:r>
              <a:rPr lang="en-US" sz="2800" dirty="0" smtClean="0">
                <a:latin typeface="Garamond"/>
                <a:cs typeface="Garamond"/>
              </a:rPr>
              <a:t>= </a:t>
            </a:r>
            <a:r>
              <a:rPr lang="en-US" sz="2800" i="1" dirty="0">
                <a:latin typeface="Garamond"/>
                <a:cs typeface="Garamond"/>
              </a:rPr>
              <a:t>E</a:t>
            </a:r>
            <a:r>
              <a:rPr lang="en-US" sz="2800" dirty="0" smtClean="0">
                <a:latin typeface="Garamond"/>
                <a:cs typeface="Garamond"/>
              </a:rPr>
              <a:t>[</a:t>
            </a:r>
            <a:r>
              <a:rPr lang="en-US" sz="2800" i="1" dirty="0" smtClean="0">
                <a:latin typeface="Garamond"/>
                <a:cs typeface="Garamond"/>
              </a:rPr>
              <a:t>X</a:t>
            </a:r>
            <a:r>
              <a:rPr lang="en-US" sz="2800" baseline="30000" dirty="0">
                <a:latin typeface="Garamond"/>
                <a:cs typeface="Garamond"/>
              </a:rPr>
              <a:t>2</a:t>
            </a:r>
            <a:r>
              <a:rPr lang="en-US" sz="2800" dirty="0" smtClean="0">
                <a:latin typeface="Garamond"/>
                <a:cs typeface="Garamond"/>
              </a:rPr>
              <a:t> – 2</a:t>
            </a:r>
            <a:r>
              <a:rPr lang="en-US" sz="2800" i="1" dirty="0">
                <a:latin typeface="Symbol" charset="2"/>
                <a:cs typeface="Symbol" charset="2"/>
              </a:rPr>
              <a:t>m</a:t>
            </a:r>
            <a:r>
              <a:rPr lang="en-US" sz="2800" i="1" dirty="0" smtClean="0">
                <a:latin typeface="Garamond"/>
                <a:cs typeface="Garamond"/>
              </a:rPr>
              <a:t>X </a:t>
            </a:r>
            <a:r>
              <a:rPr lang="en-US" sz="2800" dirty="0" smtClean="0">
                <a:latin typeface="Garamond"/>
                <a:cs typeface="Garamond"/>
              </a:rPr>
              <a:t>+</a:t>
            </a:r>
            <a:r>
              <a:rPr lang="en-US" sz="2800" i="1" dirty="0" smtClean="0">
                <a:latin typeface="Garamond"/>
                <a:cs typeface="Garamond"/>
              </a:rPr>
              <a:t> </a:t>
            </a:r>
            <a:r>
              <a:rPr lang="en-US" sz="2800" i="1" dirty="0" smtClean="0">
                <a:latin typeface="Symbol" charset="2"/>
                <a:cs typeface="Symbol" charset="2"/>
              </a:rPr>
              <a:t>m</a:t>
            </a:r>
            <a:r>
              <a:rPr lang="en-US" sz="2800" baseline="30000" dirty="0" smtClean="0">
                <a:latin typeface="Garamond"/>
                <a:cs typeface="Garamond"/>
              </a:rPr>
              <a:t>2</a:t>
            </a:r>
            <a:r>
              <a:rPr lang="en-US" sz="2800" dirty="0" smtClean="0">
                <a:latin typeface="Garamond"/>
                <a:cs typeface="Garamond"/>
              </a:rPr>
              <a:t>]</a:t>
            </a:r>
          </a:p>
        </p:txBody>
      </p:sp>
      <p:sp>
        <p:nvSpPr>
          <p:cNvPr id="6" name="TextBox 5"/>
          <p:cNvSpPr txBox="1"/>
          <p:nvPr/>
        </p:nvSpPr>
        <p:spPr>
          <a:xfrm>
            <a:off x="1498600" y="2565836"/>
            <a:ext cx="4368800" cy="523220"/>
          </a:xfrm>
          <a:prstGeom prst="rect">
            <a:avLst/>
          </a:prstGeom>
          <a:noFill/>
        </p:spPr>
        <p:txBody>
          <a:bodyPr wrap="square" rtlCol="0">
            <a:spAutoFit/>
          </a:bodyPr>
          <a:lstStyle/>
          <a:p>
            <a:r>
              <a:rPr lang="en-US" sz="2800" dirty="0" smtClean="0">
                <a:latin typeface="Garamond"/>
                <a:cs typeface="Garamond"/>
              </a:rPr>
              <a:t>= </a:t>
            </a:r>
            <a:r>
              <a:rPr lang="en-US" sz="2800" i="1" dirty="0">
                <a:latin typeface="Garamond"/>
                <a:cs typeface="Garamond"/>
              </a:rPr>
              <a:t>E</a:t>
            </a:r>
            <a:r>
              <a:rPr lang="en-US" sz="2800" dirty="0" smtClean="0">
                <a:latin typeface="Garamond"/>
                <a:cs typeface="Garamond"/>
              </a:rPr>
              <a:t>[</a:t>
            </a:r>
            <a:r>
              <a:rPr lang="en-US" sz="2800" i="1" dirty="0" smtClean="0">
                <a:latin typeface="Garamond"/>
                <a:cs typeface="Garamond"/>
              </a:rPr>
              <a:t>X</a:t>
            </a:r>
            <a:r>
              <a:rPr lang="en-US" sz="2800" baseline="30000" dirty="0" smtClean="0">
                <a:latin typeface="Garamond"/>
                <a:cs typeface="Garamond"/>
              </a:rPr>
              <a:t>2</a:t>
            </a:r>
            <a:r>
              <a:rPr lang="en-US" sz="2800" dirty="0" smtClean="0">
                <a:latin typeface="Garamond"/>
                <a:cs typeface="Garamond"/>
              </a:rPr>
              <a:t>] + </a:t>
            </a:r>
            <a:r>
              <a:rPr lang="en-US" sz="2800" i="1" dirty="0">
                <a:latin typeface="Garamond"/>
                <a:cs typeface="Garamond"/>
              </a:rPr>
              <a:t>E</a:t>
            </a:r>
            <a:r>
              <a:rPr lang="en-US" sz="2800" dirty="0">
                <a:latin typeface="Garamond"/>
                <a:cs typeface="Garamond"/>
              </a:rPr>
              <a:t>[</a:t>
            </a:r>
            <a:r>
              <a:rPr lang="en-US" sz="2800" dirty="0" smtClean="0">
                <a:latin typeface="Garamond"/>
                <a:cs typeface="Garamond"/>
              </a:rPr>
              <a:t>–2</a:t>
            </a:r>
            <a:r>
              <a:rPr lang="en-US" sz="2800" i="1" dirty="0" smtClean="0">
                <a:latin typeface="Symbol" charset="2"/>
                <a:cs typeface="Symbol" charset="2"/>
              </a:rPr>
              <a:t>m</a:t>
            </a:r>
            <a:r>
              <a:rPr lang="en-US" sz="2800" i="1" dirty="0" smtClean="0">
                <a:latin typeface="Garamond"/>
                <a:cs typeface="Garamond"/>
              </a:rPr>
              <a:t>X</a:t>
            </a:r>
            <a:r>
              <a:rPr lang="en-US" sz="2800" dirty="0">
                <a:latin typeface="Garamond"/>
                <a:cs typeface="Garamond"/>
              </a:rPr>
              <a:t>]</a:t>
            </a:r>
            <a:r>
              <a:rPr lang="en-US" sz="2800" i="1" dirty="0" smtClean="0">
                <a:latin typeface="Garamond"/>
                <a:cs typeface="Garamond"/>
              </a:rPr>
              <a:t> </a:t>
            </a:r>
            <a:r>
              <a:rPr lang="en-US" sz="2800" dirty="0" smtClean="0">
                <a:latin typeface="Garamond"/>
                <a:cs typeface="Garamond"/>
              </a:rPr>
              <a:t>+</a:t>
            </a:r>
            <a:r>
              <a:rPr lang="en-US" sz="2800" i="1" dirty="0" smtClean="0">
                <a:latin typeface="Garamond"/>
                <a:cs typeface="Garamond"/>
              </a:rPr>
              <a:t> </a:t>
            </a:r>
            <a:r>
              <a:rPr lang="en-US" sz="2800" i="1" dirty="0">
                <a:latin typeface="Garamond"/>
                <a:cs typeface="Garamond"/>
              </a:rPr>
              <a:t>E</a:t>
            </a:r>
            <a:r>
              <a:rPr lang="en-US" sz="2800" dirty="0">
                <a:latin typeface="Garamond"/>
                <a:cs typeface="Garamond"/>
              </a:rPr>
              <a:t>[</a:t>
            </a:r>
            <a:r>
              <a:rPr lang="en-US" sz="2800" i="1" dirty="0" smtClean="0">
                <a:latin typeface="Symbol" charset="2"/>
                <a:cs typeface="Symbol" charset="2"/>
              </a:rPr>
              <a:t>m</a:t>
            </a:r>
            <a:r>
              <a:rPr lang="en-US" sz="2800" baseline="30000" dirty="0" smtClean="0">
                <a:latin typeface="Garamond"/>
                <a:cs typeface="Garamond"/>
              </a:rPr>
              <a:t>2</a:t>
            </a:r>
            <a:r>
              <a:rPr lang="en-US" sz="2800" dirty="0" smtClean="0">
                <a:latin typeface="Garamond"/>
                <a:cs typeface="Garamond"/>
              </a:rPr>
              <a:t>]</a:t>
            </a:r>
          </a:p>
        </p:txBody>
      </p:sp>
      <p:sp>
        <p:nvSpPr>
          <p:cNvPr id="7" name="TextBox 6"/>
          <p:cNvSpPr txBox="1"/>
          <p:nvPr/>
        </p:nvSpPr>
        <p:spPr>
          <a:xfrm>
            <a:off x="1498600" y="3213536"/>
            <a:ext cx="4368800" cy="523220"/>
          </a:xfrm>
          <a:prstGeom prst="rect">
            <a:avLst/>
          </a:prstGeom>
          <a:noFill/>
        </p:spPr>
        <p:txBody>
          <a:bodyPr wrap="square" rtlCol="0">
            <a:spAutoFit/>
          </a:bodyPr>
          <a:lstStyle/>
          <a:p>
            <a:r>
              <a:rPr lang="en-US" sz="2800" dirty="0" smtClean="0">
                <a:latin typeface="Garamond"/>
                <a:cs typeface="Garamond"/>
              </a:rPr>
              <a:t>= </a:t>
            </a:r>
            <a:r>
              <a:rPr lang="en-US" sz="2800" i="1" dirty="0">
                <a:latin typeface="Garamond"/>
                <a:cs typeface="Garamond"/>
              </a:rPr>
              <a:t>E</a:t>
            </a:r>
            <a:r>
              <a:rPr lang="en-US" sz="2800" dirty="0" smtClean="0">
                <a:latin typeface="Garamond"/>
                <a:cs typeface="Garamond"/>
              </a:rPr>
              <a:t>[</a:t>
            </a:r>
            <a:r>
              <a:rPr lang="en-US" sz="2800" i="1" dirty="0" smtClean="0">
                <a:latin typeface="Garamond"/>
                <a:cs typeface="Garamond"/>
              </a:rPr>
              <a:t>X</a:t>
            </a:r>
            <a:r>
              <a:rPr lang="en-US" sz="2800" baseline="30000" dirty="0" smtClean="0">
                <a:latin typeface="Garamond"/>
                <a:cs typeface="Garamond"/>
              </a:rPr>
              <a:t>2</a:t>
            </a:r>
            <a:r>
              <a:rPr lang="en-US" sz="2800" dirty="0" smtClean="0">
                <a:latin typeface="Garamond"/>
                <a:cs typeface="Garamond"/>
              </a:rPr>
              <a:t>] – 2</a:t>
            </a:r>
            <a:r>
              <a:rPr lang="en-US" sz="2800" i="1" dirty="0" smtClean="0">
                <a:latin typeface="Symbol" charset="2"/>
                <a:cs typeface="Symbol" charset="2"/>
              </a:rPr>
              <a:t>m </a:t>
            </a:r>
            <a:r>
              <a:rPr lang="en-US" sz="2800" i="1" dirty="0" smtClean="0">
                <a:latin typeface="Garamond"/>
                <a:cs typeface="Garamond"/>
              </a:rPr>
              <a:t>E</a:t>
            </a:r>
            <a:r>
              <a:rPr lang="en-US" sz="2800" dirty="0" smtClean="0">
                <a:latin typeface="Garamond"/>
                <a:cs typeface="Garamond"/>
              </a:rPr>
              <a:t>[</a:t>
            </a:r>
            <a:r>
              <a:rPr lang="en-US" sz="2800" i="1" dirty="0" smtClean="0">
                <a:latin typeface="Garamond"/>
                <a:cs typeface="Garamond"/>
              </a:rPr>
              <a:t>X</a:t>
            </a:r>
            <a:r>
              <a:rPr lang="en-US" sz="2800" dirty="0">
                <a:latin typeface="Garamond"/>
                <a:cs typeface="Garamond"/>
              </a:rPr>
              <a:t>]</a:t>
            </a:r>
            <a:r>
              <a:rPr lang="en-US" sz="2800" i="1" dirty="0" smtClean="0">
                <a:latin typeface="Garamond"/>
                <a:cs typeface="Garamond"/>
              </a:rPr>
              <a:t> </a:t>
            </a:r>
            <a:r>
              <a:rPr lang="en-US" sz="2800" dirty="0" smtClean="0">
                <a:latin typeface="Garamond"/>
                <a:cs typeface="Garamond"/>
              </a:rPr>
              <a:t>+</a:t>
            </a:r>
            <a:r>
              <a:rPr lang="en-US" sz="2800" i="1" dirty="0" smtClean="0">
                <a:latin typeface="Garamond"/>
                <a:cs typeface="Garamond"/>
              </a:rPr>
              <a:t> </a:t>
            </a:r>
            <a:r>
              <a:rPr lang="en-US" sz="2800" i="1" dirty="0" smtClean="0">
                <a:latin typeface="Symbol" charset="2"/>
                <a:cs typeface="Symbol" charset="2"/>
              </a:rPr>
              <a:t>m</a:t>
            </a:r>
            <a:r>
              <a:rPr lang="en-US" sz="2800" baseline="30000" dirty="0" smtClean="0">
                <a:latin typeface="Garamond"/>
                <a:cs typeface="Garamond"/>
              </a:rPr>
              <a:t>2</a:t>
            </a:r>
            <a:endParaRPr lang="en-US" sz="2800" dirty="0" smtClean="0">
              <a:latin typeface="Garamond"/>
              <a:cs typeface="Garamond"/>
            </a:endParaRPr>
          </a:p>
        </p:txBody>
      </p:sp>
      <p:sp>
        <p:nvSpPr>
          <p:cNvPr id="8" name="TextBox 7"/>
          <p:cNvSpPr txBox="1"/>
          <p:nvPr/>
        </p:nvSpPr>
        <p:spPr>
          <a:xfrm>
            <a:off x="1498600" y="3835836"/>
            <a:ext cx="5016500" cy="523220"/>
          </a:xfrm>
          <a:prstGeom prst="rect">
            <a:avLst/>
          </a:prstGeom>
          <a:noFill/>
        </p:spPr>
        <p:txBody>
          <a:bodyPr wrap="square" rtlCol="0">
            <a:spAutoFit/>
          </a:bodyPr>
          <a:lstStyle/>
          <a:p>
            <a:r>
              <a:rPr lang="en-US" sz="2800" dirty="0" smtClean="0">
                <a:latin typeface="Garamond"/>
                <a:cs typeface="Garamond"/>
              </a:rPr>
              <a:t>= </a:t>
            </a:r>
            <a:r>
              <a:rPr lang="en-US" sz="2800" i="1" dirty="0">
                <a:latin typeface="Garamond"/>
                <a:cs typeface="Garamond"/>
              </a:rPr>
              <a:t>E</a:t>
            </a:r>
            <a:r>
              <a:rPr lang="en-US" sz="2800" dirty="0" smtClean="0">
                <a:latin typeface="Garamond"/>
                <a:cs typeface="Garamond"/>
              </a:rPr>
              <a:t>[</a:t>
            </a:r>
            <a:r>
              <a:rPr lang="en-US" sz="2800" i="1" dirty="0" smtClean="0">
                <a:latin typeface="Garamond"/>
                <a:cs typeface="Garamond"/>
              </a:rPr>
              <a:t>X</a:t>
            </a:r>
            <a:r>
              <a:rPr lang="en-US" sz="2800" baseline="30000" dirty="0" smtClean="0">
                <a:latin typeface="Garamond"/>
                <a:cs typeface="Garamond"/>
              </a:rPr>
              <a:t>2</a:t>
            </a:r>
            <a:r>
              <a:rPr lang="en-US" sz="2800" dirty="0" smtClean="0">
                <a:latin typeface="Garamond"/>
                <a:cs typeface="Garamond"/>
              </a:rPr>
              <a:t>] – 2</a:t>
            </a:r>
            <a:r>
              <a:rPr lang="en-US" sz="2800" i="1" dirty="0">
                <a:latin typeface="Symbol" charset="2"/>
                <a:cs typeface="Symbol" charset="2"/>
              </a:rPr>
              <a:t>m</a:t>
            </a:r>
            <a:r>
              <a:rPr lang="en-US" sz="2800" i="1" dirty="0" smtClean="0">
                <a:latin typeface="Symbol" charset="2"/>
                <a:cs typeface="Symbol" charset="2"/>
              </a:rPr>
              <a:t> </a:t>
            </a:r>
            <a:r>
              <a:rPr lang="en-US" sz="2800" i="1" dirty="0">
                <a:latin typeface="Symbol" charset="2"/>
                <a:cs typeface="Symbol" charset="2"/>
              </a:rPr>
              <a:t>m</a:t>
            </a:r>
            <a:r>
              <a:rPr lang="en-US" sz="2800" i="1" dirty="0" smtClean="0">
                <a:latin typeface="Garamond"/>
                <a:cs typeface="Garamond"/>
              </a:rPr>
              <a:t> </a:t>
            </a:r>
            <a:r>
              <a:rPr lang="en-US" sz="2800" dirty="0" smtClean="0">
                <a:latin typeface="Garamond"/>
                <a:cs typeface="Garamond"/>
              </a:rPr>
              <a:t>+ </a:t>
            </a:r>
            <a:r>
              <a:rPr lang="en-US" sz="2800" i="1" dirty="0">
                <a:latin typeface="Symbol" charset="2"/>
                <a:cs typeface="Symbol" charset="2"/>
              </a:rPr>
              <a:t>m</a:t>
            </a:r>
            <a:r>
              <a:rPr lang="en-US" sz="2800" baseline="30000" dirty="0" smtClean="0">
                <a:latin typeface="Garamond"/>
                <a:cs typeface="Garamond"/>
              </a:rPr>
              <a:t>2</a:t>
            </a:r>
            <a:endParaRPr lang="en-US" sz="2800" dirty="0" smtClean="0">
              <a:latin typeface="Garamond"/>
              <a:cs typeface="Garamond"/>
            </a:endParaRPr>
          </a:p>
        </p:txBody>
      </p:sp>
      <p:sp>
        <p:nvSpPr>
          <p:cNvPr id="9" name="TextBox 8"/>
          <p:cNvSpPr txBox="1"/>
          <p:nvPr/>
        </p:nvSpPr>
        <p:spPr>
          <a:xfrm>
            <a:off x="1492250" y="4442042"/>
            <a:ext cx="5016500" cy="523220"/>
          </a:xfrm>
          <a:prstGeom prst="rect">
            <a:avLst/>
          </a:prstGeom>
          <a:noFill/>
        </p:spPr>
        <p:txBody>
          <a:bodyPr wrap="square" rtlCol="0">
            <a:spAutoFit/>
          </a:bodyPr>
          <a:lstStyle/>
          <a:p>
            <a:r>
              <a:rPr lang="en-US" sz="2800" dirty="0" smtClean="0">
                <a:latin typeface="Garamond"/>
                <a:cs typeface="Garamond"/>
              </a:rPr>
              <a:t>= </a:t>
            </a:r>
            <a:r>
              <a:rPr lang="en-US" sz="2800" i="1" dirty="0">
                <a:latin typeface="Garamond"/>
                <a:cs typeface="Garamond"/>
              </a:rPr>
              <a:t>E</a:t>
            </a:r>
            <a:r>
              <a:rPr lang="en-US" sz="2800" dirty="0" smtClean="0">
                <a:latin typeface="Garamond"/>
                <a:cs typeface="Garamond"/>
              </a:rPr>
              <a:t>[</a:t>
            </a:r>
            <a:r>
              <a:rPr lang="en-US" sz="2800" i="1" dirty="0" smtClean="0">
                <a:latin typeface="Garamond"/>
                <a:cs typeface="Garamond"/>
              </a:rPr>
              <a:t>X</a:t>
            </a:r>
            <a:r>
              <a:rPr lang="en-US" sz="2800" baseline="30000" dirty="0" smtClean="0">
                <a:latin typeface="Garamond"/>
                <a:cs typeface="Garamond"/>
              </a:rPr>
              <a:t>2</a:t>
            </a:r>
            <a:r>
              <a:rPr lang="en-US" sz="2800" dirty="0" smtClean="0">
                <a:latin typeface="Garamond"/>
                <a:cs typeface="Garamond"/>
              </a:rPr>
              <a:t>] – </a:t>
            </a:r>
            <a:r>
              <a:rPr lang="en-US" sz="2800" i="1" dirty="0">
                <a:latin typeface="Symbol" charset="2"/>
                <a:cs typeface="Symbol" charset="2"/>
              </a:rPr>
              <a:t>m</a:t>
            </a:r>
            <a:r>
              <a:rPr lang="en-US" sz="2800" baseline="30000" dirty="0" smtClean="0">
                <a:latin typeface="Garamond"/>
                <a:cs typeface="Garamond"/>
              </a:rPr>
              <a:t>2</a:t>
            </a:r>
            <a:endParaRPr lang="en-US" sz="2800" dirty="0" smtClean="0">
              <a:latin typeface="Garamond"/>
              <a:cs typeface="Garamond"/>
            </a:endParaRPr>
          </a:p>
        </p:txBody>
      </p:sp>
      <p:sp>
        <p:nvSpPr>
          <p:cNvPr id="10" name="Line Callout 1 9"/>
          <p:cNvSpPr/>
          <p:nvPr/>
        </p:nvSpPr>
        <p:spPr>
          <a:xfrm>
            <a:off x="4781551" y="1004996"/>
            <a:ext cx="3905249" cy="614254"/>
          </a:xfrm>
          <a:prstGeom prst="borderCallout1">
            <a:avLst>
              <a:gd name="adj1" fmla="val 37873"/>
              <a:gd name="adj2" fmla="val 216"/>
              <a:gd name="adj3" fmla="val 276890"/>
              <a:gd name="adj4" fmla="val -23151"/>
            </a:avLst>
          </a:prstGeom>
          <a:solidFill>
            <a:schemeClr val="bg1">
              <a:lumMod val="85000"/>
            </a:schemeClr>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2400" dirty="0" smtClean="0">
                <a:latin typeface="Franklin Gothic Medium"/>
                <a:cs typeface="Franklin Gothic Medium"/>
              </a:rPr>
              <a:t>for constant </a:t>
            </a:r>
            <a:r>
              <a:rPr lang="en-US" sz="2400" i="1" dirty="0" smtClean="0">
                <a:latin typeface="Garamond"/>
                <a:cs typeface="Garamond"/>
              </a:rPr>
              <a:t>c</a:t>
            </a:r>
            <a:r>
              <a:rPr lang="en-US" sz="2400" dirty="0" smtClean="0">
                <a:latin typeface="Franklin Gothic Medium"/>
                <a:cs typeface="Franklin Gothic Medium"/>
              </a:rPr>
              <a:t>, </a:t>
            </a:r>
            <a:r>
              <a:rPr lang="en-US" sz="2400" i="1" dirty="0" smtClean="0">
                <a:latin typeface="Garamond"/>
                <a:cs typeface="Garamond"/>
              </a:rPr>
              <a:t>E</a:t>
            </a:r>
            <a:r>
              <a:rPr lang="en-US" sz="2400" dirty="0" smtClean="0">
                <a:latin typeface="Garamond"/>
                <a:cs typeface="Garamond"/>
              </a:rPr>
              <a:t>[</a:t>
            </a:r>
            <a:r>
              <a:rPr lang="en-US" sz="2400" i="1" dirty="0" err="1" smtClean="0">
                <a:latin typeface="Garamond"/>
                <a:cs typeface="Garamond"/>
              </a:rPr>
              <a:t>cX</a:t>
            </a:r>
            <a:r>
              <a:rPr lang="en-US" sz="2400" dirty="0" smtClean="0">
                <a:latin typeface="Garamond"/>
                <a:cs typeface="Garamond"/>
              </a:rPr>
              <a:t>] = </a:t>
            </a:r>
            <a:r>
              <a:rPr lang="en-US" sz="2400" i="1" dirty="0" err="1" smtClean="0">
                <a:latin typeface="Garamond"/>
                <a:cs typeface="Garamond"/>
              </a:rPr>
              <a:t>cE</a:t>
            </a:r>
            <a:r>
              <a:rPr lang="en-US" sz="2400" dirty="0" smtClean="0">
                <a:latin typeface="Garamond"/>
                <a:cs typeface="Garamond"/>
              </a:rPr>
              <a:t>[</a:t>
            </a:r>
            <a:r>
              <a:rPr lang="en-US" sz="2400" i="1" dirty="0" smtClean="0">
                <a:latin typeface="Garamond"/>
                <a:cs typeface="Garamond"/>
              </a:rPr>
              <a:t>X</a:t>
            </a:r>
            <a:r>
              <a:rPr lang="en-US" sz="2400" dirty="0" smtClean="0">
                <a:latin typeface="Garamond"/>
                <a:cs typeface="Garamond"/>
              </a:rPr>
              <a:t>]</a:t>
            </a:r>
            <a:endParaRPr lang="en-US" sz="2400" dirty="0">
              <a:latin typeface="Garamond"/>
              <a:cs typeface="Garamond"/>
            </a:endParaRPr>
          </a:p>
        </p:txBody>
      </p:sp>
      <p:sp>
        <p:nvSpPr>
          <p:cNvPr id="11" name="Line Callout 1 10"/>
          <p:cNvSpPr/>
          <p:nvPr/>
        </p:nvSpPr>
        <p:spPr>
          <a:xfrm>
            <a:off x="5416550" y="1806792"/>
            <a:ext cx="3270250" cy="614254"/>
          </a:xfrm>
          <a:prstGeom prst="borderCallout1">
            <a:avLst>
              <a:gd name="adj1" fmla="val 37873"/>
              <a:gd name="adj2" fmla="val 216"/>
              <a:gd name="adj3" fmla="val 141466"/>
              <a:gd name="adj4" fmla="val -11134"/>
            </a:avLst>
          </a:prstGeom>
          <a:solidFill>
            <a:srgbClr val="D9D9D9"/>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2400" dirty="0" smtClean="0">
                <a:latin typeface="Franklin Gothic Medium"/>
                <a:cs typeface="Franklin Gothic Medium"/>
              </a:rPr>
              <a:t>for constant </a:t>
            </a:r>
            <a:r>
              <a:rPr lang="en-US" sz="2400" i="1" dirty="0" smtClean="0">
                <a:latin typeface="Garamond"/>
                <a:cs typeface="Garamond"/>
              </a:rPr>
              <a:t>c</a:t>
            </a:r>
            <a:r>
              <a:rPr lang="en-US" sz="2400" dirty="0" smtClean="0">
                <a:latin typeface="Franklin Gothic Medium"/>
                <a:cs typeface="Franklin Gothic Medium"/>
              </a:rPr>
              <a:t>, </a:t>
            </a:r>
            <a:r>
              <a:rPr lang="en-US" sz="2400" dirty="0" smtClean="0">
                <a:latin typeface="Garamond"/>
                <a:cs typeface="Garamond"/>
              </a:rPr>
              <a:t>E[</a:t>
            </a:r>
            <a:r>
              <a:rPr lang="en-US" sz="2400" i="1" dirty="0" smtClean="0">
                <a:latin typeface="Garamond"/>
                <a:cs typeface="Garamond"/>
              </a:rPr>
              <a:t>c</a:t>
            </a:r>
            <a:r>
              <a:rPr lang="en-US" sz="2400" dirty="0" smtClean="0">
                <a:latin typeface="Garamond"/>
                <a:cs typeface="Garamond"/>
              </a:rPr>
              <a:t>] = </a:t>
            </a:r>
            <a:r>
              <a:rPr lang="en-US" sz="2400" i="1" dirty="0" smtClean="0">
                <a:latin typeface="Garamond"/>
                <a:cs typeface="Garamond"/>
              </a:rPr>
              <a:t>c</a:t>
            </a:r>
            <a:endParaRPr lang="en-US" sz="2400" dirty="0">
              <a:latin typeface="Garamond"/>
              <a:cs typeface="Garamond"/>
            </a:endParaRPr>
          </a:p>
        </p:txBody>
      </p:sp>
      <p:sp>
        <p:nvSpPr>
          <p:cNvPr id="12" name="TextBox 11"/>
          <p:cNvSpPr txBox="1"/>
          <p:nvPr/>
        </p:nvSpPr>
        <p:spPr>
          <a:xfrm>
            <a:off x="2438400" y="5250626"/>
            <a:ext cx="4419600" cy="584776"/>
          </a:xfrm>
          <a:prstGeom prst="rect">
            <a:avLst/>
          </a:prstGeom>
          <a:noFill/>
          <a:ln w="19050" cmpd="sng">
            <a:solidFill>
              <a:schemeClr val="accent1"/>
            </a:solidFill>
          </a:ln>
        </p:spPr>
        <p:txBody>
          <a:bodyPr wrap="square" rtlCol="0">
            <a:spAutoFit/>
          </a:bodyPr>
          <a:lstStyle/>
          <a:p>
            <a:pPr algn="ctr"/>
            <a:r>
              <a:rPr lang="en-US" sz="3200" i="1" dirty="0" err="1" smtClean="0">
                <a:latin typeface="Garamond"/>
                <a:cs typeface="Garamond"/>
              </a:rPr>
              <a:t>Var</a:t>
            </a:r>
            <a:r>
              <a:rPr lang="en-US" sz="3200" dirty="0" smtClean="0">
                <a:latin typeface="Garamond"/>
                <a:cs typeface="Garamond"/>
              </a:rPr>
              <a:t>[</a:t>
            </a:r>
            <a:r>
              <a:rPr lang="en-US" sz="3200" i="1" dirty="0">
                <a:latin typeface="Garamond"/>
                <a:cs typeface="Garamond"/>
              </a:rPr>
              <a:t>X</a:t>
            </a:r>
            <a:r>
              <a:rPr lang="en-US" sz="3200" dirty="0" smtClean="0">
                <a:latin typeface="Garamond"/>
                <a:cs typeface="Garamond"/>
              </a:rPr>
              <a:t>] = </a:t>
            </a:r>
            <a:r>
              <a:rPr lang="en-US" sz="3200" i="1" dirty="0">
                <a:latin typeface="Garamond"/>
                <a:cs typeface="Garamond"/>
              </a:rPr>
              <a:t>E</a:t>
            </a:r>
            <a:r>
              <a:rPr lang="en-US" sz="3200" dirty="0" smtClean="0">
                <a:latin typeface="Garamond"/>
                <a:cs typeface="Garamond"/>
              </a:rPr>
              <a:t>[</a:t>
            </a:r>
            <a:r>
              <a:rPr lang="en-US" sz="3200" i="1" dirty="0" smtClean="0">
                <a:latin typeface="Garamond"/>
                <a:cs typeface="Garamond"/>
              </a:rPr>
              <a:t>X</a:t>
            </a:r>
            <a:r>
              <a:rPr lang="en-US" sz="3200" baseline="30000" dirty="0" smtClean="0">
                <a:latin typeface="Garamond"/>
                <a:cs typeface="Garamond"/>
              </a:rPr>
              <a:t>2</a:t>
            </a:r>
            <a:r>
              <a:rPr lang="en-US" sz="3200" dirty="0" smtClean="0">
                <a:latin typeface="Garamond"/>
                <a:cs typeface="Garamond"/>
              </a:rPr>
              <a:t>] – </a:t>
            </a:r>
            <a:r>
              <a:rPr lang="en-US" sz="3200" i="1" dirty="0" smtClean="0">
                <a:latin typeface="Garamond"/>
                <a:cs typeface="Garamond"/>
              </a:rPr>
              <a:t>E</a:t>
            </a:r>
            <a:r>
              <a:rPr lang="en-US" sz="3200" dirty="0" smtClean="0">
                <a:latin typeface="Garamond"/>
                <a:cs typeface="Garamond"/>
              </a:rPr>
              <a:t>[</a:t>
            </a:r>
            <a:r>
              <a:rPr lang="en-US" sz="3200" i="1" dirty="0" smtClean="0">
                <a:latin typeface="Garamond"/>
                <a:cs typeface="Garamond"/>
              </a:rPr>
              <a:t>X</a:t>
            </a:r>
            <a:r>
              <a:rPr lang="en-US" sz="3200" dirty="0" smtClean="0">
                <a:latin typeface="Garamond"/>
                <a:cs typeface="Garamond"/>
              </a:rPr>
              <a:t>]</a:t>
            </a:r>
            <a:r>
              <a:rPr lang="en-US" sz="3200" baseline="30000" dirty="0" smtClean="0">
                <a:latin typeface="Garamond"/>
                <a:cs typeface="Garamond"/>
              </a:rPr>
              <a:t>2</a:t>
            </a:r>
          </a:p>
        </p:txBody>
      </p:sp>
    </p:spTree>
    <p:extLst>
      <p:ext uri="{BB962C8B-B14F-4D97-AF65-F5344CB8AC3E}">
        <p14:creationId xmlns:p14="http://schemas.microsoft.com/office/powerpoint/2010/main" val="16584454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ssolv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ssolv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animBg="1"/>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Variance of binomial random variable</a:t>
            </a:r>
            <a:endParaRPr lang="en-US" dirty="0"/>
          </a:p>
        </p:txBody>
      </p:sp>
      <p:sp>
        <p:nvSpPr>
          <p:cNvPr id="4" name="TextBox 3"/>
          <p:cNvSpPr txBox="1"/>
          <p:nvPr/>
        </p:nvSpPr>
        <p:spPr>
          <a:xfrm>
            <a:off x="457200" y="1198233"/>
            <a:ext cx="8229600" cy="461665"/>
          </a:xfrm>
          <a:prstGeom prst="rect">
            <a:avLst/>
          </a:prstGeom>
          <a:noFill/>
        </p:spPr>
        <p:txBody>
          <a:bodyPr wrap="square" rtlCol="0">
            <a:spAutoFit/>
          </a:bodyPr>
          <a:lstStyle/>
          <a:p>
            <a:r>
              <a:rPr lang="en-US" sz="2400" dirty="0" smtClean="0">
                <a:latin typeface="Franklin Gothic Medium"/>
                <a:cs typeface="Franklin Gothic Medium"/>
              </a:rPr>
              <a:t>Suppose </a:t>
            </a:r>
            <a:r>
              <a:rPr lang="en-US" sz="2400" i="1" dirty="0" smtClean="0">
                <a:latin typeface="Garamond"/>
                <a:cs typeface="Garamond"/>
              </a:rPr>
              <a:t>X</a:t>
            </a:r>
            <a:r>
              <a:rPr lang="en-US" sz="2400" dirty="0" smtClean="0">
                <a:latin typeface="Franklin Gothic Medium"/>
                <a:cs typeface="Franklin Gothic Medium"/>
              </a:rPr>
              <a:t> is </a:t>
            </a:r>
            <a:r>
              <a:rPr lang="en-US" sz="2400" dirty="0" smtClean="0">
                <a:latin typeface="Garamond"/>
                <a:cs typeface="Garamond"/>
              </a:rPr>
              <a:t>Binomial(</a:t>
            </a:r>
            <a:r>
              <a:rPr lang="en-US" sz="2400" i="1" dirty="0" smtClean="0">
                <a:latin typeface="Garamond"/>
                <a:cs typeface="Garamond"/>
              </a:rPr>
              <a:t>n</a:t>
            </a:r>
            <a:r>
              <a:rPr lang="en-US" sz="2400" dirty="0" smtClean="0">
                <a:latin typeface="Garamond"/>
                <a:cs typeface="Garamond"/>
              </a:rPr>
              <a:t>, </a:t>
            </a:r>
            <a:r>
              <a:rPr lang="en-US" sz="2400" i="1" dirty="0" smtClean="0">
                <a:latin typeface="Garamond"/>
                <a:cs typeface="Garamond"/>
              </a:rPr>
              <a:t>p</a:t>
            </a:r>
            <a:r>
              <a:rPr lang="en-US" sz="2400" dirty="0" smtClean="0">
                <a:latin typeface="Garamond"/>
                <a:cs typeface="Garamond"/>
              </a:rPr>
              <a:t>).</a:t>
            </a:r>
          </a:p>
        </p:txBody>
      </p:sp>
      <p:sp>
        <p:nvSpPr>
          <p:cNvPr id="5" name="TextBox 4"/>
          <p:cNvSpPr txBox="1"/>
          <p:nvPr/>
        </p:nvSpPr>
        <p:spPr>
          <a:xfrm>
            <a:off x="457200" y="1727820"/>
            <a:ext cx="5251450" cy="461665"/>
          </a:xfrm>
          <a:prstGeom prst="rect">
            <a:avLst/>
          </a:prstGeom>
          <a:noFill/>
        </p:spPr>
        <p:txBody>
          <a:bodyPr wrap="square" rtlCol="0">
            <a:spAutoFit/>
          </a:bodyPr>
          <a:lstStyle/>
          <a:p>
            <a:r>
              <a:rPr lang="en-US" sz="2400" dirty="0" smtClean="0">
                <a:latin typeface="Franklin Gothic Medium"/>
                <a:cs typeface="Franklin Gothic Medium"/>
              </a:rPr>
              <a:t>Then </a:t>
            </a:r>
            <a:r>
              <a:rPr lang="en-US" sz="2400" i="1" dirty="0" smtClean="0">
                <a:latin typeface="Garamond"/>
                <a:cs typeface="Garamond"/>
              </a:rPr>
              <a:t>X </a:t>
            </a:r>
            <a:r>
              <a:rPr lang="en-US" sz="2400" dirty="0" smtClean="0">
                <a:latin typeface="Garamond"/>
                <a:cs typeface="Garamond"/>
              </a:rPr>
              <a:t>= </a:t>
            </a:r>
            <a:r>
              <a:rPr lang="en-US" sz="2400" i="1" dirty="0">
                <a:latin typeface="Garamond"/>
                <a:cs typeface="Garamond"/>
              </a:rPr>
              <a:t>I</a:t>
            </a:r>
            <a:r>
              <a:rPr lang="en-US" sz="2400" baseline="-25000" dirty="0">
                <a:latin typeface="Garamond"/>
                <a:cs typeface="Garamond"/>
              </a:rPr>
              <a:t>1</a:t>
            </a:r>
            <a:r>
              <a:rPr lang="en-US" sz="2400" dirty="0">
                <a:latin typeface="Garamond"/>
                <a:cs typeface="Garamond"/>
              </a:rPr>
              <a:t> + … + </a:t>
            </a:r>
            <a:r>
              <a:rPr lang="en-US" sz="2400" i="1" dirty="0" smtClean="0">
                <a:latin typeface="Garamond"/>
                <a:cs typeface="Garamond"/>
              </a:rPr>
              <a:t>I</a:t>
            </a:r>
            <a:r>
              <a:rPr lang="en-US" sz="2400" i="1" baseline="-25000" dirty="0" smtClean="0">
                <a:latin typeface="Garamond"/>
                <a:cs typeface="Garamond"/>
              </a:rPr>
              <a:t>n</a:t>
            </a:r>
            <a:r>
              <a:rPr lang="en-US" sz="2400" dirty="0" smtClean="0">
                <a:latin typeface="Franklin Gothic Medium"/>
                <a:cs typeface="Franklin Gothic Medium"/>
              </a:rPr>
              <a:t>, </a:t>
            </a:r>
            <a:r>
              <a:rPr lang="en-US" sz="2400" dirty="0">
                <a:latin typeface="Franklin Gothic Medium"/>
                <a:cs typeface="Franklin Gothic Medium"/>
              </a:rPr>
              <a:t>where </a:t>
            </a:r>
            <a:r>
              <a:rPr lang="en-US" sz="2400" i="1" dirty="0" smtClean="0">
                <a:latin typeface="Garamond"/>
                <a:cs typeface="Garamond"/>
              </a:rPr>
              <a:t>I</a:t>
            </a:r>
            <a:r>
              <a:rPr lang="en-US" sz="2400" i="1" baseline="-25000" dirty="0" smtClean="0">
                <a:latin typeface="Garamond"/>
                <a:cs typeface="Garamond"/>
              </a:rPr>
              <a:t>i </a:t>
            </a:r>
            <a:r>
              <a:rPr lang="en-US" sz="2400" dirty="0" smtClean="0">
                <a:latin typeface="Garamond"/>
                <a:cs typeface="Garamond"/>
              </a:rPr>
              <a:t>= </a:t>
            </a:r>
            <a:r>
              <a:rPr lang="en-US" sz="2400" i="1" baseline="-25000" dirty="0" smtClean="0">
                <a:latin typeface="Garamond"/>
                <a:cs typeface="Garamond"/>
              </a:rPr>
              <a:t> </a:t>
            </a:r>
            <a:r>
              <a:rPr lang="en-US" sz="2400" dirty="0" smtClean="0">
                <a:latin typeface="Garamond"/>
                <a:cs typeface="Garamond"/>
              </a:rPr>
              <a:t> </a:t>
            </a:r>
          </a:p>
        </p:txBody>
      </p:sp>
      <p:grpSp>
        <p:nvGrpSpPr>
          <p:cNvPr id="3" name="Group 2"/>
          <p:cNvGrpSpPr/>
          <p:nvPr/>
        </p:nvGrpSpPr>
        <p:grpSpPr>
          <a:xfrm>
            <a:off x="4734120" y="1612857"/>
            <a:ext cx="2393873" cy="698560"/>
            <a:chOff x="4734120" y="1612857"/>
            <a:chExt cx="2393873" cy="698560"/>
          </a:xfrm>
        </p:grpSpPr>
        <p:sp>
          <p:nvSpPr>
            <p:cNvPr id="6" name="Left Brace 5"/>
            <p:cNvSpPr/>
            <p:nvPr/>
          </p:nvSpPr>
          <p:spPr>
            <a:xfrm>
              <a:off x="4734120" y="1723040"/>
              <a:ext cx="165100" cy="516035"/>
            </a:xfrm>
            <a:prstGeom prst="leftBrace">
              <a:avLst>
                <a:gd name="adj1" fmla="val 44231"/>
                <a:gd name="adj2" fmla="val 50000"/>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Rectangle 6"/>
            <p:cNvSpPr/>
            <p:nvPr/>
          </p:nvSpPr>
          <p:spPr>
            <a:xfrm>
              <a:off x="4853162" y="1612857"/>
              <a:ext cx="2274831" cy="400110"/>
            </a:xfrm>
            <a:prstGeom prst="rect">
              <a:avLst/>
            </a:prstGeom>
          </p:spPr>
          <p:txBody>
            <a:bodyPr wrap="none">
              <a:spAutoFit/>
            </a:bodyPr>
            <a:lstStyle/>
            <a:p>
              <a:r>
                <a:rPr lang="en-US" sz="2000" dirty="0" smtClean="0">
                  <a:latin typeface="Garamond"/>
                  <a:cs typeface="Garamond"/>
                </a:rPr>
                <a:t>1</a:t>
              </a:r>
              <a:r>
                <a:rPr lang="en-US" sz="2000" dirty="0" smtClean="0">
                  <a:latin typeface="Franklin Gothic Medium"/>
                  <a:cs typeface="Franklin Gothic Medium"/>
                </a:rPr>
                <a:t>, if trial </a:t>
              </a:r>
              <a:r>
                <a:rPr lang="en-US" sz="2000" i="1" dirty="0" err="1" smtClean="0">
                  <a:latin typeface="Garamond"/>
                  <a:cs typeface="Garamond"/>
                </a:rPr>
                <a:t>i</a:t>
              </a:r>
              <a:r>
                <a:rPr lang="en-US" sz="2000" dirty="0" smtClean="0">
                  <a:latin typeface="Garamond"/>
                  <a:cs typeface="Garamond"/>
                </a:rPr>
                <a:t> </a:t>
              </a:r>
              <a:r>
                <a:rPr lang="en-US" sz="2000" dirty="0" smtClean="0">
                  <a:latin typeface="Franklin Gothic Medium"/>
                  <a:cs typeface="Franklin Gothic Medium"/>
                </a:rPr>
                <a:t>succeeds</a:t>
              </a:r>
            </a:p>
          </p:txBody>
        </p:sp>
        <p:sp>
          <p:nvSpPr>
            <p:cNvPr id="8" name="Rectangle 7"/>
            <p:cNvSpPr/>
            <p:nvPr/>
          </p:nvSpPr>
          <p:spPr>
            <a:xfrm>
              <a:off x="4853162" y="1911307"/>
              <a:ext cx="1743085" cy="400110"/>
            </a:xfrm>
            <a:prstGeom prst="rect">
              <a:avLst/>
            </a:prstGeom>
          </p:spPr>
          <p:txBody>
            <a:bodyPr wrap="none">
              <a:spAutoFit/>
            </a:bodyPr>
            <a:lstStyle/>
            <a:p>
              <a:r>
                <a:rPr lang="en-US" sz="2000" dirty="0" smtClean="0">
                  <a:latin typeface="Garamond"/>
                  <a:cs typeface="Garamond"/>
                </a:rPr>
                <a:t>0</a:t>
              </a:r>
              <a:r>
                <a:rPr lang="en-US" sz="2000" dirty="0">
                  <a:latin typeface="Franklin Gothic Medium"/>
                  <a:cs typeface="Franklin Gothic Medium"/>
                </a:rPr>
                <a:t>,</a:t>
              </a:r>
              <a:r>
                <a:rPr lang="en-US" sz="2000" dirty="0" smtClean="0">
                  <a:latin typeface="Garamond"/>
                  <a:cs typeface="Garamond"/>
                </a:rPr>
                <a:t> </a:t>
              </a:r>
              <a:r>
                <a:rPr lang="en-US" sz="2000" dirty="0" smtClean="0">
                  <a:latin typeface="Franklin Gothic Medium"/>
                  <a:cs typeface="Franklin Gothic Medium"/>
                </a:rPr>
                <a:t>if trial </a:t>
              </a:r>
              <a:r>
                <a:rPr lang="en-US" sz="2000" i="1" dirty="0" err="1" smtClean="0">
                  <a:latin typeface="Garamond"/>
                  <a:cs typeface="Garamond"/>
                </a:rPr>
                <a:t>i</a:t>
              </a:r>
              <a:r>
                <a:rPr lang="en-US" sz="2000" dirty="0" smtClean="0">
                  <a:latin typeface="Franklin Gothic Medium"/>
                  <a:cs typeface="Franklin Gothic Medium"/>
                </a:rPr>
                <a:t> fails</a:t>
              </a:r>
            </a:p>
          </p:txBody>
        </p:sp>
      </p:grpSp>
      <p:sp>
        <p:nvSpPr>
          <p:cNvPr id="9" name="Rectangle 8"/>
          <p:cNvSpPr/>
          <p:nvPr/>
        </p:nvSpPr>
        <p:spPr>
          <a:xfrm>
            <a:off x="457200" y="2862331"/>
            <a:ext cx="4556978" cy="461665"/>
          </a:xfrm>
          <a:prstGeom prst="rect">
            <a:avLst/>
          </a:prstGeom>
        </p:spPr>
        <p:txBody>
          <a:bodyPr wrap="none">
            <a:spAutoFit/>
          </a:bodyPr>
          <a:lstStyle/>
          <a:p>
            <a:pPr lvl="0"/>
            <a:r>
              <a:rPr lang="en-US" sz="2400" i="1" dirty="0" err="1">
                <a:solidFill>
                  <a:prstClr val="black"/>
                </a:solidFill>
                <a:latin typeface="Garamond"/>
                <a:cs typeface="Garamond"/>
              </a:rPr>
              <a:t>Var</a:t>
            </a:r>
            <a:r>
              <a:rPr lang="en-US" sz="2400" dirty="0" smtClean="0">
                <a:solidFill>
                  <a:prstClr val="black"/>
                </a:solidFill>
                <a:latin typeface="Garamond"/>
                <a:cs typeface="Garamond"/>
              </a:rPr>
              <a:t>[</a:t>
            </a:r>
            <a:r>
              <a:rPr lang="en-US" sz="2400" i="1" dirty="0" smtClean="0">
                <a:latin typeface="Garamond"/>
                <a:cs typeface="Garamond"/>
              </a:rPr>
              <a:t>X</a:t>
            </a:r>
            <a:r>
              <a:rPr lang="en-US" sz="2400" dirty="0" smtClean="0">
                <a:solidFill>
                  <a:prstClr val="black"/>
                </a:solidFill>
                <a:latin typeface="Garamond"/>
                <a:cs typeface="Garamond"/>
              </a:rPr>
              <a:t>] </a:t>
            </a:r>
            <a:r>
              <a:rPr lang="en-US" sz="2400" dirty="0">
                <a:solidFill>
                  <a:prstClr val="black"/>
                </a:solidFill>
                <a:latin typeface="Garamond"/>
                <a:cs typeface="Garamond"/>
              </a:rPr>
              <a:t>= </a:t>
            </a:r>
            <a:r>
              <a:rPr lang="en-US" sz="2400" i="1" dirty="0">
                <a:solidFill>
                  <a:prstClr val="black"/>
                </a:solidFill>
                <a:latin typeface="Garamond"/>
                <a:cs typeface="Garamond"/>
              </a:rPr>
              <a:t>E</a:t>
            </a:r>
            <a:r>
              <a:rPr lang="en-US" sz="2400" dirty="0" smtClean="0">
                <a:solidFill>
                  <a:prstClr val="black"/>
                </a:solidFill>
                <a:latin typeface="Garamond"/>
                <a:cs typeface="Garamond"/>
              </a:rPr>
              <a:t>[</a:t>
            </a:r>
            <a:r>
              <a:rPr lang="en-US" sz="2400" i="1" dirty="0" smtClean="0">
                <a:latin typeface="Garamond"/>
                <a:cs typeface="Garamond"/>
              </a:rPr>
              <a:t>X</a:t>
            </a:r>
            <a:r>
              <a:rPr lang="en-US" sz="2400" baseline="30000" dirty="0" smtClean="0">
                <a:solidFill>
                  <a:prstClr val="black"/>
                </a:solidFill>
                <a:latin typeface="Garamond"/>
                <a:cs typeface="Garamond"/>
              </a:rPr>
              <a:t>2</a:t>
            </a:r>
            <a:r>
              <a:rPr lang="en-US" sz="2400" dirty="0">
                <a:solidFill>
                  <a:prstClr val="black"/>
                </a:solidFill>
                <a:latin typeface="Garamond"/>
                <a:cs typeface="Garamond"/>
              </a:rPr>
              <a:t>] – </a:t>
            </a:r>
            <a:r>
              <a:rPr lang="en-US" sz="2400" i="1" dirty="0" smtClean="0">
                <a:latin typeface="Symbol" charset="2"/>
                <a:cs typeface="Symbol" charset="2"/>
              </a:rPr>
              <a:t>m</a:t>
            </a:r>
            <a:r>
              <a:rPr lang="en-US" sz="2400" baseline="30000" dirty="0" smtClean="0">
                <a:solidFill>
                  <a:prstClr val="black"/>
                </a:solidFill>
                <a:latin typeface="Garamond"/>
                <a:cs typeface="Garamond"/>
              </a:rPr>
              <a:t>2 </a:t>
            </a:r>
            <a:r>
              <a:rPr lang="en-US" sz="2400" dirty="0">
                <a:solidFill>
                  <a:prstClr val="black"/>
                </a:solidFill>
                <a:latin typeface="Garamond"/>
                <a:cs typeface="Garamond"/>
              </a:rPr>
              <a:t>= </a:t>
            </a:r>
            <a:r>
              <a:rPr lang="en-US" sz="2400" i="1" dirty="0">
                <a:solidFill>
                  <a:prstClr val="black"/>
                </a:solidFill>
                <a:latin typeface="Garamond"/>
                <a:cs typeface="Garamond"/>
              </a:rPr>
              <a:t>E</a:t>
            </a:r>
            <a:r>
              <a:rPr lang="en-US" sz="2400" dirty="0">
                <a:solidFill>
                  <a:prstClr val="black"/>
                </a:solidFill>
                <a:latin typeface="Garamond"/>
                <a:cs typeface="Garamond"/>
              </a:rPr>
              <a:t>[</a:t>
            </a:r>
            <a:r>
              <a:rPr lang="en-US" sz="2400" i="1" dirty="0">
                <a:latin typeface="Garamond"/>
                <a:cs typeface="Garamond"/>
              </a:rPr>
              <a:t>X</a:t>
            </a:r>
            <a:r>
              <a:rPr lang="en-US" sz="2400" baseline="30000" dirty="0">
                <a:solidFill>
                  <a:prstClr val="black"/>
                </a:solidFill>
                <a:latin typeface="Garamond"/>
                <a:cs typeface="Garamond"/>
              </a:rPr>
              <a:t>2</a:t>
            </a:r>
            <a:r>
              <a:rPr lang="en-US" sz="2400" dirty="0">
                <a:solidFill>
                  <a:prstClr val="black"/>
                </a:solidFill>
                <a:latin typeface="Garamond"/>
                <a:cs typeface="Garamond"/>
              </a:rPr>
              <a:t>] – </a:t>
            </a:r>
            <a:r>
              <a:rPr lang="en-US" sz="2400" dirty="0" smtClean="0">
                <a:solidFill>
                  <a:prstClr val="black"/>
                </a:solidFill>
                <a:latin typeface="Garamond"/>
                <a:cs typeface="Garamond"/>
              </a:rPr>
              <a:t>(</a:t>
            </a:r>
            <a:r>
              <a:rPr lang="en-US" sz="2400" i="1" dirty="0" err="1" smtClean="0">
                <a:solidFill>
                  <a:prstClr val="black"/>
                </a:solidFill>
                <a:latin typeface="Garamond"/>
                <a:cs typeface="Garamond"/>
              </a:rPr>
              <a:t>np</a:t>
            </a:r>
            <a:r>
              <a:rPr lang="en-US" sz="2400" dirty="0" smtClean="0">
                <a:solidFill>
                  <a:prstClr val="black"/>
                </a:solidFill>
                <a:latin typeface="Garamond"/>
                <a:cs typeface="Garamond"/>
              </a:rPr>
              <a:t>)</a:t>
            </a:r>
            <a:r>
              <a:rPr lang="en-US" sz="2400" baseline="30000" dirty="0" smtClean="0">
                <a:solidFill>
                  <a:prstClr val="black"/>
                </a:solidFill>
                <a:latin typeface="Garamond"/>
                <a:cs typeface="Garamond"/>
              </a:rPr>
              <a:t>2 </a:t>
            </a:r>
            <a:endParaRPr lang="en-US" sz="2400" baseline="30000" dirty="0">
              <a:solidFill>
                <a:prstClr val="black"/>
              </a:solidFill>
              <a:latin typeface="Garamond"/>
              <a:cs typeface="Garamond"/>
            </a:endParaRPr>
          </a:p>
        </p:txBody>
      </p:sp>
      <p:sp>
        <p:nvSpPr>
          <p:cNvPr id="10" name="Rectangle 9"/>
          <p:cNvSpPr/>
          <p:nvPr/>
        </p:nvSpPr>
        <p:spPr>
          <a:xfrm>
            <a:off x="457200" y="2305084"/>
            <a:ext cx="1968307" cy="461665"/>
          </a:xfrm>
          <a:prstGeom prst="rect">
            <a:avLst/>
          </a:prstGeom>
        </p:spPr>
        <p:txBody>
          <a:bodyPr wrap="none">
            <a:spAutoFit/>
          </a:bodyPr>
          <a:lstStyle/>
          <a:p>
            <a:pPr lvl="0"/>
            <a:r>
              <a:rPr lang="en-US" sz="2400" i="1" dirty="0" smtClean="0">
                <a:latin typeface="Symbol" charset="2"/>
                <a:cs typeface="Symbol" charset="2"/>
              </a:rPr>
              <a:t>m</a:t>
            </a:r>
            <a:r>
              <a:rPr lang="en-US" sz="2400" dirty="0" smtClean="0">
                <a:latin typeface="Garamond"/>
                <a:cs typeface="Garamond"/>
              </a:rPr>
              <a:t> = </a:t>
            </a:r>
            <a:r>
              <a:rPr lang="en-US" sz="2400" i="1" dirty="0" smtClean="0">
                <a:solidFill>
                  <a:prstClr val="black"/>
                </a:solidFill>
                <a:latin typeface="Garamond"/>
                <a:cs typeface="Garamond"/>
              </a:rPr>
              <a:t>E</a:t>
            </a:r>
            <a:r>
              <a:rPr lang="en-US" sz="2400" dirty="0" smtClean="0">
                <a:solidFill>
                  <a:prstClr val="black"/>
                </a:solidFill>
                <a:latin typeface="Garamond"/>
                <a:cs typeface="Garamond"/>
              </a:rPr>
              <a:t>[</a:t>
            </a:r>
            <a:r>
              <a:rPr lang="en-US" sz="2400" i="1" dirty="0" smtClean="0">
                <a:latin typeface="Garamond"/>
                <a:cs typeface="Garamond"/>
              </a:rPr>
              <a:t>X</a:t>
            </a:r>
            <a:r>
              <a:rPr lang="en-US" sz="2400" dirty="0" smtClean="0">
                <a:solidFill>
                  <a:prstClr val="black"/>
                </a:solidFill>
                <a:latin typeface="Garamond"/>
                <a:cs typeface="Garamond"/>
              </a:rPr>
              <a:t>] </a:t>
            </a:r>
            <a:r>
              <a:rPr lang="en-US" sz="2400" dirty="0">
                <a:solidFill>
                  <a:prstClr val="black"/>
                </a:solidFill>
                <a:latin typeface="Garamond"/>
                <a:cs typeface="Garamond"/>
              </a:rPr>
              <a:t>= </a:t>
            </a:r>
            <a:r>
              <a:rPr lang="en-US" sz="2400" i="1" dirty="0" err="1" smtClean="0">
                <a:solidFill>
                  <a:prstClr val="black"/>
                </a:solidFill>
                <a:latin typeface="Garamond"/>
                <a:cs typeface="Garamond"/>
              </a:rPr>
              <a:t>np</a:t>
            </a:r>
            <a:endParaRPr lang="en-US" sz="2400" baseline="30000" dirty="0">
              <a:solidFill>
                <a:prstClr val="black"/>
              </a:solidFill>
              <a:latin typeface="Garamond"/>
              <a:cs typeface="Garamond"/>
            </a:endParaRPr>
          </a:p>
        </p:txBody>
      </p:sp>
      <p:sp>
        <p:nvSpPr>
          <p:cNvPr id="11" name="Rectangle 10"/>
          <p:cNvSpPr/>
          <p:nvPr/>
        </p:nvSpPr>
        <p:spPr>
          <a:xfrm>
            <a:off x="438150" y="3423562"/>
            <a:ext cx="903253" cy="461665"/>
          </a:xfrm>
          <a:prstGeom prst="rect">
            <a:avLst/>
          </a:prstGeom>
        </p:spPr>
        <p:txBody>
          <a:bodyPr wrap="none">
            <a:spAutoFit/>
          </a:bodyPr>
          <a:lstStyle/>
          <a:p>
            <a:pPr lvl="0" algn="ctr"/>
            <a:r>
              <a:rPr lang="en-US" sz="2400" i="1" dirty="0" smtClean="0">
                <a:solidFill>
                  <a:prstClr val="black"/>
                </a:solidFill>
                <a:latin typeface="Garamond"/>
                <a:cs typeface="Garamond"/>
              </a:rPr>
              <a:t>E</a:t>
            </a:r>
            <a:r>
              <a:rPr lang="en-US" sz="2400" dirty="0" smtClean="0">
                <a:solidFill>
                  <a:prstClr val="black"/>
                </a:solidFill>
                <a:latin typeface="Garamond"/>
                <a:cs typeface="Garamond"/>
              </a:rPr>
              <a:t>[</a:t>
            </a:r>
            <a:r>
              <a:rPr lang="en-US" sz="2400" i="1" dirty="0" smtClean="0">
                <a:latin typeface="Garamond"/>
                <a:cs typeface="Garamond"/>
              </a:rPr>
              <a:t>X</a:t>
            </a:r>
            <a:r>
              <a:rPr lang="en-US" sz="2400" baseline="30000" dirty="0" smtClean="0">
                <a:solidFill>
                  <a:prstClr val="black"/>
                </a:solidFill>
                <a:latin typeface="Garamond"/>
                <a:cs typeface="Garamond"/>
              </a:rPr>
              <a:t>2</a:t>
            </a:r>
            <a:r>
              <a:rPr lang="en-US" sz="2400" dirty="0" smtClean="0">
                <a:solidFill>
                  <a:prstClr val="black"/>
                </a:solidFill>
                <a:latin typeface="Garamond"/>
                <a:cs typeface="Garamond"/>
              </a:rPr>
              <a:t>]</a:t>
            </a:r>
            <a:endParaRPr lang="en-US" sz="2400" baseline="30000" dirty="0">
              <a:solidFill>
                <a:prstClr val="black"/>
              </a:solidFill>
              <a:latin typeface="Garamond"/>
              <a:cs typeface="Garamond"/>
            </a:endParaRPr>
          </a:p>
        </p:txBody>
      </p:sp>
      <p:sp>
        <p:nvSpPr>
          <p:cNvPr id="12" name="Rectangle 11"/>
          <p:cNvSpPr/>
          <p:nvPr/>
        </p:nvSpPr>
        <p:spPr>
          <a:xfrm>
            <a:off x="1217688" y="3456224"/>
            <a:ext cx="2546140" cy="461665"/>
          </a:xfrm>
          <a:prstGeom prst="rect">
            <a:avLst/>
          </a:prstGeom>
        </p:spPr>
        <p:txBody>
          <a:bodyPr wrap="none">
            <a:spAutoFit/>
          </a:bodyPr>
          <a:lstStyle/>
          <a:p>
            <a:pPr algn="ctr"/>
            <a:r>
              <a:rPr lang="en-US" sz="2400" dirty="0" smtClean="0">
                <a:solidFill>
                  <a:prstClr val="black"/>
                </a:solidFill>
                <a:latin typeface="Garamond"/>
                <a:cs typeface="Garamond"/>
              </a:rPr>
              <a:t>= </a:t>
            </a:r>
            <a:r>
              <a:rPr lang="en-US" sz="2400" i="1" dirty="0" smtClean="0">
                <a:solidFill>
                  <a:prstClr val="black"/>
                </a:solidFill>
                <a:latin typeface="Garamond"/>
                <a:cs typeface="Garamond"/>
              </a:rPr>
              <a:t>E</a:t>
            </a:r>
            <a:r>
              <a:rPr lang="en-US" sz="2400" dirty="0" smtClean="0">
                <a:solidFill>
                  <a:prstClr val="black"/>
                </a:solidFill>
                <a:latin typeface="Garamond"/>
                <a:cs typeface="Garamond"/>
              </a:rPr>
              <a:t>[(</a:t>
            </a:r>
            <a:r>
              <a:rPr lang="en-US" sz="2400" i="1" dirty="0">
                <a:latin typeface="Garamond"/>
                <a:cs typeface="Garamond"/>
              </a:rPr>
              <a:t>I</a:t>
            </a:r>
            <a:r>
              <a:rPr lang="en-US" sz="2400" baseline="-25000" dirty="0">
                <a:latin typeface="Garamond"/>
                <a:cs typeface="Garamond"/>
              </a:rPr>
              <a:t>1</a:t>
            </a:r>
            <a:r>
              <a:rPr lang="en-US" sz="2400" dirty="0">
                <a:latin typeface="Garamond"/>
                <a:cs typeface="Garamond"/>
              </a:rPr>
              <a:t> + … + </a:t>
            </a:r>
            <a:r>
              <a:rPr lang="en-US" sz="2400" i="1" dirty="0" smtClean="0">
                <a:latin typeface="Garamond"/>
                <a:cs typeface="Garamond"/>
              </a:rPr>
              <a:t>I</a:t>
            </a:r>
            <a:r>
              <a:rPr lang="en-US" sz="2400" i="1" baseline="-25000" dirty="0" smtClean="0">
                <a:latin typeface="Garamond"/>
                <a:cs typeface="Garamond"/>
              </a:rPr>
              <a:t>n</a:t>
            </a:r>
            <a:r>
              <a:rPr lang="en-US" sz="2400" dirty="0" smtClean="0">
                <a:solidFill>
                  <a:prstClr val="black"/>
                </a:solidFill>
                <a:latin typeface="Garamond"/>
                <a:cs typeface="Garamond"/>
              </a:rPr>
              <a:t>)</a:t>
            </a:r>
            <a:r>
              <a:rPr lang="en-US" sz="2400" baseline="30000" dirty="0" smtClean="0">
                <a:solidFill>
                  <a:prstClr val="black"/>
                </a:solidFill>
                <a:latin typeface="Garamond"/>
                <a:cs typeface="Garamond"/>
              </a:rPr>
              <a:t>2</a:t>
            </a:r>
            <a:r>
              <a:rPr lang="en-US" sz="2400" dirty="0" smtClean="0">
                <a:solidFill>
                  <a:prstClr val="black"/>
                </a:solidFill>
                <a:latin typeface="Garamond"/>
                <a:cs typeface="Garamond"/>
              </a:rPr>
              <a:t>]</a:t>
            </a:r>
            <a:endParaRPr lang="en-US" sz="2400" baseline="30000" dirty="0">
              <a:solidFill>
                <a:prstClr val="black"/>
              </a:solidFill>
              <a:latin typeface="Garamond"/>
              <a:cs typeface="Garamond"/>
            </a:endParaRPr>
          </a:p>
        </p:txBody>
      </p:sp>
      <p:sp>
        <p:nvSpPr>
          <p:cNvPr id="13" name="Rectangle 12"/>
          <p:cNvSpPr/>
          <p:nvPr/>
        </p:nvSpPr>
        <p:spPr>
          <a:xfrm>
            <a:off x="1236738" y="3917889"/>
            <a:ext cx="5480437" cy="461665"/>
          </a:xfrm>
          <a:prstGeom prst="rect">
            <a:avLst/>
          </a:prstGeom>
        </p:spPr>
        <p:txBody>
          <a:bodyPr wrap="none">
            <a:spAutoFit/>
          </a:bodyPr>
          <a:lstStyle/>
          <a:p>
            <a:r>
              <a:rPr lang="en-US" sz="2400" dirty="0" smtClean="0">
                <a:solidFill>
                  <a:prstClr val="black"/>
                </a:solidFill>
                <a:latin typeface="Garamond"/>
                <a:cs typeface="Garamond"/>
              </a:rPr>
              <a:t>= </a:t>
            </a:r>
            <a:r>
              <a:rPr lang="en-US" sz="2400" i="1" dirty="0" smtClean="0">
                <a:solidFill>
                  <a:prstClr val="black"/>
                </a:solidFill>
                <a:latin typeface="Garamond"/>
                <a:cs typeface="Garamond"/>
              </a:rPr>
              <a:t>E</a:t>
            </a:r>
            <a:r>
              <a:rPr lang="en-US" sz="2400" dirty="0" smtClean="0">
                <a:solidFill>
                  <a:prstClr val="black"/>
                </a:solidFill>
                <a:latin typeface="Garamond"/>
                <a:cs typeface="Garamond"/>
              </a:rPr>
              <a:t>[</a:t>
            </a:r>
            <a:r>
              <a:rPr lang="en-US" sz="2400" i="1" dirty="0" smtClean="0">
                <a:latin typeface="Garamond"/>
                <a:cs typeface="Garamond"/>
              </a:rPr>
              <a:t>I</a:t>
            </a:r>
            <a:r>
              <a:rPr lang="en-US" sz="2400" baseline="-25000" dirty="0" smtClean="0">
                <a:latin typeface="Garamond"/>
                <a:cs typeface="Garamond"/>
              </a:rPr>
              <a:t>1</a:t>
            </a:r>
            <a:r>
              <a:rPr lang="en-US" sz="2400" baseline="30000" dirty="0" smtClean="0">
                <a:latin typeface="Garamond"/>
                <a:cs typeface="Garamond"/>
              </a:rPr>
              <a:t>2</a:t>
            </a:r>
            <a:r>
              <a:rPr lang="en-US" sz="2400" dirty="0" smtClean="0">
                <a:latin typeface="Garamond"/>
                <a:cs typeface="Garamond"/>
              </a:rPr>
              <a:t> </a:t>
            </a:r>
            <a:r>
              <a:rPr lang="en-US" sz="2400" dirty="0">
                <a:latin typeface="Garamond"/>
                <a:cs typeface="Garamond"/>
              </a:rPr>
              <a:t>+ … + </a:t>
            </a:r>
            <a:r>
              <a:rPr lang="en-US" sz="2400" i="1" dirty="0" smtClean="0">
                <a:latin typeface="Garamond"/>
                <a:cs typeface="Garamond"/>
              </a:rPr>
              <a:t>I</a:t>
            </a:r>
            <a:r>
              <a:rPr lang="en-US" sz="2400" i="1" baseline="-25000" dirty="0" smtClean="0">
                <a:latin typeface="Garamond"/>
                <a:cs typeface="Garamond"/>
              </a:rPr>
              <a:t>n</a:t>
            </a:r>
            <a:r>
              <a:rPr lang="en-US" sz="2400" baseline="30000" dirty="0" smtClean="0">
                <a:solidFill>
                  <a:prstClr val="black"/>
                </a:solidFill>
                <a:latin typeface="Garamond"/>
                <a:cs typeface="Garamond"/>
              </a:rPr>
              <a:t>2 </a:t>
            </a:r>
            <a:r>
              <a:rPr lang="en-US" sz="2400" dirty="0" smtClean="0">
                <a:solidFill>
                  <a:prstClr val="black"/>
                </a:solidFill>
                <a:latin typeface="Garamond"/>
                <a:cs typeface="Garamond"/>
              </a:rPr>
              <a:t>+ </a:t>
            </a:r>
            <a:r>
              <a:rPr lang="en-US" sz="2400" i="1" dirty="0" smtClean="0">
                <a:solidFill>
                  <a:prstClr val="black"/>
                </a:solidFill>
                <a:latin typeface="Garamond"/>
                <a:cs typeface="Garamond"/>
              </a:rPr>
              <a:t>I</a:t>
            </a:r>
            <a:r>
              <a:rPr lang="en-US" sz="2400" baseline="-25000" dirty="0" smtClean="0">
                <a:solidFill>
                  <a:prstClr val="black"/>
                </a:solidFill>
                <a:latin typeface="Garamond"/>
                <a:cs typeface="Garamond"/>
              </a:rPr>
              <a:t>1</a:t>
            </a:r>
            <a:r>
              <a:rPr lang="en-US" sz="2400" i="1" dirty="0" smtClean="0">
                <a:solidFill>
                  <a:prstClr val="black"/>
                </a:solidFill>
                <a:latin typeface="Garamond"/>
                <a:cs typeface="Garamond"/>
              </a:rPr>
              <a:t>I</a:t>
            </a:r>
            <a:r>
              <a:rPr lang="en-US" sz="2400" baseline="-25000" dirty="0" smtClean="0">
                <a:solidFill>
                  <a:prstClr val="black"/>
                </a:solidFill>
                <a:latin typeface="Garamond"/>
                <a:cs typeface="Garamond"/>
              </a:rPr>
              <a:t>2</a:t>
            </a:r>
            <a:r>
              <a:rPr lang="en-US" sz="2400" dirty="0" smtClean="0">
                <a:solidFill>
                  <a:prstClr val="black"/>
                </a:solidFill>
                <a:latin typeface="Garamond"/>
                <a:cs typeface="Garamond"/>
              </a:rPr>
              <a:t> + </a:t>
            </a:r>
            <a:r>
              <a:rPr lang="en-US" sz="2400" i="1" dirty="0" smtClean="0">
                <a:solidFill>
                  <a:prstClr val="black"/>
                </a:solidFill>
                <a:latin typeface="Garamond"/>
                <a:cs typeface="Garamond"/>
              </a:rPr>
              <a:t>I</a:t>
            </a:r>
            <a:r>
              <a:rPr lang="en-US" sz="2400" baseline="-25000" dirty="0" smtClean="0">
                <a:solidFill>
                  <a:prstClr val="black"/>
                </a:solidFill>
                <a:latin typeface="Garamond"/>
                <a:cs typeface="Garamond"/>
              </a:rPr>
              <a:t>1</a:t>
            </a:r>
            <a:r>
              <a:rPr lang="en-US" sz="2400" i="1" dirty="0" smtClean="0">
                <a:solidFill>
                  <a:prstClr val="black"/>
                </a:solidFill>
                <a:latin typeface="Garamond"/>
                <a:cs typeface="Garamond"/>
              </a:rPr>
              <a:t>I</a:t>
            </a:r>
            <a:r>
              <a:rPr lang="en-US" sz="2400" baseline="-25000" dirty="0" smtClean="0">
                <a:solidFill>
                  <a:prstClr val="black"/>
                </a:solidFill>
                <a:latin typeface="Garamond"/>
                <a:cs typeface="Garamond"/>
              </a:rPr>
              <a:t>3</a:t>
            </a:r>
            <a:r>
              <a:rPr lang="en-US" sz="2400" dirty="0" smtClean="0">
                <a:solidFill>
                  <a:prstClr val="black"/>
                </a:solidFill>
                <a:latin typeface="Garamond"/>
                <a:cs typeface="Garamond"/>
              </a:rPr>
              <a:t> + … + </a:t>
            </a:r>
            <a:r>
              <a:rPr lang="en-US" sz="2400" i="1" dirty="0" smtClean="0">
                <a:solidFill>
                  <a:prstClr val="black"/>
                </a:solidFill>
                <a:latin typeface="Garamond"/>
                <a:cs typeface="Garamond"/>
              </a:rPr>
              <a:t>I</a:t>
            </a:r>
            <a:r>
              <a:rPr lang="en-US" sz="2400" i="1" baseline="-25000" dirty="0" smtClean="0">
                <a:solidFill>
                  <a:prstClr val="black"/>
                </a:solidFill>
                <a:latin typeface="Garamond"/>
                <a:cs typeface="Garamond"/>
              </a:rPr>
              <a:t>n</a:t>
            </a:r>
            <a:r>
              <a:rPr lang="en-US" sz="2400" i="1" dirty="0" smtClean="0">
                <a:solidFill>
                  <a:prstClr val="black"/>
                </a:solidFill>
                <a:latin typeface="Garamond"/>
                <a:cs typeface="Garamond"/>
              </a:rPr>
              <a:t>I</a:t>
            </a:r>
            <a:r>
              <a:rPr lang="en-US" sz="2400" i="1" baseline="-25000" dirty="0" smtClean="0">
                <a:solidFill>
                  <a:prstClr val="black"/>
                </a:solidFill>
                <a:latin typeface="Garamond"/>
                <a:cs typeface="Garamond"/>
              </a:rPr>
              <a:t>n</a:t>
            </a:r>
            <a:r>
              <a:rPr lang="en-US" sz="2400" baseline="-25000" dirty="0" smtClean="0">
                <a:solidFill>
                  <a:prstClr val="black"/>
                </a:solidFill>
                <a:latin typeface="Garamond"/>
                <a:cs typeface="Garamond"/>
              </a:rPr>
              <a:t>-1</a:t>
            </a:r>
            <a:r>
              <a:rPr lang="en-US" sz="2400" dirty="0" smtClean="0">
                <a:solidFill>
                  <a:prstClr val="black"/>
                </a:solidFill>
                <a:latin typeface="Garamond"/>
                <a:cs typeface="Garamond"/>
              </a:rPr>
              <a:t>]</a:t>
            </a:r>
            <a:endParaRPr lang="en-US" sz="2400" baseline="30000" dirty="0">
              <a:solidFill>
                <a:prstClr val="black"/>
              </a:solidFill>
              <a:latin typeface="Garamond"/>
              <a:cs typeface="Garamond"/>
            </a:endParaRPr>
          </a:p>
        </p:txBody>
      </p:sp>
      <p:sp>
        <p:nvSpPr>
          <p:cNvPr id="14" name="Rectangle 13"/>
          <p:cNvSpPr/>
          <p:nvPr/>
        </p:nvSpPr>
        <p:spPr>
          <a:xfrm>
            <a:off x="1236737" y="4392254"/>
            <a:ext cx="6570705" cy="461665"/>
          </a:xfrm>
          <a:prstGeom prst="rect">
            <a:avLst/>
          </a:prstGeom>
        </p:spPr>
        <p:txBody>
          <a:bodyPr wrap="square">
            <a:spAutoFit/>
          </a:bodyPr>
          <a:lstStyle/>
          <a:p>
            <a:r>
              <a:rPr lang="en-US" sz="2400" dirty="0" smtClean="0">
                <a:solidFill>
                  <a:prstClr val="black"/>
                </a:solidFill>
                <a:latin typeface="Garamond"/>
                <a:cs typeface="Garamond"/>
              </a:rPr>
              <a:t>= </a:t>
            </a:r>
            <a:r>
              <a:rPr lang="en-US" sz="2400" i="1" dirty="0" smtClean="0">
                <a:solidFill>
                  <a:prstClr val="black"/>
                </a:solidFill>
                <a:latin typeface="Garamond"/>
                <a:cs typeface="Garamond"/>
              </a:rPr>
              <a:t>E</a:t>
            </a:r>
            <a:r>
              <a:rPr lang="en-US" sz="2400" dirty="0" smtClean="0">
                <a:solidFill>
                  <a:prstClr val="black"/>
                </a:solidFill>
                <a:latin typeface="Garamond"/>
                <a:cs typeface="Garamond"/>
              </a:rPr>
              <a:t>[</a:t>
            </a:r>
            <a:r>
              <a:rPr lang="en-US" sz="2400" i="1" dirty="0" smtClean="0">
                <a:latin typeface="Garamond"/>
                <a:cs typeface="Garamond"/>
              </a:rPr>
              <a:t>I</a:t>
            </a:r>
            <a:r>
              <a:rPr lang="en-US" sz="2400" baseline="-25000" dirty="0" smtClean="0">
                <a:latin typeface="Garamond"/>
                <a:cs typeface="Garamond"/>
              </a:rPr>
              <a:t>1</a:t>
            </a:r>
            <a:r>
              <a:rPr lang="en-US" sz="2400" baseline="30000" dirty="0" smtClean="0">
                <a:latin typeface="Garamond"/>
                <a:cs typeface="Garamond"/>
              </a:rPr>
              <a:t>2</a:t>
            </a:r>
            <a:r>
              <a:rPr lang="en-US" sz="2400" dirty="0" smtClean="0">
                <a:latin typeface="Garamond"/>
                <a:cs typeface="Garamond"/>
              </a:rPr>
              <a:t>] + </a:t>
            </a:r>
            <a:r>
              <a:rPr lang="en-US" sz="2400" dirty="0">
                <a:latin typeface="Garamond"/>
                <a:cs typeface="Garamond"/>
              </a:rPr>
              <a:t>… + </a:t>
            </a:r>
            <a:r>
              <a:rPr lang="en-US" sz="2400" i="1" dirty="0">
                <a:solidFill>
                  <a:prstClr val="black"/>
                </a:solidFill>
                <a:latin typeface="Garamond"/>
                <a:cs typeface="Garamond"/>
              </a:rPr>
              <a:t>E</a:t>
            </a:r>
            <a:r>
              <a:rPr lang="en-US" sz="2400" dirty="0">
                <a:solidFill>
                  <a:prstClr val="black"/>
                </a:solidFill>
                <a:latin typeface="Garamond"/>
                <a:cs typeface="Garamond"/>
              </a:rPr>
              <a:t>[</a:t>
            </a:r>
            <a:r>
              <a:rPr lang="en-US" sz="2400" i="1" dirty="0" smtClean="0">
                <a:latin typeface="Garamond"/>
                <a:cs typeface="Garamond"/>
              </a:rPr>
              <a:t>I</a:t>
            </a:r>
            <a:r>
              <a:rPr lang="en-US" sz="2400" i="1" baseline="-25000" dirty="0" smtClean="0">
                <a:latin typeface="Garamond"/>
                <a:cs typeface="Garamond"/>
              </a:rPr>
              <a:t>n</a:t>
            </a:r>
            <a:r>
              <a:rPr lang="en-US" sz="2400" baseline="30000" dirty="0" smtClean="0">
                <a:solidFill>
                  <a:prstClr val="black"/>
                </a:solidFill>
                <a:latin typeface="Garamond"/>
                <a:cs typeface="Garamond"/>
              </a:rPr>
              <a:t>2</a:t>
            </a:r>
            <a:r>
              <a:rPr lang="en-US" sz="2400" dirty="0">
                <a:latin typeface="Garamond"/>
                <a:cs typeface="Garamond"/>
              </a:rPr>
              <a:t>]</a:t>
            </a:r>
            <a:r>
              <a:rPr lang="en-US" sz="2400" baseline="30000" dirty="0" smtClean="0">
                <a:solidFill>
                  <a:prstClr val="black"/>
                </a:solidFill>
                <a:latin typeface="Garamond"/>
                <a:cs typeface="Garamond"/>
              </a:rPr>
              <a:t> </a:t>
            </a:r>
            <a:r>
              <a:rPr lang="en-US" sz="2400" dirty="0" smtClean="0">
                <a:solidFill>
                  <a:prstClr val="black"/>
                </a:solidFill>
                <a:latin typeface="Garamond"/>
                <a:cs typeface="Garamond"/>
              </a:rPr>
              <a:t>+ </a:t>
            </a:r>
            <a:r>
              <a:rPr lang="en-US" sz="2400" i="1" dirty="0">
                <a:solidFill>
                  <a:prstClr val="black"/>
                </a:solidFill>
                <a:latin typeface="Garamond"/>
                <a:cs typeface="Garamond"/>
              </a:rPr>
              <a:t>E</a:t>
            </a:r>
            <a:r>
              <a:rPr lang="en-US" sz="2400" dirty="0">
                <a:solidFill>
                  <a:prstClr val="black"/>
                </a:solidFill>
                <a:latin typeface="Garamond"/>
                <a:cs typeface="Garamond"/>
              </a:rPr>
              <a:t>[</a:t>
            </a:r>
            <a:r>
              <a:rPr lang="en-US" sz="2400" i="1" dirty="0" smtClean="0">
                <a:solidFill>
                  <a:prstClr val="black"/>
                </a:solidFill>
                <a:latin typeface="Garamond"/>
                <a:cs typeface="Garamond"/>
              </a:rPr>
              <a:t>I</a:t>
            </a:r>
            <a:r>
              <a:rPr lang="en-US" sz="2400" baseline="-25000" dirty="0" smtClean="0">
                <a:solidFill>
                  <a:prstClr val="black"/>
                </a:solidFill>
                <a:latin typeface="Garamond"/>
                <a:cs typeface="Garamond"/>
              </a:rPr>
              <a:t>1</a:t>
            </a:r>
            <a:r>
              <a:rPr lang="en-US" sz="2400" i="1" dirty="0" smtClean="0">
                <a:solidFill>
                  <a:prstClr val="black"/>
                </a:solidFill>
                <a:latin typeface="Garamond"/>
                <a:cs typeface="Garamond"/>
              </a:rPr>
              <a:t>I</a:t>
            </a:r>
            <a:r>
              <a:rPr lang="en-US" sz="2400" baseline="-25000" dirty="0" smtClean="0">
                <a:solidFill>
                  <a:prstClr val="black"/>
                </a:solidFill>
                <a:latin typeface="Garamond"/>
                <a:cs typeface="Garamond"/>
              </a:rPr>
              <a:t>2</a:t>
            </a:r>
            <a:r>
              <a:rPr lang="en-US" sz="2400" dirty="0" smtClean="0">
                <a:solidFill>
                  <a:prstClr val="black"/>
                </a:solidFill>
                <a:latin typeface="Garamond"/>
                <a:cs typeface="Garamond"/>
              </a:rPr>
              <a:t>] + … + </a:t>
            </a:r>
            <a:r>
              <a:rPr lang="en-US" sz="2400" i="1" dirty="0">
                <a:solidFill>
                  <a:prstClr val="black"/>
                </a:solidFill>
                <a:latin typeface="Garamond"/>
                <a:cs typeface="Garamond"/>
              </a:rPr>
              <a:t>E</a:t>
            </a:r>
            <a:r>
              <a:rPr lang="en-US" sz="2400" dirty="0" smtClean="0">
                <a:solidFill>
                  <a:prstClr val="black"/>
                </a:solidFill>
                <a:latin typeface="Garamond"/>
                <a:cs typeface="Garamond"/>
              </a:rPr>
              <a:t>[</a:t>
            </a:r>
            <a:r>
              <a:rPr lang="en-US" sz="2400" i="1" dirty="0" smtClean="0">
                <a:solidFill>
                  <a:prstClr val="black"/>
                </a:solidFill>
                <a:latin typeface="Garamond"/>
                <a:cs typeface="Garamond"/>
              </a:rPr>
              <a:t>I</a:t>
            </a:r>
            <a:r>
              <a:rPr lang="en-US" sz="2400" i="1" baseline="-25000" dirty="0" smtClean="0">
                <a:solidFill>
                  <a:prstClr val="black"/>
                </a:solidFill>
                <a:latin typeface="Garamond"/>
                <a:cs typeface="Garamond"/>
              </a:rPr>
              <a:t>n</a:t>
            </a:r>
            <a:r>
              <a:rPr lang="en-US" sz="2400" i="1" dirty="0">
                <a:solidFill>
                  <a:prstClr val="black"/>
                </a:solidFill>
                <a:latin typeface="Garamond"/>
                <a:cs typeface="Garamond"/>
              </a:rPr>
              <a:t>I</a:t>
            </a:r>
            <a:r>
              <a:rPr lang="en-US" sz="2400" i="1" baseline="-25000" dirty="0">
                <a:solidFill>
                  <a:prstClr val="black"/>
                </a:solidFill>
                <a:latin typeface="Garamond"/>
                <a:cs typeface="Garamond"/>
              </a:rPr>
              <a:t>n</a:t>
            </a:r>
            <a:r>
              <a:rPr lang="en-US" sz="2400" baseline="-25000" dirty="0">
                <a:solidFill>
                  <a:prstClr val="black"/>
                </a:solidFill>
                <a:latin typeface="Garamond"/>
                <a:cs typeface="Garamond"/>
              </a:rPr>
              <a:t>-1</a:t>
            </a:r>
            <a:r>
              <a:rPr lang="en-US" sz="2400" dirty="0" smtClean="0">
                <a:solidFill>
                  <a:prstClr val="black"/>
                </a:solidFill>
                <a:latin typeface="Garamond"/>
                <a:cs typeface="Garamond"/>
              </a:rPr>
              <a:t>]</a:t>
            </a:r>
            <a:endParaRPr lang="en-US" sz="2400" baseline="30000" dirty="0">
              <a:solidFill>
                <a:prstClr val="black"/>
              </a:solidFill>
              <a:latin typeface="Garamond"/>
              <a:cs typeface="Garamond"/>
            </a:endParaRPr>
          </a:p>
        </p:txBody>
      </p:sp>
      <p:sp>
        <p:nvSpPr>
          <p:cNvPr id="15" name="Rectangle 14"/>
          <p:cNvSpPr/>
          <p:nvPr/>
        </p:nvSpPr>
        <p:spPr>
          <a:xfrm>
            <a:off x="463550" y="5392565"/>
            <a:ext cx="2232604" cy="461665"/>
          </a:xfrm>
          <a:prstGeom prst="rect">
            <a:avLst/>
          </a:prstGeom>
        </p:spPr>
        <p:txBody>
          <a:bodyPr wrap="none">
            <a:spAutoFit/>
          </a:bodyPr>
          <a:lstStyle/>
          <a:p>
            <a:pPr lvl="0"/>
            <a:r>
              <a:rPr lang="en-US" sz="2400" i="1" dirty="0" smtClean="0">
                <a:solidFill>
                  <a:prstClr val="black"/>
                </a:solidFill>
                <a:latin typeface="Garamond"/>
                <a:cs typeface="Garamond"/>
              </a:rPr>
              <a:t>E</a:t>
            </a:r>
            <a:r>
              <a:rPr lang="en-US" sz="2400" dirty="0" smtClean="0">
                <a:solidFill>
                  <a:prstClr val="black"/>
                </a:solidFill>
                <a:latin typeface="Garamond"/>
                <a:cs typeface="Garamond"/>
              </a:rPr>
              <a:t>[</a:t>
            </a:r>
            <a:r>
              <a:rPr lang="en-US" sz="2400" i="1" dirty="0" smtClean="0">
                <a:latin typeface="Garamond"/>
                <a:cs typeface="Garamond"/>
              </a:rPr>
              <a:t>I</a:t>
            </a:r>
            <a:r>
              <a:rPr lang="en-US" sz="2400" i="1" baseline="-25000" dirty="0" smtClean="0">
                <a:latin typeface="Garamond"/>
                <a:cs typeface="Garamond"/>
              </a:rPr>
              <a:t>i</a:t>
            </a:r>
            <a:r>
              <a:rPr lang="en-US" sz="2400" baseline="30000" dirty="0" smtClean="0">
                <a:latin typeface="Garamond"/>
                <a:cs typeface="Garamond"/>
              </a:rPr>
              <a:t>2</a:t>
            </a:r>
            <a:r>
              <a:rPr lang="en-US" sz="2400" dirty="0" smtClean="0">
                <a:solidFill>
                  <a:prstClr val="black"/>
                </a:solidFill>
                <a:latin typeface="Garamond"/>
                <a:cs typeface="Garamond"/>
              </a:rPr>
              <a:t>] = </a:t>
            </a:r>
            <a:r>
              <a:rPr lang="en-US" sz="2400" i="1" dirty="0">
                <a:solidFill>
                  <a:prstClr val="black"/>
                </a:solidFill>
                <a:latin typeface="Garamond"/>
                <a:cs typeface="Garamond"/>
              </a:rPr>
              <a:t>E</a:t>
            </a:r>
            <a:r>
              <a:rPr lang="en-US" sz="2400" dirty="0">
                <a:solidFill>
                  <a:prstClr val="black"/>
                </a:solidFill>
                <a:latin typeface="Garamond"/>
                <a:cs typeface="Garamond"/>
              </a:rPr>
              <a:t>[</a:t>
            </a:r>
            <a:r>
              <a:rPr lang="en-US" sz="2400" i="1" dirty="0" smtClean="0">
                <a:latin typeface="Garamond"/>
                <a:cs typeface="Garamond"/>
              </a:rPr>
              <a:t>I</a:t>
            </a:r>
            <a:r>
              <a:rPr lang="en-US" sz="2400" i="1" baseline="-25000" dirty="0" smtClean="0">
                <a:latin typeface="Garamond"/>
                <a:cs typeface="Garamond"/>
              </a:rPr>
              <a:t>i</a:t>
            </a:r>
            <a:r>
              <a:rPr lang="en-US" sz="2400" dirty="0" smtClean="0">
                <a:solidFill>
                  <a:prstClr val="black"/>
                </a:solidFill>
                <a:latin typeface="Garamond"/>
                <a:cs typeface="Garamond"/>
              </a:rPr>
              <a:t>] = </a:t>
            </a:r>
            <a:r>
              <a:rPr lang="en-US" sz="2400" i="1" dirty="0" smtClean="0">
                <a:solidFill>
                  <a:prstClr val="black"/>
                </a:solidFill>
                <a:latin typeface="Garamond"/>
                <a:cs typeface="Garamond"/>
              </a:rPr>
              <a:t>p</a:t>
            </a:r>
            <a:r>
              <a:rPr lang="en-US" sz="2400" dirty="0" smtClean="0">
                <a:solidFill>
                  <a:prstClr val="black"/>
                </a:solidFill>
                <a:latin typeface="Garamond"/>
                <a:cs typeface="Garamond"/>
              </a:rPr>
              <a:t>  </a:t>
            </a:r>
            <a:endParaRPr lang="en-US" sz="2400" baseline="30000" dirty="0">
              <a:solidFill>
                <a:prstClr val="black"/>
              </a:solidFill>
              <a:latin typeface="Garamond"/>
              <a:cs typeface="Garamond"/>
            </a:endParaRPr>
          </a:p>
        </p:txBody>
      </p:sp>
      <p:sp>
        <p:nvSpPr>
          <p:cNvPr id="16" name="Rectangle 15"/>
          <p:cNvSpPr/>
          <p:nvPr/>
        </p:nvSpPr>
        <p:spPr>
          <a:xfrm>
            <a:off x="3644900" y="5405265"/>
            <a:ext cx="3516860" cy="461665"/>
          </a:xfrm>
          <a:prstGeom prst="rect">
            <a:avLst/>
          </a:prstGeom>
        </p:spPr>
        <p:txBody>
          <a:bodyPr wrap="none">
            <a:spAutoFit/>
          </a:bodyPr>
          <a:lstStyle/>
          <a:p>
            <a:pPr lvl="0"/>
            <a:r>
              <a:rPr lang="en-US" sz="2400" i="1" dirty="0" smtClean="0">
                <a:solidFill>
                  <a:prstClr val="black"/>
                </a:solidFill>
                <a:latin typeface="Garamond"/>
                <a:cs typeface="Garamond"/>
              </a:rPr>
              <a:t>E</a:t>
            </a:r>
            <a:r>
              <a:rPr lang="en-US" sz="2400" dirty="0" smtClean="0">
                <a:solidFill>
                  <a:prstClr val="black"/>
                </a:solidFill>
                <a:latin typeface="Garamond"/>
                <a:cs typeface="Garamond"/>
              </a:rPr>
              <a:t>[</a:t>
            </a:r>
            <a:r>
              <a:rPr lang="en-US" sz="2400" i="1" dirty="0" smtClean="0">
                <a:latin typeface="Garamond"/>
                <a:cs typeface="Garamond"/>
              </a:rPr>
              <a:t>I</a:t>
            </a:r>
            <a:r>
              <a:rPr lang="en-US" sz="2400" i="1" baseline="-25000" dirty="0" smtClean="0">
                <a:latin typeface="Garamond"/>
                <a:cs typeface="Garamond"/>
              </a:rPr>
              <a:t>i </a:t>
            </a:r>
            <a:r>
              <a:rPr lang="en-US" sz="2400" i="1" dirty="0" err="1" smtClean="0">
                <a:latin typeface="Garamond"/>
                <a:cs typeface="Garamond"/>
              </a:rPr>
              <a:t>I</a:t>
            </a:r>
            <a:r>
              <a:rPr lang="en-US" sz="2400" i="1" baseline="-25000" dirty="0" err="1" smtClean="0">
                <a:latin typeface="Garamond"/>
                <a:cs typeface="Garamond"/>
              </a:rPr>
              <a:t>j</a:t>
            </a:r>
            <a:r>
              <a:rPr lang="en-US" sz="2400" dirty="0" smtClean="0">
                <a:solidFill>
                  <a:prstClr val="black"/>
                </a:solidFill>
                <a:latin typeface="Garamond"/>
                <a:cs typeface="Garamond"/>
              </a:rPr>
              <a:t>] = </a:t>
            </a:r>
            <a:r>
              <a:rPr lang="en-US" sz="2400" i="1" dirty="0" smtClean="0">
                <a:solidFill>
                  <a:prstClr val="black"/>
                </a:solidFill>
                <a:latin typeface="Garamond"/>
                <a:cs typeface="Garamond"/>
              </a:rPr>
              <a:t>P</a:t>
            </a:r>
            <a:r>
              <a:rPr lang="en-US" sz="2400" dirty="0" smtClean="0">
                <a:solidFill>
                  <a:prstClr val="black"/>
                </a:solidFill>
                <a:latin typeface="Garamond"/>
                <a:cs typeface="Garamond"/>
              </a:rPr>
              <a:t>(</a:t>
            </a:r>
            <a:r>
              <a:rPr lang="en-US" sz="2400" i="1" dirty="0" smtClean="0">
                <a:latin typeface="Garamond"/>
                <a:cs typeface="Garamond"/>
              </a:rPr>
              <a:t>I</a:t>
            </a:r>
            <a:r>
              <a:rPr lang="en-US" sz="2400" i="1" baseline="-25000" dirty="0" smtClean="0">
                <a:latin typeface="Garamond"/>
                <a:cs typeface="Garamond"/>
              </a:rPr>
              <a:t>i</a:t>
            </a:r>
            <a:r>
              <a:rPr lang="en-US" sz="2400" dirty="0" smtClean="0">
                <a:latin typeface="Garamond"/>
                <a:cs typeface="Garamond"/>
              </a:rPr>
              <a:t> = 1 </a:t>
            </a:r>
            <a:r>
              <a:rPr lang="en-US" sz="2400" dirty="0" smtClean="0">
                <a:solidFill>
                  <a:srgbClr val="FF9933"/>
                </a:solidFill>
                <a:latin typeface="Garamond"/>
                <a:cs typeface="Garamond"/>
              </a:rPr>
              <a:t>and</a:t>
            </a:r>
            <a:r>
              <a:rPr lang="en-US" sz="2400" dirty="0" smtClean="0">
                <a:latin typeface="Garamond"/>
                <a:cs typeface="Garamond"/>
              </a:rPr>
              <a:t> </a:t>
            </a:r>
            <a:r>
              <a:rPr lang="en-US" sz="2400" i="1" dirty="0" err="1" smtClean="0">
                <a:latin typeface="Garamond"/>
                <a:cs typeface="Garamond"/>
              </a:rPr>
              <a:t>I</a:t>
            </a:r>
            <a:r>
              <a:rPr lang="en-US" sz="2400" i="1" baseline="-25000" dirty="0" err="1" smtClean="0">
                <a:latin typeface="Garamond"/>
                <a:cs typeface="Garamond"/>
              </a:rPr>
              <a:t>j</a:t>
            </a:r>
            <a:r>
              <a:rPr lang="en-US" sz="2400" dirty="0" smtClean="0">
                <a:latin typeface="Garamond"/>
                <a:cs typeface="Garamond"/>
              </a:rPr>
              <a:t> </a:t>
            </a:r>
            <a:r>
              <a:rPr lang="en-US" sz="2400" dirty="0">
                <a:latin typeface="Garamond"/>
                <a:cs typeface="Garamond"/>
              </a:rPr>
              <a:t>= </a:t>
            </a:r>
            <a:r>
              <a:rPr lang="en-US" sz="2400" dirty="0" smtClean="0">
                <a:latin typeface="Garamond"/>
                <a:cs typeface="Garamond"/>
              </a:rPr>
              <a:t>1</a:t>
            </a:r>
            <a:r>
              <a:rPr lang="en-US" sz="2400" dirty="0" smtClean="0">
                <a:solidFill>
                  <a:prstClr val="black"/>
                </a:solidFill>
                <a:latin typeface="Garamond"/>
                <a:cs typeface="Garamond"/>
              </a:rPr>
              <a:t>)</a:t>
            </a:r>
            <a:endParaRPr lang="en-US" sz="2400" baseline="30000" dirty="0">
              <a:solidFill>
                <a:prstClr val="black"/>
              </a:solidFill>
              <a:latin typeface="Garamond"/>
              <a:cs typeface="Garamond"/>
            </a:endParaRPr>
          </a:p>
        </p:txBody>
      </p:sp>
      <p:sp>
        <p:nvSpPr>
          <p:cNvPr id="17" name="Rectangle 16"/>
          <p:cNvSpPr/>
          <p:nvPr/>
        </p:nvSpPr>
        <p:spPr>
          <a:xfrm>
            <a:off x="4439160" y="5816130"/>
            <a:ext cx="3185487" cy="461665"/>
          </a:xfrm>
          <a:prstGeom prst="rect">
            <a:avLst/>
          </a:prstGeom>
        </p:spPr>
        <p:txBody>
          <a:bodyPr wrap="none">
            <a:spAutoFit/>
          </a:bodyPr>
          <a:lstStyle/>
          <a:p>
            <a:pPr lvl="0"/>
            <a:r>
              <a:rPr lang="en-US" sz="2400" dirty="0">
                <a:solidFill>
                  <a:prstClr val="black"/>
                </a:solidFill>
                <a:latin typeface="Garamond"/>
                <a:cs typeface="Garamond"/>
              </a:rPr>
              <a:t>= </a:t>
            </a:r>
            <a:r>
              <a:rPr lang="en-US" sz="2400" i="1" dirty="0">
                <a:solidFill>
                  <a:prstClr val="black"/>
                </a:solidFill>
                <a:latin typeface="Garamond"/>
                <a:cs typeface="Garamond"/>
              </a:rPr>
              <a:t>P</a:t>
            </a:r>
            <a:r>
              <a:rPr lang="en-US" sz="2400" dirty="0">
                <a:solidFill>
                  <a:prstClr val="black"/>
                </a:solidFill>
                <a:latin typeface="Garamond"/>
                <a:cs typeface="Garamond"/>
              </a:rPr>
              <a:t>(</a:t>
            </a:r>
            <a:r>
              <a:rPr lang="en-US" sz="2400" i="1" dirty="0">
                <a:solidFill>
                  <a:prstClr val="black"/>
                </a:solidFill>
                <a:latin typeface="Garamond"/>
                <a:cs typeface="Garamond"/>
              </a:rPr>
              <a:t>I</a:t>
            </a:r>
            <a:r>
              <a:rPr lang="en-US" sz="2400" i="1" baseline="-25000" dirty="0">
                <a:solidFill>
                  <a:prstClr val="black"/>
                </a:solidFill>
                <a:latin typeface="Garamond"/>
                <a:cs typeface="Garamond"/>
              </a:rPr>
              <a:t>i</a:t>
            </a:r>
            <a:r>
              <a:rPr lang="en-US" sz="2400" dirty="0">
                <a:solidFill>
                  <a:prstClr val="black"/>
                </a:solidFill>
                <a:latin typeface="Garamond"/>
                <a:cs typeface="Garamond"/>
              </a:rPr>
              <a:t> = </a:t>
            </a:r>
            <a:r>
              <a:rPr lang="en-US" sz="2400" dirty="0" smtClean="0">
                <a:solidFill>
                  <a:prstClr val="black"/>
                </a:solidFill>
                <a:latin typeface="Garamond"/>
                <a:cs typeface="Garamond"/>
              </a:rPr>
              <a:t>1) </a:t>
            </a:r>
            <a:r>
              <a:rPr lang="en-US" sz="2400" i="1" dirty="0" smtClean="0">
                <a:solidFill>
                  <a:prstClr val="black"/>
                </a:solidFill>
                <a:latin typeface="Garamond"/>
                <a:cs typeface="Garamond"/>
              </a:rPr>
              <a:t>P</a:t>
            </a:r>
            <a:r>
              <a:rPr lang="en-US" sz="2400" dirty="0" smtClean="0">
                <a:solidFill>
                  <a:prstClr val="black"/>
                </a:solidFill>
                <a:latin typeface="Garamond"/>
                <a:cs typeface="Garamond"/>
              </a:rPr>
              <a:t>(</a:t>
            </a:r>
            <a:r>
              <a:rPr lang="en-US" sz="2400" i="1" dirty="0" err="1" smtClean="0">
                <a:solidFill>
                  <a:prstClr val="black"/>
                </a:solidFill>
                <a:latin typeface="Garamond"/>
                <a:cs typeface="Garamond"/>
              </a:rPr>
              <a:t>I</a:t>
            </a:r>
            <a:r>
              <a:rPr lang="en-US" sz="2400" i="1" baseline="-25000" dirty="0" err="1" smtClean="0">
                <a:solidFill>
                  <a:prstClr val="black"/>
                </a:solidFill>
                <a:latin typeface="Garamond"/>
                <a:cs typeface="Garamond"/>
              </a:rPr>
              <a:t>j</a:t>
            </a:r>
            <a:r>
              <a:rPr lang="en-US" sz="2400" dirty="0" smtClean="0">
                <a:solidFill>
                  <a:prstClr val="black"/>
                </a:solidFill>
                <a:latin typeface="Garamond"/>
                <a:cs typeface="Garamond"/>
              </a:rPr>
              <a:t> </a:t>
            </a:r>
            <a:r>
              <a:rPr lang="en-US" sz="2400" dirty="0">
                <a:solidFill>
                  <a:prstClr val="black"/>
                </a:solidFill>
                <a:latin typeface="Garamond"/>
                <a:cs typeface="Garamond"/>
              </a:rPr>
              <a:t>= 1</a:t>
            </a:r>
            <a:r>
              <a:rPr lang="en-US" sz="2400" dirty="0" smtClean="0">
                <a:solidFill>
                  <a:prstClr val="black"/>
                </a:solidFill>
                <a:latin typeface="Garamond"/>
                <a:cs typeface="Garamond"/>
              </a:rPr>
              <a:t>) = </a:t>
            </a:r>
            <a:r>
              <a:rPr lang="en-US" sz="2400" i="1" dirty="0" smtClean="0">
                <a:solidFill>
                  <a:prstClr val="black"/>
                </a:solidFill>
                <a:latin typeface="Garamond"/>
                <a:cs typeface="Garamond"/>
              </a:rPr>
              <a:t>p</a:t>
            </a:r>
            <a:r>
              <a:rPr lang="en-US" sz="2400" baseline="30000" dirty="0" smtClean="0">
                <a:solidFill>
                  <a:prstClr val="black"/>
                </a:solidFill>
                <a:latin typeface="Garamond"/>
                <a:cs typeface="Garamond"/>
              </a:rPr>
              <a:t>2</a:t>
            </a:r>
            <a:r>
              <a:rPr lang="en-US" sz="2400" dirty="0" smtClean="0">
                <a:solidFill>
                  <a:prstClr val="black"/>
                </a:solidFill>
                <a:latin typeface="Garamond"/>
                <a:cs typeface="Garamond"/>
              </a:rPr>
              <a:t> </a:t>
            </a:r>
            <a:endParaRPr lang="en-US" sz="2400" baseline="30000" dirty="0">
              <a:solidFill>
                <a:prstClr val="black"/>
              </a:solidFill>
              <a:latin typeface="Garamond"/>
              <a:cs typeface="Garamond"/>
            </a:endParaRPr>
          </a:p>
        </p:txBody>
      </p:sp>
      <p:grpSp>
        <p:nvGrpSpPr>
          <p:cNvPr id="18" name="Group 17"/>
          <p:cNvGrpSpPr/>
          <p:nvPr/>
        </p:nvGrpSpPr>
        <p:grpSpPr>
          <a:xfrm>
            <a:off x="1606581" y="4853921"/>
            <a:ext cx="2330422" cy="500544"/>
            <a:chOff x="1606581" y="4853921"/>
            <a:chExt cx="2330422" cy="500544"/>
          </a:xfrm>
        </p:grpSpPr>
        <p:sp>
          <p:nvSpPr>
            <p:cNvPr id="19" name="Left Brace 18"/>
            <p:cNvSpPr/>
            <p:nvPr/>
          </p:nvSpPr>
          <p:spPr>
            <a:xfrm rot="16200000">
              <a:off x="2700026" y="3760476"/>
              <a:ext cx="143532" cy="2330422"/>
            </a:xfrm>
            <a:prstGeom prst="leftBrace">
              <a:avLst>
                <a:gd name="adj1" fmla="val 50757"/>
                <a:gd name="adj2" fmla="val 50000"/>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Rectangle 19"/>
            <p:cNvSpPr/>
            <p:nvPr/>
          </p:nvSpPr>
          <p:spPr>
            <a:xfrm>
              <a:off x="2387407" y="4892800"/>
              <a:ext cx="800219" cy="461665"/>
            </a:xfrm>
            <a:prstGeom prst="rect">
              <a:avLst/>
            </a:prstGeom>
          </p:spPr>
          <p:txBody>
            <a:bodyPr wrap="none">
              <a:spAutoFit/>
            </a:bodyPr>
            <a:lstStyle/>
            <a:p>
              <a:pPr lvl="0"/>
              <a:r>
                <a:rPr lang="en-US" sz="2400" dirty="0" smtClean="0">
                  <a:solidFill>
                    <a:prstClr val="black"/>
                  </a:solidFill>
                  <a:latin typeface="Garamond"/>
                  <a:cs typeface="Garamond"/>
                </a:rPr>
                <a:t>= </a:t>
              </a:r>
              <a:r>
                <a:rPr lang="en-US" sz="2400" i="1" dirty="0" smtClean="0">
                  <a:solidFill>
                    <a:prstClr val="black"/>
                  </a:solidFill>
                  <a:latin typeface="Garamond"/>
                  <a:cs typeface="Garamond"/>
                </a:rPr>
                <a:t>n p</a:t>
              </a:r>
              <a:r>
                <a:rPr lang="en-US" sz="2400" dirty="0" smtClean="0">
                  <a:solidFill>
                    <a:prstClr val="black"/>
                  </a:solidFill>
                  <a:latin typeface="Garamond"/>
                  <a:cs typeface="Garamond"/>
                </a:rPr>
                <a:t>  </a:t>
              </a:r>
              <a:endParaRPr lang="en-US" sz="2400" baseline="30000" dirty="0">
                <a:solidFill>
                  <a:prstClr val="black"/>
                </a:solidFill>
                <a:latin typeface="Garamond"/>
                <a:cs typeface="Garamond"/>
              </a:endParaRPr>
            </a:p>
          </p:txBody>
        </p:sp>
      </p:grpSp>
      <p:grpSp>
        <p:nvGrpSpPr>
          <p:cNvPr id="24" name="Group 23"/>
          <p:cNvGrpSpPr/>
          <p:nvPr/>
        </p:nvGrpSpPr>
        <p:grpSpPr>
          <a:xfrm>
            <a:off x="4259478" y="4853919"/>
            <a:ext cx="2712822" cy="506894"/>
            <a:chOff x="4259478" y="4853919"/>
            <a:chExt cx="2712822" cy="506894"/>
          </a:xfrm>
        </p:grpSpPr>
        <p:sp>
          <p:nvSpPr>
            <p:cNvPr id="21" name="Left Brace 20"/>
            <p:cNvSpPr/>
            <p:nvPr/>
          </p:nvSpPr>
          <p:spPr>
            <a:xfrm rot="16200000">
              <a:off x="5532347" y="3581050"/>
              <a:ext cx="167084" cy="2712822"/>
            </a:xfrm>
            <a:prstGeom prst="leftBrace">
              <a:avLst>
                <a:gd name="adj1" fmla="val 50757"/>
                <a:gd name="adj2" fmla="val 50000"/>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Rectangle 21"/>
            <p:cNvSpPr/>
            <p:nvPr/>
          </p:nvSpPr>
          <p:spPr>
            <a:xfrm>
              <a:off x="4881554" y="4899148"/>
              <a:ext cx="1447782" cy="461665"/>
            </a:xfrm>
            <a:prstGeom prst="rect">
              <a:avLst/>
            </a:prstGeom>
          </p:spPr>
          <p:txBody>
            <a:bodyPr wrap="none">
              <a:spAutoFit/>
            </a:bodyPr>
            <a:lstStyle/>
            <a:p>
              <a:pPr lvl="0"/>
              <a:r>
                <a:rPr lang="en-US" sz="2400" dirty="0" smtClean="0">
                  <a:solidFill>
                    <a:prstClr val="black"/>
                  </a:solidFill>
                  <a:latin typeface="Garamond"/>
                  <a:cs typeface="Garamond"/>
                </a:rPr>
                <a:t>= </a:t>
              </a:r>
              <a:r>
                <a:rPr lang="en-US" sz="2400" i="1" dirty="0" smtClean="0">
                  <a:solidFill>
                    <a:prstClr val="black"/>
                  </a:solidFill>
                  <a:latin typeface="Garamond"/>
                  <a:cs typeface="Garamond"/>
                </a:rPr>
                <a:t>n</a:t>
              </a:r>
              <a:r>
                <a:rPr lang="en-US" sz="2400" dirty="0" smtClean="0">
                  <a:solidFill>
                    <a:prstClr val="black"/>
                  </a:solidFill>
                  <a:latin typeface="Garamond"/>
                  <a:cs typeface="Garamond"/>
                </a:rPr>
                <a:t>(</a:t>
              </a:r>
              <a:r>
                <a:rPr lang="en-US" sz="2400" i="1" dirty="0" smtClean="0">
                  <a:solidFill>
                    <a:prstClr val="black"/>
                  </a:solidFill>
                  <a:latin typeface="Garamond"/>
                  <a:cs typeface="Garamond"/>
                </a:rPr>
                <a:t>n</a:t>
              </a:r>
              <a:r>
                <a:rPr lang="en-US" sz="2400" dirty="0" smtClean="0">
                  <a:solidFill>
                    <a:prstClr val="black"/>
                  </a:solidFill>
                  <a:latin typeface="Garamond"/>
                  <a:cs typeface="Garamond"/>
                </a:rPr>
                <a:t>-1) </a:t>
              </a:r>
              <a:r>
                <a:rPr lang="en-US" sz="2400" i="1" dirty="0" smtClean="0">
                  <a:solidFill>
                    <a:prstClr val="black"/>
                  </a:solidFill>
                  <a:latin typeface="Garamond"/>
                  <a:cs typeface="Garamond"/>
                </a:rPr>
                <a:t>p</a:t>
              </a:r>
              <a:r>
                <a:rPr lang="en-US" sz="2400" baseline="30000" dirty="0" smtClean="0">
                  <a:solidFill>
                    <a:prstClr val="black"/>
                  </a:solidFill>
                  <a:latin typeface="Garamond"/>
                  <a:cs typeface="Garamond"/>
                </a:rPr>
                <a:t>2</a:t>
              </a:r>
              <a:r>
                <a:rPr lang="en-US" sz="2400" dirty="0" smtClean="0">
                  <a:solidFill>
                    <a:prstClr val="black"/>
                  </a:solidFill>
                  <a:latin typeface="Garamond"/>
                  <a:cs typeface="Garamond"/>
                </a:rPr>
                <a:t>  </a:t>
              </a:r>
              <a:endParaRPr lang="en-US" sz="2400" baseline="30000" dirty="0">
                <a:solidFill>
                  <a:prstClr val="black"/>
                </a:solidFill>
                <a:latin typeface="Garamond"/>
                <a:cs typeface="Garamond"/>
              </a:endParaRPr>
            </a:p>
          </p:txBody>
        </p:sp>
      </p:grpSp>
      <p:sp>
        <p:nvSpPr>
          <p:cNvPr id="23" name="Rectangle 22"/>
          <p:cNvSpPr/>
          <p:nvPr/>
        </p:nvSpPr>
        <p:spPr>
          <a:xfrm>
            <a:off x="4905570" y="2856347"/>
            <a:ext cx="2980203" cy="461665"/>
          </a:xfrm>
          <a:prstGeom prst="rect">
            <a:avLst/>
          </a:prstGeom>
        </p:spPr>
        <p:txBody>
          <a:bodyPr wrap="none">
            <a:spAutoFit/>
          </a:bodyPr>
          <a:lstStyle/>
          <a:p>
            <a:r>
              <a:rPr lang="en-US" sz="2400" dirty="0" smtClean="0">
                <a:solidFill>
                  <a:prstClr val="black"/>
                </a:solidFill>
                <a:latin typeface="Garamond"/>
                <a:cs typeface="Garamond"/>
              </a:rPr>
              <a:t>= </a:t>
            </a:r>
            <a:r>
              <a:rPr lang="en-US" sz="2400" i="1" dirty="0" err="1" smtClean="0">
                <a:solidFill>
                  <a:prstClr val="black"/>
                </a:solidFill>
                <a:latin typeface="Garamond"/>
                <a:cs typeface="Garamond"/>
              </a:rPr>
              <a:t>np</a:t>
            </a:r>
            <a:r>
              <a:rPr lang="en-US" sz="2400" i="1" dirty="0" smtClean="0">
                <a:solidFill>
                  <a:prstClr val="black"/>
                </a:solidFill>
                <a:latin typeface="Garamond"/>
                <a:cs typeface="Garamond"/>
              </a:rPr>
              <a:t> + </a:t>
            </a:r>
            <a:r>
              <a:rPr lang="en-US" sz="2400" i="1" dirty="0">
                <a:solidFill>
                  <a:prstClr val="black"/>
                </a:solidFill>
                <a:latin typeface="Garamond"/>
                <a:cs typeface="Garamond"/>
              </a:rPr>
              <a:t>n</a:t>
            </a:r>
            <a:r>
              <a:rPr lang="en-US" sz="2400" dirty="0">
                <a:solidFill>
                  <a:prstClr val="black"/>
                </a:solidFill>
                <a:latin typeface="Garamond"/>
                <a:cs typeface="Garamond"/>
              </a:rPr>
              <a:t>(</a:t>
            </a:r>
            <a:r>
              <a:rPr lang="en-US" sz="2400" i="1" dirty="0">
                <a:solidFill>
                  <a:prstClr val="black"/>
                </a:solidFill>
                <a:latin typeface="Garamond"/>
                <a:cs typeface="Garamond"/>
              </a:rPr>
              <a:t>n</a:t>
            </a:r>
            <a:r>
              <a:rPr lang="en-US" sz="2400" dirty="0">
                <a:solidFill>
                  <a:prstClr val="black"/>
                </a:solidFill>
                <a:latin typeface="Garamond"/>
                <a:cs typeface="Garamond"/>
              </a:rPr>
              <a:t>-1) </a:t>
            </a:r>
            <a:r>
              <a:rPr lang="en-US" sz="2400" i="1" dirty="0">
                <a:solidFill>
                  <a:prstClr val="black"/>
                </a:solidFill>
                <a:latin typeface="Garamond"/>
                <a:cs typeface="Garamond"/>
              </a:rPr>
              <a:t>p</a:t>
            </a:r>
            <a:r>
              <a:rPr lang="en-US" sz="2400" baseline="30000" dirty="0">
                <a:solidFill>
                  <a:prstClr val="black"/>
                </a:solidFill>
                <a:latin typeface="Garamond"/>
                <a:cs typeface="Garamond"/>
              </a:rPr>
              <a:t>2</a:t>
            </a:r>
            <a:r>
              <a:rPr lang="en-US" sz="2400" dirty="0">
                <a:solidFill>
                  <a:prstClr val="black"/>
                </a:solidFill>
                <a:latin typeface="Garamond"/>
                <a:cs typeface="Garamond"/>
              </a:rPr>
              <a:t> </a:t>
            </a:r>
            <a:r>
              <a:rPr lang="en-US" sz="2400" dirty="0" smtClean="0">
                <a:solidFill>
                  <a:prstClr val="black"/>
                </a:solidFill>
                <a:latin typeface="Garamond"/>
                <a:cs typeface="Garamond"/>
              </a:rPr>
              <a:t>– </a:t>
            </a:r>
            <a:r>
              <a:rPr lang="en-US" sz="2400" dirty="0">
                <a:solidFill>
                  <a:prstClr val="black"/>
                </a:solidFill>
                <a:latin typeface="Garamond"/>
                <a:cs typeface="Garamond"/>
              </a:rPr>
              <a:t>(</a:t>
            </a:r>
            <a:r>
              <a:rPr lang="en-US" sz="2400" i="1" dirty="0" err="1">
                <a:solidFill>
                  <a:prstClr val="black"/>
                </a:solidFill>
                <a:latin typeface="Garamond"/>
                <a:cs typeface="Garamond"/>
              </a:rPr>
              <a:t>np</a:t>
            </a:r>
            <a:r>
              <a:rPr lang="en-US" sz="2400" dirty="0">
                <a:solidFill>
                  <a:prstClr val="black"/>
                </a:solidFill>
                <a:latin typeface="Garamond"/>
                <a:cs typeface="Garamond"/>
              </a:rPr>
              <a:t>)</a:t>
            </a:r>
            <a:r>
              <a:rPr lang="en-US" sz="2400" baseline="30000" dirty="0">
                <a:solidFill>
                  <a:prstClr val="black"/>
                </a:solidFill>
                <a:latin typeface="Garamond"/>
                <a:cs typeface="Garamond"/>
              </a:rPr>
              <a:t>2 </a:t>
            </a:r>
            <a:r>
              <a:rPr lang="en-US" sz="2400" dirty="0" smtClean="0">
                <a:solidFill>
                  <a:prstClr val="black"/>
                </a:solidFill>
                <a:latin typeface="Garamond"/>
                <a:cs typeface="Garamond"/>
              </a:rPr>
              <a:t> </a:t>
            </a:r>
            <a:r>
              <a:rPr lang="en-US" sz="2400" baseline="30000" dirty="0" smtClean="0">
                <a:solidFill>
                  <a:prstClr val="black"/>
                </a:solidFill>
                <a:latin typeface="Garamond"/>
                <a:cs typeface="Garamond"/>
              </a:rPr>
              <a:t>  </a:t>
            </a:r>
            <a:endParaRPr lang="en-US" sz="2400" baseline="30000" dirty="0">
              <a:solidFill>
                <a:prstClr val="black"/>
              </a:solidFill>
              <a:latin typeface="Garamond"/>
              <a:cs typeface="Garamond"/>
            </a:endParaRPr>
          </a:p>
        </p:txBody>
      </p:sp>
    </p:spTree>
    <p:extLst>
      <p:ext uri="{BB962C8B-B14F-4D97-AF65-F5344CB8AC3E}">
        <p14:creationId xmlns:p14="http://schemas.microsoft.com/office/powerpoint/2010/main" val="21302600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ssolv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dissolv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dissolv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dissolv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dissolv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dissolv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dissolve">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dissolve">
                                      <p:cBhvr>
                                        <p:cTn id="7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2" grpId="0"/>
      <p:bldP spid="13" grpId="0"/>
      <p:bldP spid="14" grpId="0"/>
      <p:bldP spid="15" grpId="0"/>
      <p:bldP spid="16" grpId="0"/>
      <p:bldP spid="17" grpId="0"/>
      <p:bldP spid="2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Variance of binomial random variable</a:t>
            </a:r>
            <a:endParaRPr lang="en-US" dirty="0"/>
          </a:p>
        </p:txBody>
      </p:sp>
      <p:sp>
        <p:nvSpPr>
          <p:cNvPr id="4" name="TextBox 3"/>
          <p:cNvSpPr txBox="1"/>
          <p:nvPr/>
        </p:nvSpPr>
        <p:spPr>
          <a:xfrm>
            <a:off x="457200" y="1198233"/>
            <a:ext cx="8229600" cy="523220"/>
          </a:xfrm>
          <a:prstGeom prst="rect">
            <a:avLst/>
          </a:prstGeom>
          <a:noFill/>
        </p:spPr>
        <p:txBody>
          <a:bodyPr wrap="square" rtlCol="0">
            <a:spAutoFit/>
          </a:bodyPr>
          <a:lstStyle/>
          <a:p>
            <a:r>
              <a:rPr lang="en-US" sz="2800" dirty="0" smtClean="0">
                <a:latin typeface="Franklin Gothic Medium"/>
                <a:cs typeface="Franklin Gothic Medium"/>
              </a:rPr>
              <a:t>Suppose </a:t>
            </a:r>
            <a:r>
              <a:rPr lang="en-US" sz="2800" i="1" dirty="0" smtClean="0">
                <a:latin typeface="Garamond"/>
                <a:cs typeface="Garamond"/>
              </a:rPr>
              <a:t>X</a:t>
            </a:r>
            <a:r>
              <a:rPr lang="en-US" sz="2800" dirty="0" smtClean="0">
                <a:latin typeface="Franklin Gothic Medium"/>
                <a:cs typeface="Franklin Gothic Medium"/>
              </a:rPr>
              <a:t> is </a:t>
            </a:r>
            <a:r>
              <a:rPr lang="en-US" sz="2800" dirty="0" smtClean="0">
                <a:latin typeface="Garamond"/>
                <a:cs typeface="Garamond"/>
              </a:rPr>
              <a:t>Binomial(</a:t>
            </a:r>
            <a:r>
              <a:rPr lang="en-US" sz="2800" i="1" dirty="0" smtClean="0">
                <a:latin typeface="Garamond"/>
                <a:cs typeface="Garamond"/>
              </a:rPr>
              <a:t>n</a:t>
            </a:r>
            <a:r>
              <a:rPr lang="en-US" sz="2800" dirty="0" smtClean="0">
                <a:latin typeface="Garamond"/>
                <a:cs typeface="Garamond"/>
              </a:rPr>
              <a:t>, </a:t>
            </a:r>
            <a:r>
              <a:rPr lang="en-US" sz="2800" i="1" dirty="0" smtClean="0">
                <a:latin typeface="Garamond"/>
                <a:cs typeface="Garamond"/>
              </a:rPr>
              <a:t>p</a:t>
            </a:r>
            <a:r>
              <a:rPr lang="en-US" sz="2800" dirty="0" smtClean="0">
                <a:latin typeface="Garamond"/>
                <a:cs typeface="Garamond"/>
              </a:rPr>
              <a:t>).</a:t>
            </a:r>
          </a:p>
        </p:txBody>
      </p:sp>
      <p:sp>
        <p:nvSpPr>
          <p:cNvPr id="5" name="Rectangle 4"/>
          <p:cNvSpPr/>
          <p:nvPr/>
        </p:nvSpPr>
        <p:spPr>
          <a:xfrm>
            <a:off x="457200" y="2615684"/>
            <a:ext cx="3828933" cy="461665"/>
          </a:xfrm>
          <a:prstGeom prst="rect">
            <a:avLst/>
          </a:prstGeom>
        </p:spPr>
        <p:txBody>
          <a:bodyPr wrap="none">
            <a:spAutoFit/>
          </a:bodyPr>
          <a:lstStyle/>
          <a:p>
            <a:pPr lvl="0"/>
            <a:r>
              <a:rPr lang="en-US" sz="2400" i="1" dirty="0" err="1">
                <a:solidFill>
                  <a:prstClr val="black"/>
                </a:solidFill>
                <a:latin typeface="Garamond"/>
                <a:cs typeface="Garamond"/>
              </a:rPr>
              <a:t>Var</a:t>
            </a:r>
            <a:r>
              <a:rPr lang="en-US" sz="2400" dirty="0" smtClean="0">
                <a:solidFill>
                  <a:prstClr val="black"/>
                </a:solidFill>
                <a:latin typeface="Garamond"/>
                <a:cs typeface="Garamond"/>
              </a:rPr>
              <a:t>[</a:t>
            </a:r>
            <a:r>
              <a:rPr lang="en-US" sz="2400" i="1" dirty="0" smtClean="0">
                <a:latin typeface="Garamond"/>
                <a:cs typeface="Garamond"/>
              </a:rPr>
              <a:t>X</a:t>
            </a:r>
            <a:r>
              <a:rPr lang="en-US" sz="2400" dirty="0" smtClean="0">
                <a:solidFill>
                  <a:prstClr val="black"/>
                </a:solidFill>
                <a:latin typeface="Garamond"/>
                <a:cs typeface="Garamond"/>
              </a:rPr>
              <a:t>] </a:t>
            </a:r>
            <a:r>
              <a:rPr lang="en-US" sz="2400" dirty="0">
                <a:solidFill>
                  <a:prstClr val="black"/>
                </a:solidFill>
                <a:latin typeface="Garamond"/>
                <a:cs typeface="Garamond"/>
              </a:rPr>
              <a:t>= </a:t>
            </a:r>
            <a:r>
              <a:rPr lang="en-US" sz="2400" i="1" dirty="0" err="1">
                <a:solidFill>
                  <a:prstClr val="black"/>
                </a:solidFill>
                <a:latin typeface="Garamond"/>
                <a:cs typeface="Garamond"/>
              </a:rPr>
              <a:t>np</a:t>
            </a:r>
            <a:r>
              <a:rPr lang="en-US" sz="2400" i="1" dirty="0">
                <a:solidFill>
                  <a:prstClr val="black"/>
                </a:solidFill>
                <a:latin typeface="Garamond"/>
                <a:cs typeface="Garamond"/>
              </a:rPr>
              <a:t> + n</a:t>
            </a:r>
            <a:r>
              <a:rPr lang="en-US" sz="2400" dirty="0">
                <a:solidFill>
                  <a:prstClr val="black"/>
                </a:solidFill>
                <a:latin typeface="Garamond"/>
                <a:cs typeface="Garamond"/>
              </a:rPr>
              <a:t>(</a:t>
            </a:r>
            <a:r>
              <a:rPr lang="en-US" sz="2400" i="1" dirty="0">
                <a:solidFill>
                  <a:prstClr val="black"/>
                </a:solidFill>
                <a:latin typeface="Garamond"/>
                <a:cs typeface="Garamond"/>
              </a:rPr>
              <a:t>n</a:t>
            </a:r>
            <a:r>
              <a:rPr lang="en-US" sz="2400" dirty="0">
                <a:solidFill>
                  <a:prstClr val="black"/>
                </a:solidFill>
                <a:latin typeface="Garamond"/>
                <a:cs typeface="Garamond"/>
              </a:rPr>
              <a:t>-1) </a:t>
            </a:r>
            <a:r>
              <a:rPr lang="en-US" sz="2400" i="1" dirty="0">
                <a:solidFill>
                  <a:prstClr val="black"/>
                </a:solidFill>
                <a:latin typeface="Garamond"/>
                <a:cs typeface="Garamond"/>
              </a:rPr>
              <a:t>p</a:t>
            </a:r>
            <a:r>
              <a:rPr lang="en-US" sz="2400" baseline="30000" dirty="0">
                <a:solidFill>
                  <a:prstClr val="black"/>
                </a:solidFill>
                <a:latin typeface="Garamond"/>
                <a:cs typeface="Garamond"/>
              </a:rPr>
              <a:t>2</a:t>
            </a:r>
            <a:r>
              <a:rPr lang="en-US" sz="2400" dirty="0">
                <a:solidFill>
                  <a:prstClr val="black"/>
                </a:solidFill>
                <a:latin typeface="Garamond"/>
                <a:cs typeface="Garamond"/>
              </a:rPr>
              <a:t> – (</a:t>
            </a:r>
            <a:r>
              <a:rPr lang="en-US" sz="2400" i="1" dirty="0" err="1">
                <a:solidFill>
                  <a:prstClr val="black"/>
                </a:solidFill>
                <a:latin typeface="Garamond"/>
                <a:cs typeface="Garamond"/>
              </a:rPr>
              <a:t>np</a:t>
            </a:r>
            <a:r>
              <a:rPr lang="en-US" sz="2400" dirty="0">
                <a:solidFill>
                  <a:prstClr val="black"/>
                </a:solidFill>
                <a:latin typeface="Garamond"/>
                <a:cs typeface="Garamond"/>
              </a:rPr>
              <a:t>)</a:t>
            </a:r>
            <a:r>
              <a:rPr lang="en-US" sz="2400" baseline="30000" dirty="0" smtClean="0">
                <a:solidFill>
                  <a:prstClr val="black"/>
                </a:solidFill>
                <a:latin typeface="Garamond"/>
                <a:cs typeface="Garamond"/>
              </a:rPr>
              <a:t>2</a:t>
            </a:r>
            <a:endParaRPr lang="en-US" sz="2400" dirty="0">
              <a:solidFill>
                <a:prstClr val="black"/>
              </a:solidFill>
              <a:latin typeface="Garamond"/>
              <a:cs typeface="Garamond"/>
            </a:endParaRPr>
          </a:p>
        </p:txBody>
      </p:sp>
      <p:sp>
        <p:nvSpPr>
          <p:cNvPr id="7" name="TextBox 6"/>
          <p:cNvSpPr txBox="1"/>
          <p:nvPr/>
        </p:nvSpPr>
        <p:spPr>
          <a:xfrm>
            <a:off x="3200400" y="1907588"/>
            <a:ext cx="2889250" cy="523220"/>
          </a:xfrm>
          <a:prstGeom prst="rect">
            <a:avLst/>
          </a:prstGeom>
          <a:noFill/>
          <a:ln w="19050" cmpd="sng">
            <a:solidFill>
              <a:schemeClr val="accent1"/>
            </a:solidFill>
          </a:ln>
        </p:spPr>
        <p:txBody>
          <a:bodyPr wrap="square" rtlCol="0">
            <a:spAutoFit/>
          </a:bodyPr>
          <a:lstStyle/>
          <a:p>
            <a:pPr algn="ctr"/>
            <a:r>
              <a:rPr lang="en-US" sz="2800" i="1" dirty="0">
                <a:latin typeface="Symbol" charset="2"/>
                <a:cs typeface="Symbol" charset="2"/>
              </a:rPr>
              <a:t>m</a:t>
            </a:r>
            <a:r>
              <a:rPr lang="en-US" sz="2800" dirty="0" smtClean="0">
                <a:latin typeface="Garamond"/>
                <a:cs typeface="Garamond"/>
              </a:rPr>
              <a:t> = </a:t>
            </a:r>
            <a:r>
              <a:rPr lang="en-US" sz="2800" i="1" dirty="0" smtClean="0">
                <a:latin typeface="Garamond"/>
                <a:cs typeface="Garamond"/>
              </a:rPr>
              <a:t>E</a:t>
            </a:r>
            <a:r>
              <a:rPr lang="en-US" sz="2800" dirty="0" smtClean="0">
                <a:latin typeface="Garamond"/>
                <a:cs typeface="Garamond"/>
              </a:rPr>
              <a:t>[</a:t>
            </a:r>
            <a:r>
              <a:rPr lang="en-US" sz="2800" i="1" dirty="0" smtClean="0">
                <a:latin typeface="Garamond"/>
                <a:cs typeface="Garamond"/>
              </a:rPr>
              <a:t>X</a:t>
            </a:r>
            <a:r>
              <a:rPr lang="en-US" sz="2800" dirty="0">
                <a:latin typeface="Garamond"/>
                <a:cs typeface="Garamond"/>
              </a:rPr>
              <a:t>]</a:t>
            </a:r>
            <a:r>
              <a:rPr lang="en-US" sz="2800" dirty="0" smtClean="0">
                <a:latin typeface="Garamond"/>
                <a:cs typeface="Garamond"/>
              </a:rPr>
              <a:t> = </a:t>
            </a:r>
            <a:r>
              <a:rPr lang="en-US" sz="2800" i="1" dirty="0" err="1" smtClean="0">
                <a:latin typeface="Garamond"/>
                <a:cs typeface="Garamond"/>
              </a:rPr>
              <a:t>np</a:t>
            </a:r>
            <a:endParaRPr lang="en-US" sz="2800" dirty="0" smtClean="0">
              <a:latin typeface="Franklin Gothic Medium"/>
              <a:cs typeface="Franklin Gothic Medium"/>
            </a:endParaRPr>
          </a:p>
        </p:txBody>
      </p:sp>
      <p:sp>
        <p:nvSpPr>
          <p:cNvPr id="8" name="Rectangle 7"/>
          <p:cNvSpPr/>
          <p:nvPr/>
        </p:nvSpPr>
        <p:spPr>
          <a:xfrm>
            <a:off x="4152783" y="2615684"/>
            <a:ext cx="2586105" cy="461665"/>
          </a:xfrm>
          <a:prstGeom prst="rect">
            <a:avLst/>
          </a:prstGeom>
        </p:spPr>
        <p:txBody>
          <a:bodyPr wrap="none">
            <a:spAutoFit/>
          </a:bodyPr>
          <a:lstStyle/>
          <a:p>
            <a:pPr lvl="0"/>
            <a:r>
              <a:rPr lang="en-US" sz="2400" i="1" dirty="0">
                <a:solidFill>
                  <a:prstClr val="black"/>
                </a:solidFill>
                <a:latin typeface="Garamond"/>
                <a:cs typeface="Garamond"/>
              </a:rPr>
              <a:t>= </a:t>
            </a:r>
            <a:r>
              <a:rPr lang="en-US" sz="2400" i="1" dirty="0" err="1">
                <a:solidFill>
                  <a:prstClr val="black"/>
                </a:solidFill>
                <a:latin typeface="Garamond"/>
                <a:cs typeface="Garamond"/>
              </a:rPr>
              <a:t>np</a:t>
            </a:r>
            <a:r>
              <a:rPr lang="en-US" sz="2400" dirty="0">
                <a:solidFill>
                  <a:prstClr val="black"/>
                </a:solidFill>
                <a:latin typeface="Garamond"/>
                <a:cs typeface="Garamond"/>
              </a:rPr>
              <a:t> – </a:t>
            </a:r>
            <a:r>
              <a:rPr lang="en-US" sz="2400" i="1" dirty="0" smtClean="0">
                <a:solidFill>
                  <a:prstClr val="black"/>
                </a:solidFill>
                <a:latin typeface="Garamond"/>
                <a:cs typeface="Garamond"/>
              </a:rPr>
              <a:t>np</a:t>
            </a:r>
            <a:r>
              <a:rPr lang="en-US" sz="2400" baseline="30000" dirty="0" smtClean="0">
                <a:solidFill>
                  <a:prstClr val="black"/>
                </a:solidFill>
                <a:latin typeface="Garamond"/>
                <a:cs typeface="Garamond"/>
              </a:rPr>
              <a:t>2</a:t>
            </a:r>
            <a:r>
              <a:rPr lang="en-US" sz="2400" i="1" dirty="0" smtClean="0">
                <a:solidFill>
                  <a:prstClr val="black"/>
                </a:solidFill>
                <a:latin typeface="Garamond"/>
                <a:cs typeface="Garamond"/>
              </a:rPr>
              <a:t> </a:t>
            </a:r>
            <a:r>
              <a:rPr lang="en-US" sz="2400" i="1" dirty="0">
                <a:solidFill>
                  <a:prstClr val="black"/>
                </a:solidFill>
                <a:latin typeface="Garamond"/>
                <a:cs typeface="Garamond"/>
              </a:rPr>
              <a:t>= </a:t>
            </a:r>
            <a:r>
              <a:rPr lang="en-US" sz="2400" i="1" dirty="0" err="1">
                <a:solidFill>
                  <a:prstClr val="black"/>
                </a:solidFill>
                <a:latin typeface="Garamond"/>
                <a:cs typeface="Garamond"/>
              </a:rPr>
              <a:t>np</a:t>
            </a:r>
            <a:r>
              <a:rPr lang="en-US" sz="2400" dirty="0">
                <a:solidFill>
                  <a:prstClr val="black"/>
                </a:solidFill>
                <a:latin typeface="Garamond"/>
                <a:cs typeface="Garamond"/>
              </a:rPr>
              <a:t>(1-</a:t>
            </a:r>
            <a:r>
              <a:rPr lang="en-US" sz="2400" i="1" dirty="0">
                <a:solidFill>
                  <a:prstClr val="black"/>
                </a:solidFill>
                <a:latin typeface="Garamond"/>
                <a:cs typeface="Garamond"/>
              </a:rPr>
              <a:t>p</a:t>
            </a:r>
            <a:r>
              <a:rPr lang="en-US" sz="2400" dirty="0">
                <a:solidFill>
                  <a:prstClr val="black"/>
                </a:solidFill>
                <a:latin typeface="Garamond"/>
                <a:cs typeface="Garamond"/>
              </a:rPr>
              <a:t>)</a:t>
            </a:r>
          </a:p>
        </p:txBody>
      </p:sp>
      <p:sp>
        <p:nvSpPr>
          <p:cNvPr id="9" name="TextBox 8"/>
          <p:cNvSpPr txBox="1"/>
          <p:nvPr/>
        </p:nvSpPr>
        <p:spPr>
          <a:xfrm>
            <a:off x="3200400" y="3373196"/>
            <a:ext cx="2889250" cy="523220"/>
          </a:xfrm>
          <a:prstGeom prst="rect">
            <a:avLst/>
          </a:prstGeom>
          <a:noFill/>
          <a:ln w="19050" cmpd="sng">
            <a:solidFill>
              <a:schemeClr val="accent1"/>
            </a:solidFill>
          </a:ln>
        </p:spPr>
        <p:txBody>
          <a:bodyPr wrap="square" rtlCol="0">
            <a:spAutoFit/>
          </a:bodyPr>
          <a:lstStyle/>
          <a:p>
            <a:pPr algn="ctr"/>
            <a:r>
              <a:rPr lang="en-US" sz="2800" i="1" dirty="0" err="1" smtClean="0">
                <a:latin typeface="Garamond"/>
                <a:cs typeface="Garamond"/>
              </a:rPr>
              <a:t>Var</a:t>
            </a:r>
            <a:r>
              <a:rPr lang="en-US" sz="2800" dirty="0" smtClean="0">
                <a:latin typeface="Garamond"/>
                <a:cs typeface="Garamond"/>
              </a:rPr>
              <a:t>[</a:t>
            </a:r>
            <a:r>
              <a:rPr lang="en-US" sz="2800" i="1" dirty="0" smtClean="0">
                <a:latin typeface="Garamond"/>
                <a:cs typeface="Garamond"/>
              </a:rPr>
              <a:t>X</a:t>
            </a:r>
            <a:r>
              <a:rPr lang="en-US" sz="2800" dirty="0">
                <a:latin typeface="Garamond"/>
                <a:cs typeface="Garamond"/>
              </a:rPr>
              <a:t>]</a:t>
            </a:r>
            <a:r>
              <a:rPr lang="en-US" sz="2800" dirty="0" smtClean="0">
                <a:latin typeface="Garamond"/>
                <a:cs typeface="Garamond"/>
              </a:rPr>
              <a:t> = </a:t>
            </a:r>
            <a:r>
              <a:rPr lang="en-US" sz="2800" i="1" dirty="0" err="1" smtClean="0">
                <a:latin typeface="Garamond"/>
                <a:cs typeface="Garamond"/>
              </a:rPr>
              <a:t>np</a:t>
            </a:r>
            <a:r>
              <a:rPr lang="en-US" sz="2800" dirty="0" smtClean="0">
                <a:latin typeface="Garamond"/>
                <a:cs typeface="Garamond"/>
              </a:rPr>
              <a:t>(1-</a:t>
            </a:r>
            <a:r>
              <a:rPr lang="en-US" sz="2800" i="1" dirty="0" smtClean="0">
                <a:latin typeface="Garamond"/>
                <a:cs typeface="Garamond"/>
              </a:rPr>
              <a:t>p</a:t>
            </a:r>
            <a:r>
              <a:rPr lang="en-US" sz="2800" dirty="0" smtClean="0">
                <a:latin typeface="Garamond"/>
                <a:cs typeface="Garamond"/>
              </a:rPr>
              <a:t>)</a:t>
            </a:r>
            <a:endParaRPr lang="en-US" sz="2800" dirty="0" smtClean="0">
              <a:latin typeface="Franklin Gothic Medium"/>
              <a:cs typeface="Franklin Gothic Medium"/>
            </a:endParaRPr>
          </a:p>
        </p:txBody>
      </p:sp>
      <p:grpSp>
        <p:nvGrpSpPr>
          <p:cNvPr id="3" name="Group 2"/>
          <p:cNvGrpSpPr/>
          <p:nvPr/>
        </p:nvGrpSpPr>
        <p:grpSpPr>
          <a:xfrm>
            <a:off x="3200400" y="5074996"/>
            <a:ext cx="2889250" cy="523220"/>
            <a:chOff x="3200400" y="5074996"/>
            <a:chExt cx="2889250" cy="523220"/>
          </a:xfrm>
        </p:grpSpPr>
        <p:sp>
          <p:nvSpPr>
            <p:cNvPr id="10" name="TextBox 9"/>
            <p:cNvSpPr txBox="1"/>
            <p:nvPr/>
          </p:nvSpPr>
          <p:spPr>
            <a:xfrm>
              <a:off x="3200400" y="5074996"/>
              <a:ext cx="2889250" cy="523220"/>
            </a:xfrm>
            <a:prstGeom prst="rect">
              <a:avLst/>
            </a:prstGeom>
            <a:noFill/>
            <a:ln w="19050" cmpd="sng">
              <a:solidFill>
                <a:schemeClr val="accent1"/>
              </a:solidFill>
            </a:ln>
          </p:spPr>
          <p:txBody>
            <a:bodyPr wrap="square" rtlCol="0">
              <a:spAutoFit/>
            </a:bodyPr>
            <a:lstStyle/>
            <a:p>
              <a:pPr algn="ctr"/>
              <a:r>
                <a:rPr lang="en-US" sz="2800" i="1" dirty="0">
                  <a:latin typeface="Symbol" charset="2"/>
                  <a:cs typeface="Symbol" charset="2"/>
                </a:rPr>
                <a:t>s</a:t>
              </a:r>
              <a:r>
                <a:rPr lang="en-US" sz="2800" dirty="0">
                  <a:latin typeface="Garamond"/>
                  <a:cs typeface="Garamond"/>
                </a:rPr>
                <a:t> </a:t>
              </a:r>
              <a:r>
                <a:rPr lang="en-US" sz="2800" i="1" dirty="0" smtClean="0">
                  <a:latin typeface="Garamond"/>
                  <a:cs typeface="Garamond"/>
                </a:rPr>
                <a:t> </a:t>
              </a:r>
              <a:r>
                <a:rPr lang="en-US" sz="2800" dirty="0" smtClean="0">
                  <a:latin typeface="Garamond"/>
                  <a:cs typeface="Garamond"/>
                </a:rPr>
                <a:t>= </a:t>
              </a:r>
              <a:r>
                <a:rPr lang="en-US" sz="2800" dirty="0">
                  <a:latin typeface="Franklin Gothic Medium"/>
                  <a:cs typeface="Franklin Gothic Medium"/>
                </a:rPr>
                <a:t>√</a:t>
              </a:r>
              <a:r>
                <a:rPr lang="en-US" sz="2800" i="1" dirty="0" err="1" smtClean="0">
                  <a:latin typeface="Garamond"/>
                  <a:cs typeface="Garamond"/>
                </a:rPr>
                <a:t>np</a:t>
              </a:r>
              <a:r>
                <a:rPr lang="en-US" sz="2800" dirty="0" smtClean="0">
                  <a:latin typeface="Garamond"/>
                  <a:cs typeface="Garamond"/>
                </a:rPr>
                <a:t>(1-</a:t>
              </a:r>
              <a:r>
                <a:rPr lang="en-US" sz="2800" i="1" dirty="0" smtClean="0">
                  <a:latin typeface="Garamond"/>
                  <a:cs typeface="Garamond"/>
                </a:rPr>
                <a:t>p</a:t>
              </a:r>
              <a:r>
                <a:rPr lang="en-US" sz="2800" dirty="0" smtClean="0">
                  <a:latin typeface="Garamond"/>
                  <a:cs typeface="Garamond"/>
                </a:rPr>
                <a:t>).</a:t>
              </a:r>
              <a:endParaRPr lang="en-US" sz="2800" dirty="0" smtClean="0">
                <a:latin typeface="Franklin Gothic Medium"/>
                <a:cs typeface="Franklin Gothic Medium"/>
              </a:endParaRPr>
            </a:p>
          </p:txBody>
        </p:sp>
        <p:cxnSp>
          <p:nvCxnSpPr>
            <p:cNvPr id="11" name="Straight Connector 10"/>
            <p:cNvCxnSpPr/>
            <p:nvPr/>
          </p:nvCxnSpPr>
          <p:spPr>
            <a:xfrm>
              <a:off x="4591050" y="5162550"/>
              <a:ext cx="939800"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3" name="TextBox 12"/>
          <p:cNvSpPr txBox="1"/>
          <p:nvPr/>
        </p:nvSpPr>
        <p:spPr>
          <a:xfrm>
            <a:off x="457200" y="4417683"/>
            <a:ext cx="8229600" cy="523220"/>
          </a:xfrm>
          <a:prstGeom prst="rect">
            <a:avLst/>
          </a:prstGeom>
          <a:noFill/>
        </p:spPr>
        <p:txBody>
          <a:bodyPr wrap="square" rtlCol="0">
            <a:spAutoFit/>
          </a:bodyPr>
          <a:lstStyle/>
          <a:p>
            <a:r>
              <a:rPr lang="en-US" sz="2800" dirty="0" smtClean="0">
                <a:latin typeface="Franklin Gothic Medium"/>
                <a:cs typeface="Franklin Gothic Medium"/>
              </a:rPr>
              <a:t>The standard deviation of </a:t>
            </a:r>
            <a:r>
              <a:rPr lang="en-US" sz="2800" i="1" dirty="0" smtClean="0">
                <a:latin typeface="Garamond"/>
                <a:cs typeface="Garamond"/>
              </a:rPr>
              <a:t>X</a:t>
            </a:r>
            <a:r>
              <a:rPr lang="en-US" sz="2800" dirty="0" smtClean="0">
                <a:latin typeface="Franklin Gothic Medium"/>
                <a:cs typeface="Franklin Gothic Medium"/>
              </a:rPr>
              <a:t> is</a:t>
            </a:r>
            <a:endParaRPr lang="en-US" sz="2800" dirty="0" smtClean="0">
              <a:latin typeface="Garamond"/>
              <a:cs typeface="Garamond"/>
            </a:endParaRPr>
          </a:p>
        </p:txBody>
      </p:sp>
    </p:spTree>
    <p:extLst>
      <p:ext uri="{BB962C8B-B14F-4D97-AF65-F5344CB8AC3E}">
        <p14:creationId xmlns:p14="http://schemas.microsoft.com/office/powerpoint/2010/main" val="37171774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Investments</a:t>
            </a:r>
            <a:endParaRPr lang="en-US" dirty="0"/>
          </a:p>
        </p:txBody>
      </p:sp>
      <p:sp>
        <p:nvSpPr>
          <p:cNvPr id="4" name="TextBox 3"/>
          <p:cNvSpPr txBox="1"/>
          <p:nvPr/>
        </p:nvSpPr>
        <p:spPr>
          <a:xfrm>
            <a:off x="457200" y="1918216"/>
            <a:ext cx="3873500" cy="461665"/>
          </a:xfrm>
          <a:prstGeom prst="rect">
            <a:avLst/>
          </a:prstGeom>
          <a:noFill/>
        </p:spPr>
        <p:txBody>
          <a:bodyPr wrap="square" rtlCol="0">
            <a:spAutoFit/>
          </a:bodyPr>
          <a:lstStyle/>
          <a:p>
            <a:pPr algn="ctr"/>
            <a:r>
              <a:rPr lang="en-US" sz="2400" i="1" dirty="0" smtClean="0">
                <a:latin typeface="Garamond"/>
                <a:cs typeface="Garamond"/>
              </a:rPr>
              <a:t>N</a:t>
            </a:r>
            <a:r>
              <a:rPr lang="en-US" sz="2400" baseline="-25000" dirty="0" smtClean="0">
                <a:latin typeface="Franklin Gothic Medium"/>
                <a:cs typeface="Franklin Gothic Medium"/>
              </a:rPr>
              <a:t>A</a:t>
            </a:r>
            <a:r>
              <a:rPr lang="en-US" sz="2400" i="1" dirty="0" smtClean="0">
                <a:latin typeface="Garamond"/>
                <a:cs typeface="Garamond"/>
              </a:rPr>
              <a:t> = </a:t>
            </a:r>
            <a:r>
              <a:rPr lang="en-US" sz="2400" dirty="0" smtClean="0">
                <a:latin typeface="Franklin Gothic Medium"/>
                <a:cs typeface="Franklin Gothic Medium"/>
              </a:rPr>
              <a:t>amount on choice A</a:t>
            </a:r>
            <a:r>
              <a:rPr lang="en-US" sz="2400" i="1" dirty="0" smtClean="0">
                <a:latin typeface="Garamond"/>
                <a:cs typeface="Garamond"/>
              </a:rPr>
              <a:t> </a:t>
            </a:r>
            <a:endParaRPr lang="en-US" sz="2400" dirty="0" smtClean="0">
              <a:latin typeface="Franklin Gothic Medium"/>
              <a:cs typeface="Franklin Gothic Medium"/>
            </a:endParaRPr>
          </a:p>
        </p:txBody>
      </p:sp>
      <p:sp>
        <p:nvSpPr>
          <p:cNvPr id="5" name="TextBox 4"/>
          <p:cNvSpPr txBox="1"/>
          <p:nvPr/>
        </p:nvSpPr>
        <p:spPr>
          <a:xfrm>
            <a:off x="4495800" y="1918732"/>
            <a:ext cx="4191000" cy="461665"/>
          </a:xfrm>
          <a:prstGeom prst="rect">
            <a:avLst/>
          </a:prstGeom>
          <a:noFill/>
        </p:spPr>
        <p:txBody>
          <a:bodyPr wrap="square" rtlCol="0">
            <a:spAutoFit/>
          </a:bodyPr>
          <a:lstStyle/>
          <a:p>
            <a:pPr algn="ctr"/>
            <a:r>
              <a:rPr lang="en-US" sz="2400" i="1" dirty="0" smtClean="0">
                <a:latin typeface="Garamond"/>
                <a:cs typeface="Garamond"/>
              </a:rPr>
              <a:t>N</a:t>
            </a:r>
            <a:r>
              <a:rPr lang="en-US" sz="2400" baseline="-25000" dirty="0" smtClean="0">
                <a:latin typeface="Franklin Gothic Medium"/>
                <a:cs typeface="Franklin Gothic Medium"/>
              </a:rPr>
              <a:t>B</a:t>
            </a:r>
            <a:r>
              <a:rPr lang="en-US" sz="2400" i="1" dirty="0" smtClean="0">
                <a:latin typeface="Garamond"/>
                <a:cs typeface="Garamond"/>
              </a:rPr>
              <a:t> = </a:t>
            </a:r>
            <a:r>
              <a:rPr lang="en-US" sz="2400" dirty="0" smtClean="0">
                <a:latin typeface="Franklin Gothic Medium"/>
                <a:cs typeface="Franklin Gothic Medium"/>
              </a:rPr>
              <a:t>amount on choice B</a:t>
            </a:r>
            <a:r>
              <a:rPr lang="en-US" sz="2400" i="1" dirty="0" smtClean="0">
                <a:latin typeface="Garamond"/>
                <a:cs typeface="Garamond"/>
              </a:rPr>
              <a:t> </a:t>
            </a:r>
            <a:endParaRPr lang="en-US" sz="2400" dirty="0" smtClean="0">
              <a:latin typeface="Franklin Gothic Medium"/>
              <a:cs typeface="Franklin Gothic Medium"/>
            </a:endParaRPr>
          </a:p>
        </p:txBody>
      </p:sp>
      <p:pic>
        <p:nvPicPr>
          <p:cNvPr id="7" name="Picture 6" descr="bin50,0.5.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750" y="2964081"/>
            <a:ext cx="3575050" cy="2701013"/>
          </a:xfrm>
          <a:prstGeom prst="rect">
            <a:avLst/>
          </a:prstGeom>
        </p:spPr>
      </p:pic>
      <p:sp>
        <p:nvSpPr>
          <p:cNvPr id="8" name="Rectangle 7"/>
          <p:cNvSpPr/>
          <p:nvPr/>
        </p:nvSpPr>
        <p:spPr>
          <a:xfrm>
            <a:off x="1465136" y="2381250"/>
            <a:ext cx="2364199" cy="461665"/>
          </a:xfrm>
          <a:prstGeom prst="rect">
            <a:avLst/>
          </a:prstGeom>
        </p:spPr>
        <p:txBody>
          <a:bodyPr wrap="none">
            <a:spAutoFit/>
          </a:bodyPr>
          <a:lstStyle/>
          <a:p>
            <a:r>
              <a:rPr lang="en-US" sz="2400" dirty="0" smtClean="0">
                <a:solidFill>
                  <a:srgbClr val="000000"/>
                </a:solidFill>
                <a:latin typeface="Garamond"/>
                <a:cs typeface="Garamond"/>
              </a:rPr>
              <a:t>50 × Bernoulli(</a:t>
            </a:r>
            <a:r>
              <a:rPr lang="en-US" sz="2400" dirty="0">
                <a:solidFill>
                  <a:srgbClr val="000000"/>
                </a:solidFill>
                <a:latin typeface="Garamond"/>
                <a:cs typeface="Garamond"/>
              </a:rPr>
              <a:t>½</a:t>
            </a:r>
            <a:r>
              <a:rPr lang="en-US" sz="2400" dirty="0" smtClean="0">
                <a:solidFill>
                  <a:srgbClr val="000000"/>
                </a:solidFill>
                <a:latin typeface="Garamond"/>
                <a:cs typeface="Garamond"/>
              </a:rPr>
              <a:t>)</a:t>
            </a:r>
            <a:endParaRPr lang="en-US" sz="2400" dirty="0">
              <a:solidFill>
                <a:srgbClr val="000000"/>
              </a:solidFill>
            </a:endParaRPr>
          </a:p>
        </p:txBody>
      </p:sp>
      <p:cxnSp>
        <p:nvCxnSpPr>
          <p:cNvPr id="9" name="Straight Connector 8"/>
          <p:cNvCxnSpPr/>
          <p:nvPr/>
        </p:nvCxnSpPr>
        <p:spPr>
          <a:xfrm>
            <a:off x="6692900" y="3067050"/>
            <a:ext cx="0" cy="233045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57200" y="1231202"/>
            <a:ext cx="4108450" cy="461665"/>
          </a:xfrm>
          <a:prstGeom prst="rect">
            <a:avLst/>
          </a:prstGeom>
          <a:noFill/>
        </p:spPr>
        <p:txBody>
          <a:bodyPr wrap="square" rtlCol="0">
            <a:spAutoFit/>
          </a:bodyPr>
          <a:lstStyle/>
          <a:p>
            <a:pPr algn="ctr"/>
            <a:r>
              <a:rPr lang="en-US" sz="2400" dirty="0" smtClean="0">
                <a:solidFill>
                  <a:srgbClr val="FF9933"/>
                </a:solidFill>
                <a:latin typeface="Franklin Gothic Medium"/>
                <a:cs typeface="Franklin Gothic Medium"/>
              </a:rPr>
              <a:t>A:</a:t>
            </a:r>
            <a:r>
              <a:rPr lang="en-US" sz="2400" dirty="0" smtClean="0">
                <a:latin typeface="Franklin Gothic Medium"/>
                <a:cs typeface="Franklin Gothic Medium"/>
              </a:rPr>
              <a:t> put $50 in one stock </a:t>
            </a:r>
          </a:p>
        </p:txBody>
      </p:sp>
      <p:sp>
        <p:nvSpPr>
          <p:cNvPr id="11" name="TextBox 10"/>
          <p:cNvSpPr txBox="1"/>
          <p:nvPr/>
        </p:nvSpPr>
        <p:spPr>
          <a:xfrm>
            <a:off x="4451350" y="1231202"/>
            <a:ext cx="4235450" cy="461665"/>
          </a:xfrm>
          <a:prstGeom prst="rect">
            <a:avLst/>
          </a:prstGeom>
          <a:noFill/>
        </p:spPr>
        <p:txBody>
          <a:bodyPr wrap="square" rtlCol="0">
            <a:spAutoFit/>
          </a:bodyPr>
          <a:lstStyle/>
          <a:p>
            <a:pPr algn="ctr"/>
            <a:r>
              <a:rPr lang="en-US" sz="2400" dirty="0" smtClean="0">
                <a:solidFill>
                  <a:srgbClr val="FF9933"/>
                </a:solidFill>
                <a:latin typeface="Franklin Gothic Medium"/>
                <a:cs typeface="Franklin Gothic Medium"/>
              </a:rPr>
              <a:t>B: </a:t>
            </a:r>
            <a:r>
              <a:rPr lang="en-US" sz="2400" dirty="0" smtClean="0">
                <a:latin typeface="Franklin Gothic Medium"/>
                <a:cs typeface="Franklin Gothic Medium"/>
              </a:rPr>
              <a:t>put </a:t>
            </a:r>
            <a:r>
              <a:rPr lang="en-US" sz="2400" dirty="0">
                <a:latin typeface="Franklin Gothic Medium"/>
                <a:cs typeface="Franklin Gothic Medium"/>
              </a:rPr>
              <a:t>$½ </a:t>
            </a:r>
            <a:r>
              <a:rPr lang="en-US" sz="2400" dirty="0" smtClean="0">
                <a:latin typeface="Franklin Gothic Medium"/>
                <a:cs typeface="Franklin Gothic Medium"/>
              </a:rPr>
              <a:t>in each of 50 stocks </a:t>
            </a:r>
          </a:p>
        </p:txBody>
      </p:sp>
      <p:sp>
        <p:nvSpPr>
          <p:cNvPr id="12" name="Rectangle 11"/>
          <p:cNvSpPr/>
          <p:nvPr/>
        </p:nvSpPr>
        <p:spPr>
          <a:xfrm>
            <a:off x="5649786" y="2400300"/>
            <a:ext cx="2200993" cy="461665"/>
          </a:xfrm>
          <a:prstGeom prst="rect">
            <a:avLst/>
          </a:prstGeom>
        </p:spPr>
        <p:txBody>
          <a:bodyPr wrap="none">
            <a:spAutoFit/>
          </a:bodyPr>
          <a:lstStyle/>
          <a:p>
            <a:r>
              <a:rPr lang="en-US" sz="2400" dirty="0" smtClean="0">
                <a:solidFill>
                  <a:srgbClr val="000000"/>
                </a:solidFill>
                <a:latin typeface="Garamond"/>
                <a:cs typeface="Garamond"/>
              </a:rPr>
              <a:t>Binomial(50, ½)</a:t>
            </a:r>
            <a:endParaRPr lang="en-US" sz="2400" dirty="0">
              <a:solidFill>
                <a:srgbClr val="000000"/>
              </a:solidFill>
            </a:endParaRPr>
          </a:p>
        </p:txBody>
      </p:sp>
      <p:pic>
        <p:nvPicPr>
          <p:cNvPr id="13" name="Picture 12" descr="50bern.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950" y="2964080"/>
            <a:ext cx="3575050" cy="2701014"/>
          </a:xfrm>
          <a:prstGeom prst="rect">
            <a:avLst/>
          </a:prstGeom>
        </p:spPr>
      </p:pic>
      <p:cxnSp>
        <p:nvCxnSpPr>
          <p:cNvPr id="15" name="Straight Connector 14"/>
          <p:cNvCxnSpPr/>
          <p:nvPr/>
        </p:nvCxnSpPr>
        <p:spPr>
          <a:xfrm>
            <a:off x="2451100" y="3067050"/>
            <a:ext cx="0" cy="233045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2432050" y="2841359"/>
            <a:ext cx="344966" cy="369332"/>
          </a:xfrm>
          <a:prstGeom prst="rect">
            <a:avLst/>
          </a:prstGeom>
        </p:spPr>
        <p:txBody>
          <a:bodyPr wrap="none">
            <a:spAutoFit/>
          </a:bodyPr>
          <a:lstStyle/>
          <a:p>
            <a:r>
              <a:rPr lang="en-US" i="1" dirty="0" smtClean="0">
                <a:solidFill>
                  <a:schemeClr val="accent1"/>
                </a:solidFill>
                <a:latin typeface="Symbol" charset="2"/>
                <a:cs typeface="Symbol" charset="2"/>
              </a:rPr>
              <a:t>m</a:t>
            </a:r>
            <a:endParaRPr lang="en-US" dirty="0">
              <a:solidFill>
                <a:schemeClr val="accent1"/>
              </a:solidFill>
            </a:endParaRPr>
          </a:p>
        </p:txBody>
      </p:sp>
      <p:sp>
        <p:nvSpPr>
          <p:cNvPr id="22" name="Rectangle 21"/>
          <p:cNvSpPr/>
          <p:nvPr/>
        </p:nvSpPr>
        <p:spPr>
          <a:xfrm>
            <a:off x="6673850" y="2831584"/>
            <a:ext cx="344966" cy="369332"/>
          </a:xfrm>
          <a:prstGeom prst="rect">
            <a:avLst/>
          </a:prstGeom>
        </p:spPr>
        <p:txBody>
          <a:bodyPr wrap="none">
            <a:spAutoFit/>
          </a:bodyPr>
          <a:lstStyle/>
          <a:p>
            <a:r>
              <a:rPr lang="en-US" i="1" dirty="0" smtClean="0">
                <a:solidFill>
                  <a:schemeClr val="accent1"/>
                </a:solidFill>
                <a:latin typeface="Symbol" charset="2"/>
                <a:cs typeface="Symbol" charset="2"/>
              </a:rPr>
              <a:t>m</a:t>
            </a:r>
            <a:endParaRPr lang="en-US" dirty="0">
              <a:solidFill>
                <a:schemeClr val="accent1"/>
              </a:solidFill>
            </a:endParaRPr>
          </a:p>
        </p:txBody>
      </p:sp>
      <p:sp>
        <p:nvSpPr>
          <p:cNvPr id="23" name="TextBox 22"/>
          <p:cNvSpPr txBox="1"/>
          <p:nvPr/>
        </p:nvSpPr>
        <p:spPr>
          <a:xfrm>
            <a:off x="1813958" y="5709544"/>
            <a:ext cx="1274284" cy="461665"/>
          </a:xfrm>
          <a:prstGeom prst="rect">
            <a:avLst/>
          </a:prstGeom>
          <a:noFill/>
        </p:spPr>
        <p:txBody>
          <a:bodyPr wrap="square" rtlCol="0">
            <a:spAutoFit/>
          </a:bodyPr>
          <a:lstStyle/>
          <a:p>
            <a:pPr algn="ctr"/>
            <a:r>
              <a:rPr lang="en-US" sz="2400" i="1" dirty="0">
                <a:latin typeface="Symbol" charset="2"/>
                <a:cs typeface="Symbol" charset="2"/>
              </a:rPr>
              <a:t>s</a:t>
            </a:r>
            <a:r>
              <a:rPr lang="en-US" sz="2400" dirty="0" smtClean="0">
                <a:latin typeface="Franklin Gothic Medium"/>
                <a:cs typeface="Franklin Gothic Medium"/>
              </a:rPr>
              <a:t> </a:t>
            </a:r>
            <a:r>
              <a:rPr lang="en-US" sz="2400" dirty="0" smtClean="0">
                <a:latin typeface="Garamond"/>
                <a:cs typeface="Garamond"/>
              </a:rPr>
              <a:t>= 25</a:t>
            </a:r>
          </a:p>
        </p:txBody>
      </p:sp>
      <p:grpSp>
        <p:nvGrpSpPr>
          <p:cNvPr id="3" name="Group 2"/>
          <p:cNvGrpSpPr/>
          <p:nvPr/>
        </p:nvGrpSpPr>
        <p:grpSpPr>
          <a:xfrm>
            <a:off x="5129729" y="5784850"/>
            <a:ext cx="3126342" cy="461665"/>
            <a:chOff x="5129729" y="5784850"/>
            <a:chExt cx="3126342" cy="461665"/>
          </a:xfrm>
        </p:grpSpPr>
        <p:sp>
          <p:nvSpPr>
            <p:cNvPr id="24" name="TextBox 23"/>
            <p:cNvSpPr txBox="1"/>
            <p:nvPr/>
          </p:nvSpPr>
          <p:spPr>
            <a:xfrm>
              <a:off x="5129729" y="5784850"/>
              <a:ext cx="3126342" cy="461665"/>
            </a:xfrm>
            <a:prstGeom prst="rect">
              <a:avLst/>
            </a:prstGeom>
            <a:noFill/>
          </p:spPr>
          <p:txBody>
            <a:bodyPr wrap="square" rtlCol="0">
              <a:spAutoFit/>
            </a:bodyPr>
            <a:lstStyle/>
            <a:p>
              <a:pPr algn="ctr"/>
              <a:r>
                <a:rPr lang="en-US" sz="2400" i="1" dirty="0">
                  <a:latin typeface="Symbol" charset="2"/>
                  <a:cs typeface="Symbol" charset="2"/>
                </a:rPr>
                <a:t>s</a:t>
              </a:r>
              <a:r>
                <a:rPr lang="en-US" sz="2400" dirty="0" smtClean="0">
                  <a:latin typeface="Franklin Gothic Medium"/>
                  <a:cs typeface="Franklin Gothic Medium"/>
                </a:rPr>
                <a:t> </a:t>
              </a:r>
              <a:r>
                <a:rPr lang="en-US" sz="2400" dirty="0" smtClean="0">
                  <a:latin typeface="Garamond"/>
                  <a:cs typeface="Garamond"/>
                </a:rPr>
                <a:t>= </a:t>
              </a:r>
              <a:r>
                <a:rPr lang="en-US" sz="2400" dirty="0" smtClean="0">
                  <a:latin typeface="Franklin Gothic Medium"/>
                  <a:cs typeface="Franklin Gothic Medium"/>
                </a:rPr>
                <a:t>√</a:t>
              </a:r>
              <a:r>
                <a:rPr lang="en-US" sz="2400" dirty="0" smtClean="0">
                  <a:latin typeface="Garamond"/>
                  <a:cs typeface="Garamond"/>
                </a:rPr>
                <a:t>50</a:t>
              </a:r>
              <a:r>
                <a:rPr lang="en-US" sz="2400" dirty="0">
                  <a:latin typeface="Franklin Gothic Medium"/>
                  <a:cs typeface="Franklin Gothic Medium"/>
                </a:rPr>
                <a:t> </a:t>
              </a:r>
              <a:r>
                <a:rPr lang="en-US" sz="2400" dirty="0" smtClean="0">
                  <a:latin typeface="Garamond"/>
                  <a:cs typeface="Garamond"/>
                </a:rPr>
                <a:t>½ ½ = 3.536… </a:t>
              </a:r>
              <a:r>
                <a:rPr lang="en-US" sz="2400" i="1" dirty="0" smtClean="0">
                  <a:latin typeface="Garamond"/>
                  <a:cs typeface="Garamond"/>
                </a:rPr>
                <a:t> </a:t>
              </a:r>
              <a:endParaRPr lang="en-US" sz="2400" dirty="0" smtClean="0">
                <a:latin typeface="Garamond"/>
                <a:cs typeface="Garamond"/>
              </a:endParaRPr>
            </a:p>
          </p:txBody>
        </p:sp>
        <p:cxnSp>
          <p:nvCxnSpPr>
            <p:cNvPr id="25" name="Straight Connector 24"/>
            <p:cNvCxnSpPr/>
            <p:nvPr/>
          </p:nvCxnSpPr>
          <p:spPr>
            <a:xfrm>
              <a:off x="5925621" y="5860156"/>
              <a:ext cx="939800" cy="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 name="Group 5"/>
          <p:cNvGrpSpPr/>
          <p:nvPr/>
        </p:nvGrpSpPr>
        <p:grpSpPr>
          <a:xfrm>
            <a:off x="1457325" y="3241729"/>
            <a:ext cx="1987551" cy="2155771"/>
            <a:chOff x="1457325" y="3241729"/>
            <a:chExt cx="1987551" cy="2155771"/>
          </a:xfrm>
        </p:grpSpPr>
        <p:sp>
          <p:nvSpPr>
            <p:cNvPr id="27" name="Rectangle 26"/>
            <p:cNvSpPr/>
            <p:nvPr/>
          </p:nvSpPr>
          <p:spPr>
            <a:xfrm>
              <a:off x="1457326" y="3241729"/>
              <a:ext cx="1987550" cy="2155771"/>
            </a:xfrm>
            <a:prstGeom prst="rect">
              <a:avLst/>
            </a:prstGeom>
            <a:solidFill>
              <a:schemeClr val="accent1">
                <a:alpha val="50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8" name="Straight Arrow Connector 17"/>
            <p:cNvCxnSpPr/>
            <p:nvPr/>
          </p:nvCxnSpPr>
          <p:spPr>
            <a:xfrm>
              <a:off x="1457325" y="3426102"/>
              <a:ext cx="1987550" cy="0"/>
            </a:xfrm>
            <a:prstGeom prst="straightConnector1">
              <a:avLst/>
            </a:prstGeom>
            <a:ln w="9525" cmpd="sng">
              <a:headEnd type="arrow" w="med" len="sm"/>
              <a:tailEnd type="arrow" w="med" len="sm"/>
            </a:ln>
            <a:effectLst/>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1641475" y="3341641"/>
              <a:ext cx="729687" cy="369332"/>
            </a:xfrm>
            <a:prstGeom prst="rect">
              <a:avLst/>
            </a:prstGeom>
          </p:spPr>
          <p:txBody>
            <a:bodyPr wrap="none">
              <a:spAutoFit/>
            </a:bodyPr>
            <a:lstStyle/>
            <a:p>
              <a:r>
                <a:rPr lang="en-US" i="1" dirty="0" smtClean="0">
                  <a:solidFill>
                    <a:schemeClr val="accent1"/>
                  </a:solidFill>
                  <a:latin typeface="Symbol" charset="2"/>
                  <a:cs typeface="Symbol" charset="2"/>
                </a:rPr>
                <a:t>m </a:t>
              </a:r>
              <a:r>
                <a:rPr lang="en-US" dirty="0">
                  <a:solidFill>
                    <a:srgbClr val="FF9933"/>
                  </a:solidFill>
                  <a:latin typeface="Garamond"/>
                  <a:cs typeface="Garamond"/>
                </a:rPr>
                <a:t>–</a:t>
              </a:r>
              <a:r>
                <a:rPr lang="en-US" dirty="0" smtClean="0">
                  <a:solidFill>
                    <a:schemeClr val="accent1"/>
                  </a:solidFill>
                  <a:latin typeface="Garamond"/>
                  <a:cs typeface="Garamond"/>
                </a:rPr>
                <a:t> </a:t>
              </a:r>
              <a:r>
                <a:rPr lang="en-US" i="1" dirty="0" smtClean="0">
                  <a:solidFill>
                    <a:schemeClr val="accent1"/>
                  </a:solidFill>
                  <a:latin typeface="Symbol" charset="2"/>
                  <a:cs typeface="Symbol" charset="2"/>
                </a:rPr>
                <a:t>s</a:t>
              </a:r>
              <a:endParaRPr lang="en-US" dirty="0">
                <a:solidFill>
                  <a:schemeClr val="accent1"/>
                </a:solidFill>
              </a:endParaRPr>
            </a:p>
          </p:txBody>
        </p:sp>
        <p:sp>
          <p:nvSpPr>
            <p:cNvPr id="20" name="Rectangle 19"/>
            <p:cNvSpPr/>
            <p:nvPr/>
          </p:nvSpPr>
          <p:spPr>
            <a:xfrm>
              <a:off x="2542612" y="3351443"/>
              <a:ext cx="768159" cy="369332"/>
            </a:xfrm>
            <a:prstGeom prst="rect">
              <a:avLst/>
            </a:prstGeom>
          </p:spPr>
          <p:txBody>
            <a:bodyPr wrap="none">
              <a:spAutoFit/>
            </a:bodyPr>
            <a:lstStyle/>
            <a:p>
              <a:r>
                <a:rPr lang="en-US" i="1" dirty="0" smtClean="0">
                  <a:solidFill>
                    <a:schemeClr val="accent1"/>
                  </a:solidFill>
                  <a:latin typeface="Symbol" charset="2"/>
                  <a:cs typeface="Symbol" charset="2"/>
                </a:rPr>
                <a:t>m </a:t>
              </a:r>
              <a:r>
                <a:rPr lang="en-US" dirty="0" smtClean="0">
                  <a:solidFill>
                    <a:srgbClr val="FF9933"/>
                  </a:solidFill>
                  <a:latin typeface="Garamond"/>
                  <a:cs typeface="Garamond"/>
                </a:rPr>
                <a:t>+</a:t>
              </a:r>
              <a:r>
                <a:rPr lang="en-US" dirty="0" smtClean="0">
                  <a:solidFill>
                    <a:schemeClr val="accent1"/>
                  </a:solidFill>
                  <a:latin typeface="Garamond"/>
                  <a:cs typeface="Garamond"/>
                </a:rPr>
                <a:t> </a:t>
              </a:r>
              <a:r>
                <a:rPr lang="en-US" i="1" dirty="0" smtClean="0">
                  <a:solidFill>
                    <a:schemeClr val="accent1"/>
                  </a:solidFill>
                  <a:latin typeface="Symbol" charset="2"/>
                  <a:cs typeface="Symbol" charset="2"/>
                </a:rPr>
                <a:t>s</a:t>
              </a:r>
              <a:endParaRPr lang="en-US" dirty="0">
                <a:solidFill>
                  <a:schemeClr val="accent1"/>
                </a:solidFill>
              </a:endParaRPr>
            </a:p>
          </p:txBody>
        </p:sp>
      </p:grpSp>
      <p:grpSp>
        <p:nvGrpSpPr>
          <p:cNvPr id="14" name="Group 13"/>
          <p:cNvGrpSpPr/>
          <p:nvPr/>
        </p:nvGrpSpPr>
        <p:grpSpPr>
          <a:xfrm>
            <a:off x="6552338" y="3241729"/>
            <a:ext cx="279831" cy="2155771"/>
            <a:chOff x="6552338" y="3241729"/>
            <a:chExt cx="279831" cy="2155771"/>
          </a:xfrm>
        </p:grpSpPr>
        <p:sp>
          <p:nvSpPr>
            <p:cNvPr id="26" name="Rectangle 25"/>
            <p:cNvSpPr/>
            <p:nvPr/>
          </p:nvSpPr>
          <p:spPr>
            <a:xfrm>
              <a:off x="6552338" y="3241729"/>
              <a:ext cx="279831" cy="2155771"/>
            </a:xfrm>
            <a:prstGeom prst="rect">
              <a:avLst/>
            </a:prstGeom>
            <a:solidFill>
              <a:schemeClr val="accent1">
                <a:alpha val="50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9" name="Straight Arrow Connector 28"/>
            <p:cNvCxnSpPr/>
            <p:nvPr/>
          </p:nvCxnSpPr>
          <p:spPr>
            <a:xfrm>
              <a:off x="6552338" y="3407052"/>
              <a:ext cx="279831" cy="0"/>
            </a:xfrm>
            <a:prstGeom prst="straightConnector1">
              <a:avLst/>
            </a:prstGeom>
            <a:ln w="9525" cmpd="sng">
              <a:headEnd type="arrow" w="med" len="sm"/>
              <a:tailEnd type="arrow" w="med" len="sm"/>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400058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die</a:t>
            </a:r>
            <a:endParaRPr lang="en-US" dirty="0"/>
          </a:p>
        </p:txBody>
      </p:sp>
      <p:sp>
        <p:nvSpPr>
          <p:cNvPr id="4" name="TextBox 3"/>
          <p:cNvSpPr txBox="1"/>
          <p:nvPr/>
        </p:nvSpPr>
        <p:spPr>
          <a:xfrm>
            <a:off x="457200" y="1312533"/>
            <a:ext cx="4660900" cy="584776"/>
          </a:xfrm>
          <a:prstGeom prst="rect">
            <a:avLst/>
          </a:prstGeom>
          <a:noFill/>
        </p:spPr>
        <p:txBody>
          <a:bodyPr wrap="square" rtlCol="0">
            <a:spAutoFit/>
          </a:bodyPr>
          <a:lstStyle/>
          <a:p>
            <a:r>
              <a:rPr lang="en-US" sz="3200" dirty="0" smtClean="0">
                <a:solidFill>
                  <a:schemeClr val="accent1"/>
                </a:solidFill>
                <a:latin typeface="Franklin Gothic Medium"/>
                <a:cs typeface="Franklin Gothic Medium"/>
              </a:rPr>
              <a:t>Example from last time</a:t>
            </a:r>
          </a:p>
        </p:txBody>
      </p:sp>
      <p:pic>
        <p:nvPicPr>
          <p:cNvPr id="5" name="Picture 4" descr="Die_Spire_01_483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9440" y="1179927"/>
            <a:ext cx="1006171" cy="1006171"/>
          </a:xfrm>
          <a:prstGeom prst="rect">
            <a:avLst/>
          </a:prstGeom>
        </p:spPr>
      </p:pic>
      <p:sp>
        <p:nvSpPr>
          <p:cNvPr id="6" name="Rectangle 5"/>
          <p:cNvSpPr/>
          <p:nvPr/>
        </p:nvSpPr>
        <p:spPr>
          <a:xfrm>
            <a:off x="457200" y="2393246"/>
            <a:ext cx="5225326" cy="523220"/>
          </a:xfrm>
          <a:prstGeom prst="rect">
            <a:avLst/>
          </a:prstGeom>
        </p:spPr>
        <p:txBody>
          <a:bodyPr wrap="none">
            <a:spAutoFit/>
          </a:bodyPr>
          <a:lstStyle/>
          <a:p>
            <a:r>
              <a:rPr lang="en-US" sz="2800" i="1" dirty="0" smtClean="0">
                <a:solidFill>
                  <a:prstClr val="black"/>
                </a:solidFill>
                <a:latin typeface="Garamond"/>
                <a:cs typeface="Garamond"/>
              </a:rPr>
              <a:t>F</a:t>
            </a:r>
            <a:r>
              <a:rPr lang="en-US" sz="2800" dirty="0" smtClean="0">
                <a:solidFill>
                  <a:prstClr val="black"/>
                </a:solidFill>
                <a:latin typeface="Garamond"/>
                <a:cs typeface="Garamond"/>
              </a:rPr>
              <a:t> = </a:t>
            </a:r>
            <a:r>
              <a:rPr lang="en-US" sz="2800" dirty="0" smtClean="0">
                <a:solidFill>
                  <a:prstClr val="black"/>
                </a:solidFill>
                <a:latin typeface="Franklin Gothic Medium"/>
                <a:cs typeface="Franklin Gothic Medium"/>
              </a:rPr>
              <a:t>face value of fair 6-sided die</a:t>
            </a:r>
            <a:endParaRPr lang="en-US" sz="2800" i="1" dirty="0">
              <a:latin typeface="Franklin Gothic Medium"/>
              <a:cs typeface="Franklin Gothic Medium"/>
            </a:endParaRPr>
          </a:p>
        </p:txBody>
      </p:sp>
      <p:grpSp>
        <p:nvGrpSpPr>
          <p:cNvPr id="3" name="Group 2"/>
          <p:cNvGrpSpPr/>
          <p:nvPr/>
        </p:nvGrpSpPr>
        <p:grpSpPr>
          <a:xfrm>
            <a:off x="412750" y="3075691"/>
            <a:ext cx="8274050" cy="606455"/>
            <a:chOff x="412750" y="3075691"/>
            <a:chExt cx="8274050" cy="606455"/>
          </a:xfrm>
        </p:grpSpPr>
        <p:sp>
          <p:nvSpPr>
            <p:cNvPr id="7" name="Rectangle 6"/>
            <p:cNvSpPr/>
            <p:nvPr/>
          </p:nvSpPr>
          <p:spPr>
            <a:xfrm>
              <a:off x="412750" y="3139876"/>
              <a:ext cx="8274050" cy="523220"/>
            </a:xfrm>
            <a:prstGeom prst="rect">
              <a:avLst/>
            </a:prstGeom>
          </p:spPr>
          <p:txBody>
            <a:bodyPr wrap="square">
              <a:spAutoFit/>
            </a:bodyPr>
            <a:lstStyle/>
            <a:p>
              <a:r>
                <a:rPr lang="en-US" sz="2800" i="1" dirty="0" smtClean="0">
                  <a:solidFill>
                    <a:prstClr val="black"/>
                  </a:solidFill>
                  <a:latin typeface="Garamond"/>
                  <a:cs typeface="Garamond"/>
                </a:rPr>
                <a:t>E</a:t>
              </a:r>
              <a:r>
                <a:rPr lang="en-US" sz="2800" dirty="0" smtClean="0">
                  <a:solidFill>
                    <a:prstClr val="black"/>
                  </a:solidFill>
                  <a:latin typeface="Garamond"/>
                  <a:cs typeface="Garamond"/>
                </a:rPr>
                <a:t>[</a:t>
              </a:r>
              <a:r>
                <a:rPr lang="en-US" sz="2800" i="1" dirty="0" smtClean="0">
                  <a:solidFill>
                    <a:prstClr val="black"/>
                  </a:solidFill>
                  <a:latin typeface="Garamond"/>
                  <a:cs typeface="Garamond"/>
                </a:rPr>
                <a:t>F</a:t>
              </a:r>
              <a:r>
                <a:rPr lang="en-US" sz="2800" dirty="0" smtClean="0">
                  <a:solidFill>
                    <a:prstClr val="black"/>
                  </a:solidFill>
                  <a:latin typeface="Garamond"/>
                  <a:cs typeface="Garamond"/>
                </a:rPr>
                <a:t>] = </a:t>
              </a:r>
              <a:r>
                <a:rPr lang="en-US" sz="2800" dirty="0" smtClean="0">
                  <a:latin typeface="Garamond"/>
                  <a:cs typeface="Garamond"/>
                </a:rPr>
                <a:t>1    + 2     + 3     + 4     + 5     + 6     </a:t>
              </a:r>
              <a:r>
                <a:rPr lang="en-US" sz="2800" dirty="0" smtClean="0">
                  <a:solidFill>
                    <a:prstClr val="black"/>
                  </a:solidFill>
                  <a:latin typeface="Garamond"/>
                  <a:cs typeface="Garamond"/>
                </a:rPr>
                <a:t>= 3.5</a:t>
              </a:r>
              <a:endParaRPr lang="en-US" sz="2800" dirty="0"/>
            </a:p>
          </p:txBody>
        </p:sp>
        <p:grpSp>
          <p:nvGrpSpPr>
            <p:cNvPr id="12" name="Group 11"/>
            <p:cNvGrpSpPr/>
            <p:nvPr/>
          </p:nvGrpSpPr>
          <p:grpSpPr>
            <a:xfrm>
              <a:off x="1647825" y="3129636"/>
              <a:ext cx="476432" cy="552510"/>
              <a:chOff x="1581150" y="4368800"/>
              <a:chExt cx="476432" cy="552510"/>
            </a:xfrm>
          </p:grpSpPr>
          <p:sp>
            <p:nvSpPr>
              <p:cNvPr id="8" name="TextBox 7"/>
              <p:cNvSpPr txBox="1"/>
              <p:nvPr/>
            </p:nvSpPr>
            <p:spPr>
              <a:xfrm>
                <a:off x="1581150" y="4368800"/>
                <a:ext cx="304891" cy="400110"/>
              </a:xfrm>
              <a:prstGeom prst="rect">
                <a:avLst/>
              </a:prstGeom>
              <a:noFill/>
            </p:spPr>
            <p:txBody>
              <a:bodyPr wrap="none" rtlCol="0">
                <a:spAutoFit/>
              </a:bodyPr>
              <a:lstStyle/>
              <a:p>
                <a:r>
                  <a:rPr lang="en-US" sz="2000" dirty="0" smtClean="0">
                    <a:latin typeface="Garamond"/>
                    <a:cs typeface="Garamond"/>
                  </a:rPr>
                  <a:t>1</a:t>
                </a:r>
              </a:p>
            </p:txBody>
          </p:sp>
          <p:sp>
            <p:nvSpPr>
              <p:cNvPr id="9" name="TextBox 8"/>
              <p:cNvSpPr txBox="1"/>
              <p:nvPr/>
            </p:nvSpPr>
            <p:spPr>
              <a:xfrm>
                <a:off x="1752691" y="4521200"/>
                <a:ext cx="304891" cy="400110"/>
              </a:xfrm>
              <a:prstGeom prst="rect">
                <a:avLst/>
              </a:prstGeom>
              <a:noFill/>
            </p:spPr>
            <p:txBody>
              <a:bodyPr wrap="none" rtlCol="0">
                <a:spAutoFit/>
              </a:bodyPr>
              <a:lstStyle/>
              <a:p>
                <a:r>
                  <a:rPr lang="en-US" sz="2000" dirty="0" smtClean="0">
                    <a:latin typeface="Garamond"/>
                    <a:cs typeface="Garamond"/>
                  </a:rPr>
                  <a:t>6</a:t>
                </a:r>
              </a:p>
            </p:txBody>
          </p:sp>
          <p:cxnSp>
            <p:nvCxnSpPr>
              <p:cNvPr id="11" name="Straight Connector 10"/>
              <p:cNvCxnSpPr/>
              <p:nvPr/>
            </p:nvCxnSpPr>
            <p:spPr>
              <a:xfrm flipH="1">
                <a:off x="1720941" y="4584760"/>
                <a:ext cx="184150" cy="18415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 name="Group 12"/>
            <p:cNvGrpSpPr/>
            <p:nvPr/>
          </p:nvGrpSpPr>
          <p:grpSpPr>
            <a:xfrm>
              <a:off x="2530475" y="3094741"/>
              <a:ext cx="476432" cy="552510"/>
              <a:chOff x="1581150" y="4368800"/>
              <a:chExt cx="476432" cy="552510"/>
            </a:xfrm>
          </p:grpSpPr>
          <p:sp>
            <p:nvSpPr>
              <p:cNvPr id="14" name="TextBox 13"/>
              <p:cNvSpPr txBox="1"/>
              <p:nvPr/>
            </p:nvSpPr>
            <p:spPr>
              <a:xfrm>
                <a:off x="1581150" y="4368800"/>
                <a:ext cx="304891" cy="400110"/>
              </a:xfrm>
              <a:prstGeom prst="rect">
                <a:avLst/>
              </a:prstGeom>
              <a:noFill/>
            </p:spPr>
            <p:txBody>
              <a:bodyPr wrap="none" rtlCol="0">
                <a:spAutoFit/>
              </a:bodyPr>
              <a:lstStyle/>
              <a:p>
                <a:r>
                  <a:rPr lang="en-US" sz="2000" dirty="0" smtClean="0">
                    <a:latin typeface="Garamond"/>
                    <a:cs typeface="Garamond"/>
                  </a:rPr>
                  <a:t>1</a:t>
                </a:r>
              </a:p>
            </p:txBody>
          </p:sp>
          <p:sp>
            <p:nvSpPr>
              <p:cNvPr id="15" name="TextBox 14"/>
              <p:cNvSpPr txBox="1"/>
              <p:nvPr/>
            </p:nvSpPr>
            <p:spPr>
              <a:xfrm>
                <a:off x="1752691" y="4521200"/>
                <a:ext cx="304891" cy="400110"/>
              </a:xfrm>
              <a:prstGeom prst="rect">
                <a:avLst/>
              </a:prstGeom>
              <a:noFill/>
            </p:spPr>
            <p:txBody>
              <a:bodyPr wrap="none" rtlCol="0">
                <a:spAutoFit/>
              </a:bodyPr>
              <a:lstStyle/>
              <a:p>
                <a:r>
                  <a:rPr lang="en-US" sz="2000" dirty="0" smtClean="0">
                    <a:latin typeface="Garamond"/>
                    <a:cs typeface="Garamond"/>
                  </a:rPr>
                  <a:t>6</a:t>
                </a:r>
              </a:p>
            </p:txBody>
          </p:sp>
          <p:cxnSp>
            <p:nvCxnSpPr>
              <p:cNvPr id="16" name="Straight Connector 15"/>
              <p:cNvCxnSpPr/>
              <p:nvPr/>
            </p:nvCxnSpPr>
            <p:spPr>
              <a:xfrm flipH="1">
                <a:off x="1720941" y="4584760"/>
                <a:ext cx="184150" cy="18415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7" name="Group 16"/>
            <p:cNvGrpSpPr/>
            <p:nvPr/>
          </p:nvGrpSpPr>
          <p:grpSpPr>
            <a:xfrm>
              <a:off x="3455551" y="3075691"/>
              <a:ext cx="476432" cy="552510"/>
              <a:chOff x="1581150" y="4368800"/>
              <a:chExt cx="476432" cy="552510"/>
            </a:xfrm>
          </p:grpSpPr>
          <p:sp>
            <p:nvSpPr>
              <p:cNvPr id="18" name="TextBox 17"/>
              <p:cNvSpPr txBox="1"/>
              <p:nvPr/>
            </p:nvSpPr>
            <p:spPr>
              <a:xfrm>
                <a:off x="1581150" y="4368800"/>
                <a:ext cx="304891" cy="400110"/>
              </a:xfrm>
              <a:prstGeom prst="rect">
                <a:avLst/>
              </a:prstGeom>
              <a:noFill/>
            </p:spPr>
            <p:txBody>
              <a:bodyPr wrap="none" rtlCol="0">
                <a:spAutoFit/>
              </a:bodyPr>
              <a:lstStyle/>
              <a:p>
                <a:r>
                  <a:rPr lang="en-US" sz="2000" dirty="0" smtClean="0">
                    <a:latin typeface="Garamond"/>
                    <a:cs typeface="Garamond"/>
                  </a:rPr>
                  <a:t>1</a:t>
                </a:r>
              </a:p>
            </p:txBody>
          </p:sp>
          <p:sp>
            <p:nvSpPr>
              <p:cNvPr id="19" name="TextBox 18"/>
              <p:cNvSpPr txBox="1"/>
              <p:nvPr/>
            </p:nvSpPr>
            <p:spPr>
              <a:xfrm>
                <a:off x="1752691" y="4521200"/>
                <a:ext cx="304891" cy="400110"/>
              </a:xfrm>
              <a:prstGeom prst="rect">
                <a:avLst/>
              </a:prstGeom>
              <a:noFill/>
            </p:spPr>
            <p:txBody>
              <a:bodyPr wrap="none" rtlCol="0">
                <a:spAutoFit/>
              </a:bodyPr>
              <a:lstStyle/>
              <a:p>
                <a:r>
                  <a:rPr lang="en-US" sz="2000" dirty="0" smtClean="0">
                    <a:latin typeface="Garamond"/>
                    <a:cs typeface="Garamond"/>
                  </a:rPr>
                  <a:t>6</a:t>
                </a:r>
              </a:p>
            </p:txBody>
          </p:sp>
          <p:cxnSp>
            <p:nvCxnSpPr>
              <p:cNvPr id="20" name="Straight Connector 19"/>
              <p:cNvCxnSpPr/>
              <p:nvPr/>
            </p:nvCxnSpPr>
            <p:spPr>
              <a:xfrm flipH="1">
                <a:off x="1720941" y="4584760"/>
                <a:ext cx="184150" cy="18415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1" name="Group 20"/>
            <p:cNvGrpSpPr/>
            <p:nvPr/>
          </p:nvGrpSpPr>
          <p:grpSpPr>
            <a:xfrm>
              <a:off x="4389001" y="3091596"/>
              <a:ext cx="476432" cy="552510"/>
              <a:chOff x="1581150" y="4368800"/>
              <a:chExt cx="476432" cy="552510"/>
            </a:xfrm>
          </p:grpSpPr>
          <p:sp>
            <p:nvSpPr>
              <p:cNvPr id="22" name="TextBox 21"/>
              <p:cNvSpPr txBox="1"/>
              <p:nvPr/>
            </p:nvSpPr>
            <p:spPr>
              <a:xfrm>
                <a:off x="1581150" y="4368800"/>
                <a:ext cx="304891" cy="400110"/>
              </a:xfrm>
              <a:prstGeom prst="rect">
                <a:avLst/>
              </a:prstGeom>
              <a:noFill/>
            </p:spPr>
            <p:txBody>
              <a:bodyPr wrap="none" rtlCol="0">
                <a:spAutoFit/>
              </a:bodyPr>
              <a:lstStyle/>
              <a:p>
                <a:r>
                  <a:rPr lang="en-US" sz="2000" dirty="0" smtClean="0">
                    <a:latin typeface="Garamond"/>
                    <a:cs typeface="Garamond"/>
                  </a:rPr>
                  <a:t>1</a:t>
                </a:r>
              </a:p>
            </p:txBody>
          </p:sp>
          <p:sp>
            <p:nvSpPr>
              <p:cNvPr id="23" name="TextBox 22"/>
              <p:cNvSpPr txBox="1"/>
              <p:nvPr/>
            </p:nvSpPr>
            <p:spPr>
              <a:xfrm>
                <a:off x="1752691" y="4521200"/>
                <a:ext cx="304891" cy="400110"/>
              </a:xfrm>
              <a:prstGeom prst="rect">
                <a:avLst/>
              </a:prstGeom>
              <a:noFill/>
            </p:spPr>
            <p:txBody>
              <a:bodyPr wrap="none" rtlCol="0">
                <a:spAutoFit/>
              </a:bodyPr>
              <a:lstStyle/>
              <a:p>
                <a:r>
                  <a:rPr lang="en-US" sz="2000" dirty="0" smtClean="0">
                    <a:latin typeface="Garamond"/>
                    <a:cs typeface="Garamond"/>
                  </a:rPr>
                  <a:t>6</a:t>
                </a:r>
              </a:p>
            </p:txBody>
          </p:sp>
          <p:cxnSp>
            <p:nvCxnSpPr>
              <p:cNvPr id="24" name="Straight Connector 23"/>
              <p:cNvCxnSpPr/>
              <p:nvPr/>
            </p:nvCxnSpPr>
            <p:spPr>
              <a:xfrm flipH="1">
                <a:off x="1720941" y="4584760"/>
                <a:ext cx="184150" cy="18415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5" name="Group 24"/>
            <p:cNvGrpSpPr/>
            <p:nvPr/>
          </p:nvGrpSpPr>
          <p:grpSpPr>
            <a:xfrm>
              <a:off x="5303401" y="3078836"/>
              <a:ext cx="476432" cy="552510"/>
              <a:chOff x="1581150" y="4368800"/>
              <a:chExt cx="476432" cy="552510"/>
            </a:xfrm>
          </p:grpSpPr>
          <p:sp>
            <p:nvSpPr>
              <p:cNvPr id="26" name="TextBox 25"/>
              <p:cNvSpPr txBox="1"/>
              <p:nvPr/>
            </p:nvSpPr>
            <p:spPr>
              <a:xfrm>
                <a:off x="1581150" y="4368800"/>
                <a:ext cx="304891" cy="400110"/>
              </a:xfrm>
              <a:prstGeom prst="rect">
                <a:avLst/>
              </a:prstGeom>
              <a:noFill/>
            </p:spPr>
            <p:txBody>
              <a:bodyPr wrap="none" rtlCol="0">
                <a:spAutoFit/>
              </a:bodyPr>
              <a:lstStyle/>
              <a:p>
                <a:r>
                  <a:rPr lang="en-US" sz="2000" dirty="0" smtClean="0">
                    <a:latin typeface="Garamond"/>
                    <a:cs typeface="Garamond"/>
                  </a:rPr>
                  <a:t>1</a:t>
                </a:r>
              </a:p>
            </p:txBody>
          </p:sp>
          <p:sp>
            <p:nvSpPr>
              <p:cNvPr id="27" name="TextBox 26"/>
              <p:cNvSpPr txBox="1"/>
              <p:nvPr/>
            </p:nvSpPr>
            <p:spPr>
              <a:xfrm>
                <a:off x="1752691" y="4521200"/>
                <a:ext cx="304891" cy="400110"/>
              </a:xfrm>
              <a:prstGeom prst="rect">
                <a:avLst/>
              </a:prstGeom>
              <a:noFill/>
            </p:spPr>
            <p:txBody>
              <a:bodyPr wrap="none" rtlCol="0">
                <a:spAutoFit/>
              </a:bodyPr>
              <a:lstStyle/>
              <a:p>
                <a:r>
                  <a:rPr lang="en-US" sz="2000" dirty="0" smtClean="0">
                    <a:latin typeface="Garamond"/>
                    <a:cs typeface="Garamond"/>
                  </a:rPr>
                  <a:t>6</a:t>
                </a:r>
              </a:p>
            </p:txBody>
          </p:sp>
          <p:cxnSp>
            <p:nvCxnSpPr>
              <p:cNvPr id="28" name="Straight Connector 27"/>
              <p:cNvCxnSpPr/>
              <p:nvPr/>
            </p:nvCxnSpPr>
            <p:spPr>
              <a:xfrm flipH="1">
                <a:off x="1720941" y="4584760"/>
                <a:ext cx="184150" cy="18415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9" name="Group 28"/>
            <p:cNvGrpSpPr/>
            <p:nvPr/>
          </p:nvGrpSpPr>
          <p:grpSpPr>
            <a:xfrm>
              <a:off x="6249551" y="3081981"/>
              <a:ext cx="476432" cy="552510"/>
              <a:chOff x="1581150" y="4368800"/>
              <a:chExt cx="476432" cy="552510"/>
            </a:xfrm>
          </p:grpSpPr>
          <p:sp>
            <p:nvSpPr>
              <p:cNvPr id="30" name="TextBox 29"/>
              <p:cNvSpPr txBox="1"/>
              <p:nvPr/>
            </p:nvSpPr>
            <p:spPr>
              <a:xfrm>
                <a:off x="1581150" y="4368800"/>
                <a:ext cx="304891" cy="400110"/>
              </a:xfrm>
              <a:prstGeom prst="rect">
                <a:avLst/>
              </a:prstGeom>
              <a:noFill/>
            </p:spPr>
            <p:txBody>
              <a:bodyPr wrap="none" rtlCol="0">
                <a:spAutoFit/>
              </a:bodyPr>
              <a:lstStyle/>
              <a:p>
                <a:r>
                  <a:rPr lang="en-US" sz="2000" dirty="0" smtClean="0">
                    <a:latin typeface="Garamond"/>
                    <a:cs typeface="Garamond"/>
                  </a:rPr>
                  <a:t>1</a:t>
                </a:r>
              </a:p>
            </p:txBody>
          </p:sp>
          <p:sp>
            <p:nvSpPr>
              <p:cNvPr id="31" name="TextBox 30"/>
              <p:cNvSpPr txBox="1"/>
              <p:nvPr/>
            </p:nvSpPr>
            <p:spPr>
              <a:xfrm>
                <a:off x="1752691" y="4521200"/>
                <a:ext cx="304891" cy="400110"/>
              </a:xfrm>
              <a:prstGeom prst="rect">
                <a:avLst/>
              </a:prstGeom>
              <a:noFill/>
            </p:spPr>
            <p:txBody>
              <a:bodyPr wrap="none" rtlCol="0">
                <a:spAutoFit/>
              </a:bodyPr>
              <a:lstStyle/>
              <a:p>
                <a:r>
                  <a:rPr lang="en-US" sz="2000" dirty="0" smtClean="0">
                    <a:latin typeface="Garamond"/>
                    <a:cs typeface="Garamond"/>
                  </a:rPr>
                  <a:t>6</a:t>
                </a:r>
              </a:p>
            </p:txBody>
          </p:sp>
          <p:cxnSp>
            <p:nvCxnSpPr>
              <p:cNvPr id="32" name="Straight Connector 31"/>
              <p:cNvCxnSpPr/>
              <p:nvPr/>
            </p:nvCxnSpPr>
            <p:spPr>
              <a:xfrm flipH="1">
                <a:off x="1720941" y="4584760"/>
                <a:ext cx="184150" cy="18415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39943536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household size</a:t>
            </a:r>
            <a:endParaRPr lang="en-US" dirty="0"/>
          </a:p>
        </p:txBody>
      </p:sp>
      <p:sp>
        <p:nvSpPr>
          <p:cNvPr id="4" name="TextBox 3"/>
          <p:cNvSpPr txBox="1"/>
          <p:nvPr/>
        </p:nvSpPr>
        <p:spPr>
          <a:xfrm>
            <a:off x="457200" y="1371600"/>
            <a:ext cx="8229600" cy="1077218"/>
          </a:xfrm>
          <a:prstGeom prst="rect">
            <a:avLst/>
          </a:prstGeom>
          <a:noFill/>
        </p:spPr>
        <p:txBody>
          <a:bodyPr wrap="square" rtlCol="0">
            <a:spAutoFit/>
          </a:bodyPr>
          <a:lstStyle/>
          <a:p>
            <a:r>
              <a:rPr lang="en-US" sz="3200" dirty="0" smtClean="0">
                <a:latin typeface="Franklin Gothic Medium"/>
                <a:cs typeface="Franklin Gothic Medium"/>
              </a:rPr>
              <a:t>In 2011 the average household in Hong Kong had 2.9 people. </a:t>
            </a:r>
          </a:p>
        </p:txBody>
      </p:sp>
      <p:sp>
        <p:nvSpPr>
          <p:cNvPr id="5" name="TextBox 4"/>
          <p:cNvSpPr txBox="1"/>
          <p:nvPr/>
        </p:nvSpPr>
        <p:spPr>
          <a:xfrm>
            <a:off x="457200" y="2813050"/>
            <a:ext cx="8229600" cy="1077218"/>
          </a:xfrm>
          <a:prstGeom prst="rect">
            <a:avLst/>
          </a:prstGeom>
          <a:noFill/>
        </p:spPr>
        <p:txBody>
          <a:bodyPr wrap="square" rtlCol="0">
            <a:spAutoFit/>
          </a:bodyPr>
          <a:lstStyle/>
          <a:p>
            <a:r>
              <a:rPr lang="en-US" sz="3200" dirty="0" smtClean="0">
                <a:latin typeface="Franklin Gothic Medium"/>
                <a:cs typeface="Franklin Gothic Medium"/>
              </a:rPr>
              <a:t>Take a random person. What is the average number of people in his/her household?</a:t>
            </a:r>
          </a:p>
        </p:txBody>
      </p:sp>
      <p:sp>
        <p:nvSpPr>
          <p:cNvPr id="6" name="TextBox 5"/>
          <p:cNvSpPr txBox="1"/>
          <p:nvPr/>
        </p:nvSpPr>
        <p:spPr>
          <a:xfrm>
            <a:off x="3714750" y="4908550"/>
            <a:ext cx="1344238" cy="646331"/>
          </a:xfrm>
          <a:prstGeom prst="rect">
            <a:avLst/>
          </a:prstGeom>
          <a:noFill/>
        </p:spPr>
        <p:txBody>
          <a:bodyPr wrap="none" rtlCol="0">
            <a:spAutoFit/>
          </a:bodyPr>
          <a:lstStyle/>
          <a:p>
            <a:r>
              <a:rPr lang="en-US" sz="3600" dirty="0" smtClean="0">
                <a:latin typeface="Franklin Gothic Medium"/>
                <a:cs typeface="Franklin Gothic Medium"/>
              </a:rPr>
              <a:t>B: 2.9</a:t>
            </a:r>
          </a:p>
        </p:txBody>
      </p:sp>
      <p:sp>
        <p:nvSpPr>
          <p:cNvPr id="7" name="TextBox 6"/>
          <p:cNvSpPr txBox="1"/>
          <p:nvPr/>
        </p:nvSpPr>
        <p:spPr>
          <a:xfrm>
            <a:off x="800100" y="4921250"/>
            <a:ext cx="1741182" cy="646331"/>
          </a:xfrm>
          <a:prstGeom prst="rect">
            <a:avLst/>
          </a:prstGeom>
          <a:noFill/>
        </p:spPr>
        <p:txBody>
          <a:bodyPr wrap="none" rtlCol="0">
            <a:spAutoFit/>
          </a:bodyPr>
          <a:lstStyle/>
          <a:p>
            <a:r>
              <a:rPr lang="en-US" sz="3600" dirty="0" smtClean="0">
                <a:latin typeface="Franklin Gothic Medium"/>
                <a:cs typeface="Franklin Gothic Medium"/>
              </a:rPr>
              <a:t>A: &lt; 2.9</a:t>
            </a:r>
          </a:p>
        </p:txBody>
      </p:sp>
      <p:sp>
        <p:nvSpPr>
          <p:cNvPr id="8" name="TextBox 7"/>
          <p:cNvSpPr txBox="1"/>
          <p:nvPr/>
        </p:nvSpPr>
        <p:spPr>
          <a:xfrm>
            <a:off x="6267450" y="4908550"/>
            <a:ext cx="1730387" cy="646331"/>
          </a:xfrm>
          <a:prstGeom prst="rect">
            <a:avLst/>
          </a:prstGeom>
          <a:noFill/>
        </p:spPr>
        <p:txBody>
          <a:bodyPr wrap="none" rtlCol="0">
            <a:spAutoFit/>
          </a:bodyPr>
          <a:lstStyle/>
          <a:p>
            <a:r>
              <a:rPr lang="en-US" sz="3600" dirty="0" smtClean="0">
                <a:latin typeface="Franklin Gothic Medium"/>
                <a:cs typeface="Franklin Gothic Medium"/>
              </a:rPr>
              <a:t>C: &gt; 2.9</a:t>
            </a:r>
          </a:p>
        </p:txBody>
      </p:sp>
    </p:spTree>
    <p:extLst>
      <p:ext uri="{BB962C8B-B14F-4D97-AF65-F5344CB8AC3E}">
        <p14:creationId xmlns:p14="http://schemas.microsoft.com/office/powerpoint/2010/main" val="41172876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household size</a:t>
            </a:r>
            <a:endParaRPr lang="en-US" dirty="0"/>
          </a:p>
        </p:txBody>
      </p:sp>
      <p:cxnSp>
        <p:nvCxnSpPr>
          <p:cNvPr id="15" name="Straight Connector 14"/>
          <p:cNvCxnSpPr/>
          <p:nvPr/>
        </p:nvCxnSpPr>
        <p:spPr>
          <a:xfrm>
            <a:off x="4641850" y="1314450"/>
            <a:ext cx="0" cy="2209799"/>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60" name="Group 59"/>
          <p:cNvGrpSpPr/>
          <p:nvPr/>
        </p:nvGrpSpPr>
        <p:grpSpPr>
          <a:xfrm>
            <a:off x="5715000" y="1397503"/>
            <a:ext cx="2044700" cy="1936246"/>
            <a:chOff x="5715000" y="1397503"/>
            <a:chExt cx="2044700" cy="1936246"/>
          </a:xfrm>
        </p:grpSpPr>
        <p:pic>
          <p:nvPicPr>
            <p:cNvPr id="30" name="Picture 29" descr="dad-clip-art-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928409" y="1766810"/>
              <a:ext cx="287118" cy="803931"/>
            </a:xfrm>
            <a:prstGeom prst="rect">
              <a:avLst/>
            </a:prstGeom>
          </p:spPr>
        </p:pic>
        <p:pic>
          <p:nvPicPr>
            <p:cNvPr id="36" name="Picture 35" descr="12942805792095844818women-clip-ar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4247" y="1766810"/>
              <a:ext cx="705453" cy="852192"/>
            </a:xfrm>
            <a:prstGeom prst="rect">
              <a:avLst/>
            </a:prstGeom>
          </p:spPr>
        </p:pic>
        <p:pic>
          <p:nvPicPr>
            <p:cNvPr id="21" name="Picture 20" descr="kid_clipart_girl_smiling.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3390" y="2057400"/>
              <a:ext cx="415605" cy="488948"/>
            </a:xfrm>
            <a:prstGeom prst="rect">
              <a:avLst/>
            </a:prstGeom>
          </p:spPr>
        </p:pic>
        <p:pic>
          <p:nvPicPr>
            <p:cNvPr id="24" name="Picture 23" descr="child_clipart_girl_2.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174567" y="2048247"/>
              <a:ext cx="308823" cy="498101"/>
            </a:xfrm>
            <a:prstGeom prst="rect">
              <a:avLst/>
            </a:prstGeom>
          </p:spPr>
        </p:pic>
        <p:pic>
          <p:nvPicPr>
            <p:cNvPr id="27" name="Picture 26" descr="boy-clipar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72725" y="1997447"/>
              <a:ext cx="248662" cy="548901"/>
            </a:xfrm>
            <a:prstGeom prst="rect">
              <a:avLst/>
            </a:prstGeom>
          </p:spPr>
        </p:pic>
        <p:pic>
          <p:nvPicPr>
            <p:cNvPr id="39" name="Picture 38" descr="sports_clipart_karate.gi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27840" y="2647949"/>
              <a:ext cx="469860" cy="671229"/>
            </a:xfrm>
            <a:prstGeom prst="rect">
              <a:avLst/>
            </a:prstGeom>
          </p:spPr>
        </p:pic>
        <p:sp>
          <p:nvSpPr>
            <p:cNvPr id="16" name="Rectangle 15"/>
            <p:cNvSpPr/>
            <p:nvPr/>
          </p:nvSpPr>
          <p:spPr>
            <a:xfrm>
              <a:off x="5835650" y="1831602"/>
              <a:ext cx="1752600" cy="714747"/>
            </a:xfrm>
            <a:prstGeom prst="rect">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7" name="Rectangle 16"/>
            <p:cNvSpPr/>
            <p:nvPr/>
          </p:nvSpPr>
          <p:spPr>
            <a:xfrm>
              <a:off x="5835650" y="2619002"/>
              <a:ext cx="1752600" cy="714747"/>
            </a:xfrm>
            <a:prstGeom prst="rect">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Isosceles Triangle 17"/>
            <p:cNvSpPr/>
            <p:nvPr/>
          </p:nvSpPr>
          <p:spPr>
            <a:xfrm>
              <a:off x="5715000" y="1397503"/>
              <a:ext cx="2044700" cy="369307"/>
            </a:xfrm>
            <a:prstGeom prst="triangl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9" name="Group 58"/>
          <p:cNvGrpSpPr/>
          <p:nvPr/>
        </p:nvGrpSpPr>
        <p:grpSpPr>
          <a:xfrm>
            <a:off x="1276350" y="1378453"/>
            <a:ext cx="2044700" cy="1994329"/>
            <a:chOff x="1276350" y="1378453"/>
            <a:chExt cx="2044700" cy="1994329"/>
          </a:xfrm>
        </p:grpSpPr>
        <p:pic>
          <p:nvPicPr>
            <p:cNvPr id="40" name="Picture 39" descr="dad-clip-art-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686609" y="2520590"/>
              <a:ext cx="287118" cy="803931"/>
            </a:xfrm>
            <a:prstGeom prst="rect">
              <a:avLst/>
            </a:prstGeom>
          </p:spPr>
        </p:pic>
        <p:pic>
          <p:nvPicPr>
            <p:cNvPr id="41" name="Picture 40" descr="12942805792095844818women-clip-ar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0647" y="2520590"/>
              <a:ext cx="705453" cy="852192"/>
            </a:xfrm>
            <a:prstGeom prst="rect">
              <a:avLst/>
            </a:prstGeom>
          </p:spPr>
        </p:pic>
        <p:pic>
          <p:nvPicPr>
            <p:cNvPr id="42" name="Picture 41" descr="child_clipart_girl_2.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022493" y="2802027"/>
              <a:ext cx="308823" cy="498101"/>
            </a:xfrm>
            <a:prstGeom prst="rect">
              <a:avLst/>
            </a:prstGeom>
          </p:spPr>
        </p:pic>
        <p:pic>
          <p:nvPicPr>
            <p:cNvPr id="45" name="Picture 44" descr="guy.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13270" y="1812552"/>
              <a:ext cx="708038" cy="708038"/>
            </a:xfrm>
            <a:prstGeom prst="rect">
              <a:avLst/>
            </a:prstGeom>
          </p:spPr>
        </p:pic>
        <p:pic>
          <p:nvPicPr>
            <p:cNvPr id="46" name="Picture 45" descr="boy-clipar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1985" y="1971689"/>
              <a:ext cx="248662" cy="548901"/>
            </a:xfrm>
            <a:prstGeom prst="rect">
              <a:avLst/>
            </a:prstGeom>
          </p:spPr>
        </p:pic>
        <p:pic>
          <p:nvPicPr>
            <p:cNvPr id="49" name="Picture 48" descr="1197089140442951145PackardJennings_Karate_guy_in_a_fashionable_purple_suit_w_gloves.svg.hi.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59584" y="1866900"/>
              <a:ext cx="295354" cy="671988"/>
            </a:xfrm>
            <a:prstGeom prst="rect">
              <a:avLst/>
            </a:prstGeom>
          </p:spPr>
        </p:pic>
        <p:sp>
          <p:nvSpPr>
            <p:cNvPr id="6" name="Rectangle 5"/>
            <p:cNvSpPr/>
            <p:nvPr/>
          </p:nvSpPr>
          <p:spPr>
            <a:xfrm>
              <a:off x="1397000" y="2599952"/>
              <a:ext cx="1752600" cy="714747"/>
            </a:xfrm>
            <a:prstGeom prst="rect">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Rectangle 4"/>
            <p:cNvSpPr/>
            <p:nvPr/>
          </p:nvSpPr>
          <p:spPr>
            <a:xfrm>
              <a:off x="1397000" y="1812552"/>
              <a:ext cx="1752600" cy="714747"/>
            </a:xfrm>
            <a:prstGeom prst="rect">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Isosceles Triangle 12"/>
            <p:cNvSpPr/>
            <p:nvPr/>
          </p:nvSpPr>
          <p:spPr>
            <a:xfrm>
              <a:off x="1276350" y="1378453"/>
              <a:ext cx="2044700" cy="369307"/>
            </a:xfrm>
            <a:prstGeom prst="triangl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52" name="TextBox 51"/>
          <p:cNvSpPr txBox="1"/>
          <p:nvPr/>
        </p:nvSpPr>
        <p:spPr>
          <a:xfrm>
            <a:off x="3536244" y="3745468"/>
            <a:ext cx="2211212" cy="830997"/>
          </a:xfrm>
          <a:prstGeom prst="rect">
            <a:avLst/>
          </a:prstGeom>
          <a:noFill/>
        </p:spPr>
        <p:txBody>
          <a:bodyPr wrap="none" rtlCol="0">
            <a:spAutoFit/>
          </a:bodyPr>
          <a:lstStyle/>
          <a:p>
            <a:pPr algn="ctr"/>
            <a:r>
              <a:rPr lang="en-US" sz="2400" dirty="0" smtClean="0">
                <a:latin typeface="Franklin Gothic Medium"/>
                <a:cs typeface="Franklin Gothic Medium"/>
              </a:rPr>
              <a:t>average</a:t>
            </a:r>
            <a:br>
              <a:rPr lang="en-US" sz="2400" dirty="0" smtClean="0">
                <a:latin typeface="Franklin Gothic Medium"/>
                <a:cs typeface="Franklin Gothic Medium"/>
              </a:rPr>
            </a:br>
            <a:r>
              <a:rPr lang="en-US" sz="2400" dirty="0" smtClean="0">
                <a:latin typeface="Franklin Gothic Medium"/>
                <a:cs typeface="Franklin Gothic Medium"/>
              </a:rPr>
              <a:t>household size</a:t>
            </a:r>
          </a:p>
        </p:txBody>
      </p:sp>
      <p:sp>
        <p:nvSpPr>
          <p:cNvPr id="53" name="TextBox 52"/>
          <p:cNvSpPr txBox="1"/>
          <p:nvPr/>
        </p:nvSpPr>
        <p:spPr>
          <a:xfrm>
            <a:off x="1936036" y="3917434"/>
            <a:ext cx="455398" cy="646331"/>
          </a:xfrm>
          <a:prstGeom prst="rect">
            <a:avLst/>
          </a:prstGeom>
          <a:noFill/>
        </p:spPr>
        <p:txBody>
          <a:bodyPr wrap="none" rtlCol="0">
            <a:spAutoFit/>
          </a:bodyPr>
          <a:lstStyle/>
          <a:p>
            <a:r>
              <a:rPr lang="en-US" sz="3600" dirty="0" smtClean="0">
                <a:latin typeface="Franklin Gothic Medium"/>
                <a:cs typeface="Franklin Gothic Medium"/>
              </a:rPr>
              <a:t>3</a:t>
            </a:r>
          </a:p>
        </p:txBody>
      </p:sp>
      <p:sp>
        <p:nvSpPr>
          <p:cNvPr id="54" name="TextBox 53"/>
          <p:cNvSpPr txBox="1"/>
          <p:nvPr/>
        </p:nvSpPr>
        <p:spPr>
          <a:xfrm>
            <a:off x="6557294" y="3840718"/>
            <a:ext cx="455398" cy="646331"/>
          </a:xfrm>
          <a:prstGeom prst="rect">
            <a:avLst/>
          </a:prstGeom>
          <a:noFill/>
        </p:spPr>
        <p:txBody>
          <a:bodyPr wrap="none" rtlCol="0">
            <a:spAutoFit/>
          </a:bodyPr>
          <a:lstStyle/>
          <a:p>
            <a:r>
              <a:rPr lang="en-US" sz="3600" dirty="0" smtClean="0">
                <a:latin typeface="Franklin Gothic Medium"/>
                <a:cs typeface="Franklin Gothic Medium"/>
              </a:rPr>
              <a:t>3</a:t>
            </a:r>
          </a:p>
        </p:txBody>
      </p:sp>
      <p:sp>
        <p:nvSpPr>
          <p:cNvPr id="55" name="TextBox 54"/>
          <p:cNvSpPr txBox="1"/>
          <p:nvPr/>
        </p:nvSpPr>
        <p:spPr>
          <a:xfrm>
            <a:off x="3012142" y="4886751"/>
            <a:ext cx="3259426" cy="830997"/>
          </a:xfrm>
          <a:prstGeom prst="rect">
            <a:avLst/>
          </a:prstGeom>
          <a:noFill/>
        </p:spPr>
        <p:txBody>
          <a:bodyPr wrap="none" rtlCol="0">
            <a:spAutoFit/>
          </a:bodyPr>
          <a:lstStyle/>
          <a:p>
            <a:pPr algn="ctr"/>
            <a:r>
              <a:rPr lang="en-US" sz="2400" dirty="0" smtClean="0">
                <a:latin typeface="Franklin Gothic Medium"/>
                <a:cs typeface="Franklin Gothic Medium"/>
              </a:rPr>
              <a:t>average size of </a:t>
            </a:r>
            <a:r>
              <a:rPr lang="en-US" sz="2400" dirty="0" smtClean="0">
                <a:solidFill>
                  <a:srgbClr val="FF9933"/>
                </a:solidFill>
                <a:latin typeface="Franklin Gothic Medium"/>
                <a:cs typeface="Franklin Gothic Medium"/>
              </a:rPr>
              <a:t>random</a:t>
            </a:r>
            <a:br>
              <a:rPr lang="en-US" sz="2400" dirty="0" smtClean="0">
                <a:solidFill>
                  <a:srgbClr val="FF9933"/>
                </a:solidFill>
                <a:latin typeface="Franklin Gothic Medium"/>
                <a:cs typeface="Franklin Gothic Medium"/>
              </a:rPr>
            </a:br>
            <a:r>
              <a:rPr lang="en-US" sz="2400" dirty="0" smtClean="0">
                <a:solidFill>
                  <a:srgbClr val="FF9933"/>
                </a:solidFill>
                <a:latin typeface="Franklin Gothic Medium"/>
                <a:cs typeface="Franklin Gothic Medium"/>
              </a:rPr>
              <a:t>person</a:t>
            </a:r>
            <a:r>
              <a:rPr lang="en-US" sz="2400" dirty="0" smtClean="0">
                <a:latin typeface="Franklin Gothic Medium"/>
                <a:cs typeface="Franklin Gothic Medium"/>
              </a:rPr>
              <a:t>’s household</a:t>
            </a:r>
          </a:p>
        </p:txBody>
      </p:sp>
      <p:sp>
        <p:nvSpPr>
          <p:cNvPr id="56" name="TextBox 55"/>
          <p:cNvSpPr txBox="1"/>
          <p:nvPr/>
        </p:nvSpPr>
        <p:spPr>
          <a:xfrm>
            <a:off x="1954938" y="4980810"/>
            <a:ext cx="455398" cy="646331"/>
          </a:xfrm>
          <a:prstGeom prst="rect">
            <a:avLst/>
          </a:prstGeom>
          <a:noFill/>
        </p:spPr>
        <p:txBody>
          <a:bodyPr wrap="none" rtlCol="0">
            <a:spAutoFit/>
          </a:bodyPr>
          <a:lstStyle/>
          <a:p>
            <a:r>
              <a:rPr lang="en-US" sz="3600" dirty="0" smtClean="0">
                <a:latin typeface="Franklin Gothic Medium"/>
                <a:cs typeface="Franklin Gothic Medium"/>
              </a:rPr>
              <a:t>3</a:t>
            </a:r>
          </a:p>
        </p:txBody>
      </p:sp>
      <p:sp>
        <p:nvSpPr>
          <p:cNvPr id="58" name="TextBox 57"/>
          <p:cNvSpPr txBox="1"/>
          <p:nvPr/>
        </p:nvSpPr>
        <p:spPr>
          <a:xfrm>
            <a:off x="6492635" y="4980463"/>
            <a:ext cx="686231" cy="646331"/>
          </a:xfrm>
          <a:prstGeom prst="rect">
            <a:avLst/>
          </a:prstGeom>
          <a:noFill/>
        </p:spPr>
        <p:txBody>
          <a:bodyPr wrap="none" rtlCol="0">
            <a:spAutoFit/>
          </a:bodyPr>
          <a:lstStyle/>
          <a:p>
            <a:r>
              <a:rPr lang="en-US" sz="3600" dirty="0" smtClean="0">
                <a:solidFill>
                  <a:srgbClr val="FF0000"/>
                </a:solidFill>
                <a:latin typeface="Franklin Gothic Medium"/>
                <a:cs typeface="Franklin Gothic Medium"/>
              </a:rPr>
              <a:t>4⅓</a:t>
            </a:r>
          </a:p>
        </p:txBody>
      </p:sp>
    </p:spTree>
    <p:extLst>
      <p:ext uri="{BB962C8B-B14F-4D97-AF65-F5344CB8AC3E}">
        <p14:creationId xmlns:p14="http://schemas.microsoft.com/office/powerpoint/2010/main" val="18425064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dissolve">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dissolve">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dissolve">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dissolve">
                                      <p:cBhvr>
                                        <p:cTn id="22" dur="5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dissolve">
                                      <p:cBhvr>
                                        <p:cTn id="27" dur="500"/>
                                        <p:tgtEl>
                                          <p:spTgt spid="5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dissolve">
                                      <p:cBhvr>
                                        <p:cTn id="32" dur="500"/>
                                        <p:tgtEl>
                                          <p:spTgt spid="5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dissolve">
                                      <p:cBhvr>
                                        <p:cTn id="37" dur="500"/>
                                        <p:tgtEl>
                                          <p:spTgt spid="5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dissolve">
                                      <p:cBhvr>
                                        <p:cTn id="4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56" grpId="0"/>
      <p:bldP spid="5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household size</a:t>
            </a:r>
            <a:endParaRPr lang="en-US" dirty="0"/>
          </a:p>
        </p:txBody>
      </p:sp>
      <p:sp>
        <p:nvSpPr>
          <p:cNvPr id="4" name="TextBox 3"/>
          <p:cNvSpPr txBox="1"/>
          <p:nvPr/>
        </p:nvSpPr>
        <p:spPr>
          <a:xfrm>
            <a:off x="457200" y="1212850"/>
            <a:ext cx="8229600" cy="584776"/>
          </a:xfrm>
          <a:prstGeom prst="rect">
            <a:avLst/>
          </a:prstGeom>
          <a:noFill/>
        </p:spPr>
        <p:txBody>
          <a:bodyPr wrap="square" rtlCol="0">
            <a:spAutoFit/>
          </a:bodyPr>
          <a:lstStyle/>
          <a:p>
            <a:r>
              <a:rPr lang="en-US" sz="3200" dirty="0" smtClean="0">
                <a:latin typeface="Franklin Gothic Medium"/>
                <a:cs typeface="Franklin Gothic Medium"/>
              </a:rPr>
              <a:t>What is the average household size?</a:t>
            </a:r>
          </a:p>
        </p:txBody>
      </p:sp>
      <p:grpSp>
        <p:nvGrpSpPr>
          <p:cNvPr id="3" name="Group 2"/>
          <p:cNvGrpSpPr/>
          <p:nvPr/>
        </p:nvGrpSpPr>
        <p:grpSpPr>
          <a:xfrm>
            <a:off x="457200" y="2082800"/>
            <a:ext cx="8331200" cy="1346200"/>
            <a:chOff x="457200" y="2082800"/>
            <a:chExt cx="8331200" cy="1346200"/>
          </a:xfrm>
        </p:grpSpPr>
        <p:sp>
          <p:nvSpPr>
            <p:cNvPr id="5" name="TextBox 4"/>
            <p:cNvSpPr txBox="1"/>
            <p:nvPr/>
          </p:nvSpPr>
          <p:spPr>
            <a:xfrm>
              <a:off x="457200" y="2082800"/>
              <a:ext cx="8229600" cy="461665"/>
            </a:xfrm>
            <a:prstGeom prst="rect">
              <a:avLst/>
            </a:prstGeom>
            <a:noFill/>
          </p:spPr>
          <p:txBody>
            <a:bodyPr wrap="square" rtlCol="0">
              <a:spAutoFit/>
            </a:bodyPr>
            <a:lstStyle/>
            <a:p>
              <a:r>
                <a:rPr lang="en-US" sz="2400" dirty="0" smtClean="0">
                  <a:latin typeface="Franklin Gothic Medium"/>
                  <a:cs typeface="Franklin Gothic Medium"/>
                </a:rPr>
                <a:t>household size	1		2		3		4		5		more</a:t>
              </a:r>
            </a:p>
          </p:txBody>
        </p:sp>
        <p:sp>
          <p:nvSpPr>
            <p:cNvPr id="6" name="TextBox 5"/>
            <p:cNvSpPr txBox="1"/>
            <p:nvPr/>
          </p:nvSpPr>
          <p:spPr>
            <a:xfrm>
              <a:off x="457200" y="2544465"/>
              <a:ext cx="8229600" cy="461665"/>
            </a:xfrm>
            <a:prstGeom prst="rect">
              <a:avLst/>
            </a:prstGeom>
            <a:noFill/>
          </p:spPr>
          <p:txBody>
            <a:bodyPr wrap="square" rtlCol="0">
              <a:spAutoFit/>
            </a:bodyPr>
            <a:lstStyle/>
            <a:p>
              <a:r>
                <a:rPr lang="en-US" sz="2400" dirty="0" smtClean="0">
                  <a:latin typeface="Franklin Gothic Medium"/>
                  <a:cs typeface="Franklin Gothic Medium"/>
                </a:rPr>
                <a:t>% of households	16.6	25.6	24.4	21.2	8.7		3.5</a:t>
              </a:r>
            </a:p>
          </p:txBody>
        </p:sp>
        <p:cxnSp>
          <p:nvCxnSpPr>
            <p:cNvPr id="8" name="Straight Connector 7"/>
            <p:cNvCxnSpPr/>
            <p:nvPr/>
          </p:nvCxnSpPr>
          <p:spPr>
            <a:xfrm>
              <a:off x="457200" y="2082800"/>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57200" y="3067050"/>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481013" y="3059668"/>
              <a:ext cx="5307387" cy="369332"/>
            </a:xfrm>
            <a:prstGeom prst="rect">
              <a:avLst/>
            </a:prstGeom>
            <a:noFill/>
          </p:spPr>
          <p:txBody>
            <a:bodyPr wrap="none" rtlCol="0">
              <a:spAutoFit/>
            </a:bodyPr>
            <a:lstStyle/>
            <a:p>
              <a:pPr algn="r"/>
              <a:r>
                <a:rPr lang="en-US" dirty="0" smtClean="0">
                  <a:latin typeface="Franklin Gothic Medium"/>
                  <a:cs typeface="Franklin Gothic Medium"/>
                </a:rPr>
                <a:t>From </a:t>
              </a:r>
              <a:r>
                <a:rPr lang="en-US" i="1" dirty="0" smtClean="0">
                  <a:latin typeface="Franklin Gothic Medium"/>
                  <a:cs typeface="Franklin Gothic Medium"/>
                </a:rPr>
                <a:t>Hong Kong Annual Digest of Statistics</a:t>
              </a:r>
              <a:r>
                <a:rPr lang="en-US" dirty="0" smtClean="0">
                  <a:latin typeface="Franklin Gothic Medium"/>
                  <a:cs typeface="Franklin Gothic Medium"/>
                </a:rPr>
                <a:t>, 2012 </a:t>
              </a:r>
            </a:p>
          </p:txBody>
        </p:sp>
      </p:grpSp>
      <p:sp>
        <p:nvSpPr>
          <p:cNvPr id="11" name="TextBox 10"/>
          <p:cNvSpPr txBox="1"/>
          <p:nvPr/>
        </p:nvSpPr>
        <p:spPr>
          <a:xfrm>
            <a:off x="1155700" y="5596562"/>
            <a:ext cx="7531100" cy="461665"/>
          </a:xfrm>
          <a:prstGeom prst="rect">
            <a:avLst/>
          </a:prstGeom>
          <a:noFill/>
        </p:spPr>
        <p:txBody>
          <a:bodyPr wrap="square" rtlCol="0">
            <a:spAutoFit/>
          </a:bodyPr>
          <a:lstStyle/>
          <a:p>
            <a:r>
              <a:rPr lang="en-US" sz="2400" dirty="0">
                <a:latin typeface="Garamond"/>
                <a:cs typeface="Garamond"/>
              </a:rPr>
              <a:t>≈ 1</a:t>
            </a:r>
            <a:r>
              <a:rPr lang="en-US" sz="2400" dirty="0" smtClean="0">
                <a:latin typeface="Garamond"/>
                <a:cs typeface="Garamond"/>
              </a:rPr>
              <a:t>×.166 + 2×.256 + 3×.244 + 4×.214 + </a:t>
            </a:r>
            <a:r>
              <a:rPr lang="en-US" sz="2400" dirty="0">
                <a:latin typeface="Garamond"/>
                <a:cs typeface="Garamond"/>
              </a:rPr>
              <a:t>5</a:t>
            </a:r>
            <a:r>
              <a:rPr lang="en-US" sz="2400" dirty="0" smtClean="0">
                <a:latin typeface="Garamond"/>
                <a:cs typeface="Garamond"/>
              </a:rPr>
              <a:t>×.087 + 6×.035</a:t>
            </a:r>
            <a:endParaRPr lang="en-US" sz="2400" dirty="0">
              <a:latin typeface="Franklin Gothic Medium"/>
              <a:cs typeface="Franklin Gothic Medium"/>
            </a:endParaRPr>
          </a:p>
        </p:txBody>
      </p:sp>
      <p:sp>
        <p:nvSpPr>
          <p:cNvPr id="15" name="TextBox 14"/>
          <p:cNvSpPr txBox="1"/>
          <p:nvPr/>
        </p:nvSpPr>
        <p:spPr>
          <a:xfrm>
            <a:off x="1155700" y="6018470"/>
            <a:ext cx="1193800" cy="461665"/>
          </a:xfrm>
          <a:prstGeom prst="rect">
            <a:avLst/>
          </a:prstGeom>
          <a:noFill/>
        </p:spPr>
        <p:txBody>
          <a:bodyPr wrap="square" rtlCol="0">
            <a:spAutoFit/>
          </a:bodyPr>
          <a:lstStyle/>
          <a:p>
            <a:r>
              <a:rPr lang="en-US" sz="2400" dirty="0" smtClean="0">
                <a:latin typeface="Garamond"/>
                <a:cs typeface="Garamond"/>
              </a:rPr>
              <a:t>= 2.91 </a:t>
            </a:r>
            <a:endParaRPr lang="en-US" sz="2400" dirty="0">
              <a:latin typeface="Franklin Gothic Medium"/>
              <a:cs typeface="Franklin Gothic Medium"/>
            </a:endParaRPr>
          </a:p>
        </p:txBody>
      </p:sp>
      <p:sp>
        <p:nvSpPr>
          <p:cNvPr id="17" name="TextBox 16"/>
          <p:cNvSpPr txBox="1"/>
          <p:nvPr/>
        </p:nvSpPr>
        <p:spPr>
          <a:xfrm>
            <a:off x="445781" y="3452483"/>
            <a:ext cx="8229600" cy="584776"/>
          </a:xfrm>
          <a:prstGeom prst="rect">
            <a:avLst/>
          </a:prstGeom>
          <a:noFill/>
        </p:spPr>
        <p:txBody>
          <a:bodyPr wrap="square" rtlCol="0">
            <a:spAutoFit/>
          </a:bodyPr>
          <a:lstStyle/>
          <a:p>
            <a:r>
              <a:rPr lang="en-US" sz="3200" dirty="0" smtClean="0">
                <a:solidFill>
                  <a:schemeClr val="accent1"/>
                </a:solidFill>
                <a:latin typeface="Franklin Gothic Medium"/>
                <a:cs typeface="Franklin Gothic Medium"/>
              </a:rPr>
              <a:t>Probability model</a:t>
            </a:r>
          </a:p>
        </p:txBody>
      </p:sp>
      <p:sp>
        <p:nvSpPr>
          <p:cNvPr id="18" name="TextBox 17"/>
          <p:cNvSpPr txBox="1"/>
          <p:nvPr/>
        </p:nvSpPr>
        <p:spPr>
          <a:xfrm>
            <a:off x="445781" y="4085212"/>
            <a:ext cx="7011505" cy="461665"/>
          </a:xfrm>
          <a:prstGeom prst="rect">
            <a:avLst/>
          </a:prstGeom>
          <a:noFill/>
        </p:spPr>
        <p:txBody>
          <a:bodyPr wrap="none" rtlCol="0">
            <a:spAutoFit/>
          </a:bodyPr>
          <a:lstStyle/>
          <a:p>
            <a:r>
              <a:rPr lang="en-US" sz="2400" dirty="0" smtClean="0">
                <a:latin typeface="Franklin Gothic Medium"/>
                <a:cs typeface="Franklin Gothic Medium"/>
              </a:rPr>
              <a:t>The sample space are the households of Hong Kong</a:t>
            </a:r>
          </a:p>
        </p:txBody>
      </p:sp>
      <p:sp>
        <p:nvSpPr>
          <p:cNvPr id="19" name="TextBox 18"/>
          <p:cNvSpPr txBox="1"/>
          <p:nvPr/>
        </p:nvSpPr>
        <p:spPr>
          <a:xfrm>
            <a:off x="445781" y="4591615"/>
            <a:ext cx="3275506" cy="461665"/>
          </a:xfrm>
          <a:prstGeom prst="rect">
            <a:avLst/>
          </a:prstGeom>
          <a:noFill/>
        </p:spPr>
        <p:txBody>
          <a:bodyPr wrap="none" rtlCol="0">
            <a:spAutoFit/>
          </a:bodyPr>
          <a:lstStyle/>
          <a:p>
            <a:r>
              <a:rPr lang="en-US" sz="2400" dirty="0" smtClean="0">
                <a:latin typeface="Franklin Gothic Medium"/>
                <a:cs typeface="Franklin Gothic Medium"/>
              </a:rPr>
              <a:t>Equally likely outcomes</a:t>
            </a:r>
          </a:p>
        </p:txBody>
      </p:sp>
      <p:sp>
        <p:nvSpPr>
          <p:cNvPr id="20" name="TextBox 19"/>
          <p:cNvSpPr txBox="1"/>
          <p:nvPr/>
        </p:nvSpPr>
        <p:spPr>
          <a:xfrm>
            <a:off x="445781" y="5078680"/>
            <a:ext cx="5362015" cy="461665"/>
          </a:xfrm>
          <a:prstGeom prst="rect">
            <a:avLst/>
          </a:prstGeom>
          <a:noFill/>
        </p:spPr>
        <p:txBody>
          <a:bodyPr wrap="none" rtlCol="0">
            <a:spAutoFit/>
          </a:bodyPr>
          <a:lstStyle/>
          <a:p>
            <a:r>
              <a:rPr lang="en-US" sz="2400" i="1" dirty="0" smtClean="0">
                <a:latin typeface="Garamond"/>
                <a:cs typeface="Garamond"/>
              </a:rPr>
              <a:t>X</a:t>
            </a:r>
            <a:r>
              <a:rPr lang="en-US" sz="2400" dirty="0" smtClean="0">
                <a:latin typeface="Garamond"/>
                <a:cs typeface="Garamond"/>
              </a:rPr>
              <a:t> = </a:t>
            </a:r>
            <a:r>
              <a:rPr lang="en-US" sz="2400" dirty="0" smtClean="0">
                <a:latin typeface="Franklin Gothic Medium"/>
                <a:cs typeface="Franklin Gothic Medium"/>
              </a:rPr>
              <a:t>number of people in the household</a:t>
            </a:r>
          </a:p>
        </p:txBody>
      </p:sp>
      <p:sp>
        <p:nvSpPr>
          <p:cNvPr id="21" name="TextBox 20"/>
          <p:cNvSpPr txBox="1"/>
          <p:nvPr/>
        </p:nvSpPr>
        <p:spPr>
          <a:xfrm>
            <a:off x="457200" y="5578723"/>
            <a:ext cx="807073" cy="461665"/>
          </a:xfrm>
          <a:prstGeom prst="rect">
            <a:avLst/>
          </a:prstGeom>
          <a:noFill/>
        </p:spPr>
        <p:txBody>
          <a:bodyPr wrap="none" rtlCol="0">
            <a:spAutoFit/>
          </a:bodyPr>
          <a:lstStyle/>
          <a:p>
            <a:r>
              <a:rPr lang="en-US" sz="2400" i="1" dirty="0" smtClean="0">
                <a:latin typeface="Garamond"/>
                <a:cs typeface="Garamond"/>
              </a:rPr>
              <a:t>E</a:t>
            </a:r>
            <a:r>
              <a:rPr lang="en-US" sz="2400" dirty="0" smtClean="0">
                <a:latin typeface="Garamond"/>
                <a:cs typeface="Garamond"/>
              </a:rPr>
              <a:t>[</a:t>
            </a:r>
            <a:r>
              <a:rPr lang="en-US" sz="2400" i="1" dirty="0" smtClean="0">
                <a:latin typeface="Garamond"/>
                <a:cs typeface="Garamond"/>
              </a:rPr>
              <a:t>X</a:t>
            </a:r>
            <a:r>
              <a:rPr lang="en-US" sz="2400" dirty="0" smtClean="0">
                <a:latin typeface="Garamond"/>
                <a:cs typeface="Garamond"/>
              </a:rPr>
              <a:t>]</a:t>
            </a:r>
          </a:p>
        </p:txBody>
      </p:sp>
    </p:spTree>
    <p:extLst>
      <p:ext uri="{BB962C8B-B14F-4D97-AF65-F5344CB8AC3E}">
        <p14:creationId xmlns:p14="http://schemas.microsoft.com/office/powerpoint/2010/main" val="30199027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ssolv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dissolv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dissolv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ssolv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dissolv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7" grpId="0"/>
      <p:bldP spid="18" grpId="0"/>
      <p:bldP spid="19"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household size</a:t>
            </a:r>
            <a:endParaRPr lang="en-US" dirty="0"/>
          </a:p>
        </p:txBody>
      </p:sp>
      <p:sp>
        <p:nvSpPr>
          <p:cNvPr id="18" name="TextBox 17"/>
          <p:cNvSpPr txBox="1"/>
          <p:nvPr/>
        </p:nvSpPr>
        <p:spPr>
          <a:xfrm>
            <a:off x="457200" y="1301750"/>
            <a:ext cx="8229600" cy="1077218"/>
          </a:xfrm>
          <a:prstGeom prst="rect">
            <a:avLst/>
          </a:prstGeom>
          <a:noFill/>
        </p:spPr>
        <p:txBody>
          <a:bodyPr wrap="square" rtlCol="0">
            <a:spAutoFit/>
          </a:bodyPr>
          <a:lstStyle/>
          <a:p>
            <a:r>
              <a:rPr lang="en-US" sz="3200" dirty="0" smtClean="0">
                <a:latin typeface="Franklin Gothic Medium"/>
                <a:cs typeface="Franklin Gothic Medium"/>
              </a:rPr>
              <a:t>Take a random person. What is the average number of people in his/her household?</a:t>
            </a:r>
          </a:p>
        </p:txBody>
      </p:sp>
      <p:sp>
        <p:nvSpPr>
          <p:cNvPr id="25" name="TextBox 24"/>
          <p:cNvSpPr txBox="1"/>
          <p:nvPr/>
        </p:nvSpPr>
        <p:spPr>
          <a:xfrm>
            <a:off x="457823" y="2626983"/>
            <a:ext cx="8229600" cy="584776"/>
          </a:xfrm>
          <a:prstGeom prst="rect">
            <a:avLst/>
          </a:prstGeom>
          <a:noFill/>
        </p:spPr>
        <p:txBody>
          <a:bodyPr wrap="square" rtlCol="0">
            <a:spAutoFit/>
          </a:bodyPr>
          <a:lstStyle/>
          <a:p>
            <a:r>
              <a:rPr lang="en-US" sz="3200" dirty="0" smtClean="0">
                <a:solidFill>
                  <a:schemeClr val="accent1"/>
                </a:solidFill>
                <a:latin typeface="Franklin Gothic Medium"/>
                <a:cs typeface="Franklin Gothic Medium"/>
              </a:rPr>
              <a:t>Probability model</a:t>
            </a:r>
          </a:p>
        </p:txBody>
      </p:sp>
      <p:sp>
        <p:nvSpPr>
          <p:cNvPr id="26" name="TextBox 25"/>
          <p:cNvSpPr txBox="1"/>
          <p:nvPr/>
        </p:nvSpPr>
        <p:spPr>
          <a:xfrm>
            <a:off x="457823" y="3342262"/>
            <a:ext cx="6396703" cy="461665"/>
          </a:xfrm>
          <a:prstGeom prst="rect">
            <a:avLst/>
          </a:prstGeom>
          <a:noFill/>
        </p:spPr>
        <p:txBody>
          <a:bodyPr wrap="none" rtlCol="0">
            <a:spAutoFit/>
          </a:bodyPr>
          <a:lstStyle/>
          <a:p>
            <a:r>
              <a:rPr lang="en-US" sz="2400" dirty="0" smtClean="0">
                <a:latin typeface="Franklin Gothic Medium"/>
                <a:cs typeface="Franklin Gothic Medium"/>
              </a:rPr>
              <a:t>The sample space are the </a:t>
            </a:r>
            <a:r>
              <a:rPr lang="en-US" sz="2400" dirty="0" smtClean="0">
                <a:solidFill>
                  <a:srgbClr val="FF9933"/>
                </a:solidFill>
                <a:latin typeface="Franklin Gothic Medium"/>
                <a:cs typeface="Franklin Gothic Medium"/>
              </a:rPr>
              <a:t>people of Hong Kong</a:t>
            </a:r>
          </a:p>
        </p:txBody>
      </p:sp>
      <p:sp>
        <p:nvSpPr>
          <p:cNvPr id="27" name="TextBox 26"/>
          <p:cNvSpPr txBox="1"/>
          <p:nvPr/>
        </p:nvSpPr>
        <p:spPr>
          <a:xfrm>
            <a:off x="457823" y="3937565"/>
            <a:ext cx="3275506" cy="461665"/>
          </a:xfrm>
          <a:prstGeom prst="rect">
            <a:avLst/>
          </a:prstGeom>
          <a:noFill/>
        </p:spPr>
        <p:txBody>
          <a:bodyPr wrap="none" rtlCol="0">
            <a:spAutoFit/>
          </a:bodyPr>
          <a:lstStyle/>
          <a:p>
            <a:r>
              <a:rPr lang="en-US" sz="2400" dirty="0" smtClean="0">
                <a:latin typeface="Franklin Gothic Medium"/>
                <a:cs typeface="Franklin Gothic Medium"/>
              </a:rPr>
              <a:t>Equally likely outcomes</a:t>
            </a:r>
          </a:p>
        </p:txBody>
      </p:sp>
      <p:sp>
        <p:nvSpPr>
          <p:cNvPr id="28" name="TextBox 27"/>
          <p:cNvSpPr txBox="1"/>
          <p:nvPr/>
        </p:nvSpPr>
        <p:spPr>
          <a:xfrm>
            <a:off x="457823" y="4557980"/>
            <a:ext cx="4858061" cy="461665"/>
          </a:xfrm>
          <a:prstGeom prst="rect">
            <a:avLst/>
          </a:prstGeom>
          <a:noFill/>
        </p:spPr>
        <p:txBody>
          <a:bodyPr wrap="none" rtlCol="0">
            <a:spAutoFit/>
          </a:bodyPr>
          <a:lstStyle/>
          <a:p>
            <a:r>
              <a:rPr lang="en-US" sz="2400" i="1" dirty="0" smtClean="0">
                <a:latin typeface="Garamond"/>
                <a:cs typeface="Garamond"/>
              </a:rPr>
              <a:t>Y</a:t>
            </a:r>
            <a:r>
              <a:rPr lang="en-US" sz="2400" dirty="0" smtClean="0">
                <a:latin typeface="Garamond"/>
                <a:cs typeface="Garamond"/>
              </a:rPr>
              <a:t> = </a:t>
            </a:r>
            <a:r>
              <a:rPr lang="en-US" sz="2400" dirty="0" smtClean="0">
                <a:latin typeface="Franklin Gothic Medium"/>
                <a:cs typeface="Franklin Gothic Medium"/>
              </a:rPr>
              <a:t>number of people in household</a:t>
            </a:r>
          </a:p>
        </p:txBody>
      </p:sp>
      <p:sp>
        <p:nvSpPr>
          <p:cNvPr id="32" name="TextBox 31"/>
          <p:cNvSpPr txBox="1"/>
          <p:nvPr/>
        </p:nvSpPr>
        <p:spPr>
          <a:xfrm>
            <a:off x="457823" y="5163115"/>
            <a:ext cx="4770506" cy="461665"/>
          </a:xfrm>
          <a:prstGeom prst="rect">
            <a:avLst/>
          </a:prstGeom>
          <a:noFill/>
        </p:spPr>
        <p:txBody>
          <a:bodyPr wrap="none" rtlCol="0">
            <a:spAutoFit/>
          </a:bodyPr>
          <a:lstStyle/>
          <a:p>
            <a:r>
              <a:rPr lang="en-US" sz="2400" dirty="0" smtClean="0">
                <a:latin typeface="Franklin Gothic Medium"/>
                <a:cs typeface="Franklin Gothic Medium"/>
              </a:rPr>
              <a:t>Let’s find the </a:t>
            </a:r>
            <a:r>
              <a:rPr lang="en-US" sz="2400" dirty="0" err="1" smtClean="0">
                <a:latin typeface="Franklin Gothic Medium"/>
                <a:cs typeface="Franklin Gothic Medium"/>
              </a:rPr>
              <a:t>p.m.f</a:t>
            </a:r>
            <a:r>
              <a:rPr lang="en-US" sz="2400" dirty="0" smtClean="0">
                <a:latin typeface="Franklin Gothic Medium"/>
                <a:cs typeface="Franklin Gothic Medium"/>
              </a:rPr>
              <a:t>. </a:t>
            </a:r>
            <a:r>
              <a:rPr lang="en-US" sz="2400" i="1" dirty="0" err="1" smtClean="0">
                <a:latin typeface="Garamond"/>
                <a:cs typeface="Garamond"/>
              </a:rPr>
              <a:t>p</a:t>
            </a:r>
            <a:r>
              <a:rPr lang="en-US" sz="2400" i="1" baseline="-25000" dirty="0" err="1" smtClean="0">
                <a:latin typeface="Garamond"/>
                <a:cs typeface="Garamond"/>
              </a:rPr>
              <a:t>Y</a:t>
            </a:r>
            <a:r>
              <a:rPr lang="en-US" sz="2400" dirty="0" smtClean="0">
                <a:latin typeface="Garamond"/>
                <a:cs typeface="Garamond"/>
              </a:rPr>
              <a:t>(</a:t>
            </a:r>
            <a:r>
              <a:rPr lang="en-US" sz="2400" i="1" dirty="0" smtClean="0">
                <a:latin typeface="Garamond"/>
                <a:cs typeface="Garamond"/>
              </a:rPr>
              <a:t>y</a:t>
            </a:r>
            <a:r>
              <a:rPr lang="en-US" sz="2400" dirty="0" smtClean="0">
                <a:latin typeface="Garamond"/>
                <a:cs typeface="Garamond"/>
              </a:rPr>
              <a:t>)</a:t>
            </a:r>
            <a:r>
              <a:rPr lang="en-US" sz="2400" dirty="0" smtClean="0">
                <a:latin typeface="Franklin Gothic Medium"/>
                <a:cs typeface="Franklin Gothic Medium"/>
              </a:rPr>
              <a:t> </a:t>
            </a:r>
            <a:r>
              <a:rPr lang="en-US" sz="2400" dirty="0">
                <a:latin typeface="Garamond"/>
                <a:cs typeface="Garamond"/>
              </a:rPr>
              <a:t>=</a:t>
            </a:r>
            <a:r>
              <a:rPr lang="en-US" sz="2400" dirty="0" smtClean="0">
                <a:latin typeface="Franklin Gothic Medium"/>
                <a:cs typeface="Franklin Gothic Medium"/>
              </a:rPr>
              <a:t> </a:t>
            </a:r>
            <a:r>
              <a:rPr lang="en-US" sz="2400" i="1" dirty="0">
                <a:latin typeface="Garamond"/>
                <a:cs typeface="Garamond"/>
              </a:rPr>
              <a:t>P</a:t>
            </a:r>
            <a:r>
              <a:rPr lang="en-US" sz="2400" dirty="0">
                <a:latin typeface="Garamond"/>
                <a:cs typeface="Garamond"/>
              </a:rPr>
              <a:t>(</a:t>
            </a:r>
            <a:r>
              <a:rPr lang="en-US" sz="2400" i="1" dirty="0">
                <a:latin typeface="Garamond"/>
                <a:cs typeface="Garamond"/>
              </a:rPr>
              <a:t>Y </a:t>
            </a:r>
            <a:r>
              <a:rPr lang="en-US" sz="2400" dirty="0">
                <a:latin typeface="Garamond"/>
                <a:cs typeface="Garamond"/>
              </a:rPr>
              <a:t>= </a:t>
            </a:r>
            <a:r>
              <a:rPr lang="en-US" sz="2400" i="1" dirty="0">
                <a:latin typeface="Garamond"/>
                <a:cs typeface="Garamond"/>
              </a:rPr>
              <a:t>y</a:t>
            </a:r>
            <a:r>
              <a:rPr lang="en-US" sz="2400" dirty="0">
                <a:latin typeface="Garamond"/>
                <a:cs typeface="Garamond"/>
              </a:rPr>
              <a:t>)</a:t>
            </a:r>
          </a:p>
        </p:txBody>
      </p:sp>
    </p:spTree>
    <p:extLst>
      <p:ext uri="{BB962C8B-B14F-4D97-AF65-F5344CB8AC3E}">
        <p14:creationId xmlns:p14="http://schemas.microsoft.com/office/powerpoint/2010/main" val="6357081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dissolv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dissolv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dissolv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dissolve">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3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household size</a:t>
            </a:r>
            <a:endParaRPr lang="en-US" dirty="0"/>
          </a:p>
        </p:txBody>
      </p:sp>
      <p:grpSp>
        <p:nvGrpSpPr>
          <p:cNvPr id="4" name="Group 3"/>
          <p:cNvGrpSpPr/>
          <p:nvPr/>
        </p:nvGrpSpPr>
        <p:grpSpPr>
          <a:xfrm>
            <a:off x="457200" y="1266001"/>
            <a:ext cx="8229600" cy="984250"/>
            <a:chOff x="457200" y="2082800"/>
            <a:chExt cx="8229600" cy="984250"/>
          </a:xfrm>
        </p:grpSpPr>
        <p:sp>
          <p:nvSpPr>
            <p:cNvPr id="5" name="TextBox 4"/>
            <p:cNvSpPr txBox="1"/>
            <p:nvPr/>
          </p:nvSpPr>
          <p:spPr>
            <a:xfrm>
              <a:off x="457200" y="2082800"/>
              <a:ext cx="8229600" cy="461665"/>
            </a:xfrm>
            <a:prstGeom prst="rect">
              <a:avLst/>
            </a:prstGeom>
            <a:noFill/>
          </p:spPr>
          <p:txBody>
            <a:bodyPr wrap="square" rtlCol="0">
              <a:spAutoFit/>
            </a:bodyPr>
            <a:lstStyle/>
            <a:p>
              <a:r>
                <a:rPr lang="en-US" sz="2400" dirty="0" smtClean="0">
                  <a:latin typeface="Franklin Gothic Medium"/>
                  <a:cs typeface="Franklin Gothic Medium"/>
                </a:rPr>
                <a:t>household size	1		2		3		4		5		more</a:t>
              </a:r>
            </a:p>
          </p:txBody>
        </p:sp>
        <p:sp>
          <p:nvSpPr>
            <p:cNvPr id="6" name="TextBox 5"/>
            <p:cNvSpPr txBox="1"/>
            <p:nvPr/>
          </p:nvSpPr>
          <p:spPr>
            <a:xfrm>
              <a:off x="457200" y="2544465"/>
              <a:ext cx="8229600" cy="461665"/>
            </a:xfrm>
            <a:prstGeom prst="rect">
              <a:avLst/>
            </a:prstGeom>
            <a:noFill/>
          </p:spPr>
          <p:txBody>
            <a:bodyPr wrap="square" rtlCol="0">
              <a:spAutoFit/>
            </a:bodyPr>
            <a:lstStyle/>
            <a:p>
              <a:r>
                <a:rPr lang="en-US" sz="2400" dirty="0" smtClean="0">
                  <a:latin typeface="Franklin Gothic Medium"/>
                  <a:cs typeface="Franklin Gothic Medium"/>
                </a:rPr>
                <a:t>% of households	16.6	25.6	24.4	21.2	8.7		3.5</a:t>
              </a:r>
            </a:p>
          </p:txBody>
        </p:sp>
        <p:cxnSp>
          <p:nvCxnSpPr>
            <p:cNvPr id="7" name="Straight Connector 6"/>
            <p:cNvCxnSpPr/>
            <p:nvPr/>
          </p:nvCxnSpPr>
          <p:spPr>
            <a:xfrm>
              <a:off x="457200" y="2082800"/>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57200" y="3067050"/>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grpSp>
      <p:sp>
        <p:nvSpPr>
          <p:cNvPr id="10" name="TextBox 9"/>
          <p:cNvSpPr txBox="1"/>
          <p:nvPr/>
        </p:nvSpPr>
        <p:spPr>
          <a:xfrm>
            <a:off x="457200" y="2640280"/>
            <a:ext cx="4966114" cy="461665"/>
          </a:xfrm>
          <a:prstGeom prst="rect">
            <a:avLst/>
          </a:prstGeom>
          <a:noFill/>
        </p:spPr>
        <p:txBody>
          <a:bodyPr wrap="none" rtlCol="0">
            <a:spAutoFit/>
          </a:bodyPr>
          <a:lstStyle/>
          <a:p>
            <a:r>
              <a:rPr lang="en-US" sz="2400" i="1" dirty="0" smtClean="0">
                <a:latin typeface="Garamond"/>
                <a:cs typeface="Garamond"/>
              </a:rPr>
              <a:t>N</a:t>
            </a:r>
            <a:r>
              <a:rPr lang="en-US" sz="2400" dirty="0" smtClean="0">
                <a:latin typeface="Garamond"/>
                <a:cs typeface="Garamond"/>
              </a:rPr>
              <a:t> = </a:t>
            </a:r>
            <a:r>
              <a:rPr lang="en-US" sz="2400" dirty="0" smtClean="0">
                <a:latin typeface="Franklin Gothic Medium"/>
                <a:cs typeface="Franklin Gothic Medium"/>
              </a:rPr>
              <a:t>number of people in Hong Kong</a:t>
            </a:r>
          </a:p>
        </p:txBody>
      </p:sp>
      <p:sp>
        <p:nvSpPr>
          <p:cNvPr id="11" name="Rectangle 10"/>
          <p:cNvSpPr/>
          <p:nvPr/>
        </p:nvSpPr>
        <p:spPr>
          <a:xfrm>
            <a:off x="457200" y="3777749"/>
            <a:ext cx="470292" cy="461665"/>
          </a:xfrm>
          <a:prstGeom prst="rect">
            <a:avLst/>
          </a:prstGeom>
        </p:spPr>
        <p:txBody>
          <a:bodyPr wrap="none">
            <a:spAutoFit/>
          </a:bodyPr>
          <a:lstStyle/>
          <a:p>
            <a:pPr lvl="0"/>
            <a:r>
              <a:rPr lang="en-US" sz="2400" i="1" dirty="0" smtClean="0">
                <a:solidFill>
                  <a:prstClr val="black"/>
                </a:solidFill>
                <a:latin typeface="Garamond"/>
                <a:cs typeface="Garamond"/>
              </a:rPr>
              <a:t>N</a:t>
            </a:r>
            <a:endParaRPr lang="en-US" sz="2400" dirty="0">
              <a:solidFill>
                <a:prstClr val="black"/>
              </a:solidFill>
              <a:latin typeface="Garamond"/>
              <a:cs typeface="Garamond"/>
            </a:endParaRPr>
          </a:p>
        </p:txBody>
      </p:sp>
      <p:sp>
        <p:nvSpPr>
          <p:cNvPr id="13" name="TextBox 12"/>
          <p:cNvSpPr txBox="1"/>
          <p:nvPr/>
        </p:nvSpPr>
        <p:spPr>
          <a:xfrm>
            <a:off x="783166" y="3773113"/>
            <a:ext cx="7531100" cy="830997"/>
          </a:xfrm>
          <a:prstGeom prst="rect">
            <a:avLst/>
          </a:prstGeom>
          <a:noFill/>
        </p:spPr>
        <p:txBody>
          <a:bodyPr wrap="square" rtlCol="0">
            <a:spAutoFit/>
          </a:bodyPr>
          <a:lstStyle/>
          <a:p>
            <a:r>
              <a:rPr lang="en-US" sz="2400" dirty="0">
                <a:latin typeface="Garamond"/>
                <a:cs typeface="Garamond"/>
              </a:rPr>
              <a:t>≈ 1</a:t>
            </a:r>
            <a:r>
              <a:rPr lang="en-US" sz="2400" dirty="0" smtClean="0">
                <a:latin typeface="Garamond"/>
                <a:cs typeface="Garamond"/>
              </a:rPr>
              <a:t>×.166</a:t>
            </a:r>
            <a:r>
              <a:rPr lang="en-US" sz="2400" i="1" dirty="0" smtClean="0">
                <a:latin typeface="Garamond"/>
                <a:cs typeface="Garamond"/>
              </a:rPr>
              <a:t>H</a:t>
            </a:r>
            <a:r>
              <a:rPr lang="en-US" sz="2400" dirty="0" smtClean="0">
                <a:latin typeface="Garamond"/>
                <a:cs typeface="Garamond"/>
              </a:rPr>
              <a:t> + 2×.256</a:t>
            </a:r>
            <a:r>
              <a:rPr lang="en-US" sz="2400" i="1" dirty="0">
                <a:latin typeface="Garamond"/>
                <a:cs typeface="Garamond"/>
              </a:rPr>
              <a:t>H</a:t>
            </a:r>
            <a:r>
              <a:rPr lang="en-US" sz="2400" dirty="0" smtClean="0">
                <a:latin typeface="Garamond"/>
                <a:cs typeface="Garamond"/>
              </a:rPr>
              <a:t> + 3×.244</a:t>
            </a:r>
            <a:r>
              <a:rPr lang="en-US" sz="2400" i="1" dirty="0">
                <a:latin typeface="Garamond"/>
                <a:cs typeface="Garamond"/>
              </a:rPr>
              <a:t>H</a:t>
            </a:r>
            <a:r>
              <a:rPr lang="en-US" sz="2400" dirty="0" smtClean="0">
                <a:latin typeface="Garamond"/>
                <a:cs typeface="Garamond"/>
              </a:rPr>
              <a:t> </a:t>
            </a:r>
            <a:br>
              <a:rPr lang="en-US" sz="2400" dirty="0" smtClean="0">
                <a:latin typeface="Garamond"/>
                <a:cs typeface="Garamond"/>
              </a:rPr>
            </a:br>
            <a:r>
              <a:rPr lang="en-US" sz="2400" dirty="0" smtClean="0">
                <a:latin typeface="Garamond"/>
                <a:cs typeface="Garamond"/>
              </a:rPr>
              <a:t>		+ 4×.214</a:t>
            </a:r>
            <a:r>
              <a:rPr lang="en-US" sz="2400" i="1" dirty="0">
                <a:latin typeface="Garamond"/>
                <a:cs typeface="Garamond"/>
              </a:rPr>
              <a:t>H</a:t>
            </a:r>
            <a:r>
              <a:rPr lang="en-US" sz="2400" dirty="0" smtClean="0">
                <a:latin typeface="Garamond"/>
                <a:cs typeface="Garamond"/>
              </a:rPr>
              <a:t> + </a:t>
            </a:r>
            <a:r>
              <a:rPr lang="en-US" sz="2400" dirty="0">
                <a:latin typeface="Garamond"/>
                <a:cs typeface="Garamond"/>
              </a:rPr>
              <a:t>5</a:t>
            </a:r>
            <a:r>
              <a:rPr lang="en-US" sz="2400" dirty="0" smtClean="0">
                <a:latin typeface="Garamond"/>
                <a:cs typeface="Garamond"/>
              </a:rPr>
              <a:t>×.087</a:t>
            </a:r>
            <a:r>
              <a:rPr lang="en-US" sz="2400" i="1" dirty="0">
                <a:latin typeface="Garamond"/>
                <a:cs typeface="Garamond"/>
              </a:rPr>
              <a:t>H</a:t>
            </a:r>
            <a:r>
              <a:rPr lang="en-US" sz="2400" dirty="0" smtClean="0">
                <a:latin typeface="Garamond"/>
                <a:cs typeface="Garamond"/>
              </a:rPr>
              <a:t> + 6×.035</a:t>
            </a:r>
            <a:r>
              <a:rPr lang="en-US" sz="2400" i="1" dirty="0">
                <a:latin typeface="Garamond"/>
                <a:cs typeface="Garamond"/>
              </a:rPr>
              <a:t>H</a:t>
            </a:r>
            <a:endParaRPr lang="en-US" sz="2400" dirty="0">
              <a:latin typeface="Franklin Gothic Medium"/>
              <a:cs typeface="Franklin Gothic Medium"/>
            </a:endParaRPr>
          </a:p>
        </p:txBody>
      </p:sp>
      <p:sp>
        <p:nvSpPr>
          <p:cNvPr id="14" name="TextBox 13"/>
          <p:cNvSpPr txBox="1"/>
          <p:nvPr/>
        </p:nvSpPr>
        <p:spPr>
          <a:xfrm>
            <a:off x="457200" y="3110406"/>
            <a:ext cx="5577760" cy="461665"/>
          </a:xfrm>
          <a:prstGeom prst="rect">
            <a:avLst/>
          </a:prstGeom>
          <a:noFill/>
        </p:spPr>
        <p:txBody>
          <a:bodyPr wrap="none" rtlCol="0">
            <a:spAutoFit/>
          </a:bodyPr>
          <a:lstStyle/>
          <a:p>
            <a:r>
              <a:rPr lang="en-US" sz="2400" i="1" dirty="0" smtClean="0">
                <a:latin typeface="Garamond"/>
                <a:cs typeface="Garamond"/>
              </a:rPr>
              <a:t>H</a:t>
            </a:r>
            <a:r>
              <a:rPr lang="en-US" sz="2400" dirty="0" smtClean="0">
                <a:latin typeface="Garamond"/>
                <a:cs typeface="Garamond"/>
              </a:rPr>
              <a:t> = </a:t>
            </a:r>
            <a:r>
              <a:rPr lang="en-US" sz="2400" dirty="0" smtClean="0">
                <a:latin typeface="Franklin Gothic Medium"/>
                <a:cs typeface="Franklin Gothic Medium"/>
              </a:rPr>
              <a:t>number of households in Hong Kong</a:t>
            </a:r>
          </a:p>
        </p:txBody>
      </p:sp>
      <p:sp>
        <p:nvSpPr>
          <p:cNvPr id="15" name="Rectangle 14"/>
          <p:cNvSpPr/>
          <p:nvPr/>
        </p:nvSpPr>
        <p:spPr>
          <a:xfrm>
            <a:off x="457200" y="4810667"/>
            <a:ext cx="2208507" cy="461665"/>
          </a:xfrm>
          <a:prstGeom prst="rect">
            <a:avLst/>
          </a:prstGeom>
        </p:spPr>
        <p:txBody>
          <a:bodyPr wrap="none">
            <a:spAutoFit/>
          </a:bodyPr>
          <a:lstStyle/>
          <a:p>
            <a:r>
              <a:rPr lang="en-US" sz="2400" i="1" dirty="0" err="1">
                <a:latin typeface="Garamond"/>
                <a:cs typeface="Garamond"/>
              </a:rPr>
              <a:t>p</a:t>
            </a:r>
            <a:r>
              <a:rPr lang="en-US" sz="2400" i="1" baseline="-25000" dirty="0" err="1">
                <a:latin typeface="Garamond"/>
                <a:cs typeface="Garamond"/>
              </a:rPr>
              <a:t>Y</a:t>
            </a:r>
            <a:r>
              <a:rPr lang="en-US" sz="2400" dirty="0" smtClean="0">
                <a:latin typeface="Garamond"/>
                <a:cs typeface="Garamond"/>
              </a:rPr>
              <a:t>(1) =</a:t>
            </a:r>
            <a:r>
              <a:rPr lang="en-US" sz="2400" dirty="0" smtClean="0">
                <a:latin typeface="Franklin Gothic Medium"/>
                <a:cs typeface="Franklin Gothic Medium"/>
              </a:rPr>
              <a:t> </a:t>
            </a:r>
            <a:r>
              <a:rPr lang="en-US" sz="2400" i="1" dirty="0" smtClean="0">
                <a:solidFill>
                  <a:prstClr val="black"/>
                </a:solidFill>
                <a:latin typeface="Garamond"/>
                <a:cs typeface="Garamond"/>
              </a:rPr>
              <a:t>P</a:t>
            </a:r>
            <a:r>
              <a:rPr lang="en-US" sz="2400" dirty="0">
                <a:solidFill>
                  <a:prstClr val="black"/>
                </a:solidFill>
                <a:latin typeface="Garamond"/>
                <a:cs typeface="Garamond"/>
              </a:rPr>
              <a:t>(</a:t>
            </a:r>
            <a:r>
              <a:rPr lang="en-US" sz="2400" i="1" dirty="0">
                <a:solidFill>
                  <a:prstClr val="black"/>
                </a:solidFill>
                <a:latin typeface="Garamond"/>
                <a:cs typeface="Garamond"/>
              </a:rPr>
              <a:t>Y </a:t>
            </a:r>
            <a:r>
              <a:rPr lang="en-US" sz="2400" dirty="0" smtClean="0">
                <a:solidFill>
                  <a:prstClr val="black"/>
                </a:solidFill>
                <a:latin typeface="Garamond"/>
                <a:cs typeface="Garamond"/>
              </a:rPr>
              <a:t>= 1) </a:t>
            </a:r>
            <a:endParaRPr lang="en-US" dirty="0"/>
          </a:p>
        </p:txBody>
      </p:sp>
      <p:sp>
        <p:nvSpPr>
          <p:cNvPr id="16" name="Rectangle 15"/>
          <p:cNvSpPr/>
          <p:nvPr/>
        </p:nvSpPr>
        <p:spPr>
          <a:xfrm>
            <a:off x="2535181" y="4820734"/>
            <a:ext cx="2056973" cy="461665"/>
          </a:xfrm>
          <a:prstGeom prst="rect">
            <a:avLst/>
          </a:prstGeom>
        </p:spPr>
        <p:txBody>
          <a:bodyPr wrap="none">
            <a:spAutoFit/>
          </a:bodyPr>
          <a:lstStyle/>
          <a:p>
            <a:r>
              <a:rPr lang="en-US" sz="2400" dirty="0" smtClean="0">
                <a:solidFill>
                  <a:prstClr val="black"/>
                </a:solidFill>
                <a:latin typeface="Garamond"/>
                <a:cs typeface="Garamond"/>
              </a:rPr>
              <a:t>= </a:t>
            </a:r>
            <a:r>
              <a:rPr lang="en-US" sz="2400" dirty="0">
                <a:solidFill>
                  <a:prstClr val="black"/>
                </a:solidFill>
                <a:latin typeface="Garamond"/>
                <a:cs typeface="Garamond"/>
              </a:rPr>
              <a:t>1×.</a:t>
            </a:r>
            <a:r>
              <a:rPr lang="en-US" sz="2400" dirty="0" smtClean="0">
                <a:solidFill>
                  <a:prstClr val="black"/>
                </a:solidFill>
                <a:latin typeface="Garamond"/>
                <a:cs typeface="Garamond"/>
              </a:rPr>
              <a:t>166</a:t>
            </a:r>
            <a:r>
              <a:rPr lang="en-US" sz="2400" i="1" dirty="0" smtClean="0">
                <a:solidFill>
                  <a:prstClr val="black"/>
                </a:solidFill>
                <a:latin typeface="Garamond"/>
                <a:cs typeface="Garamond"/>
              </a:rPr>
              <a:t>H</a:t>
            </a:r>
            <a:r>
              <a:rPr lang="en-US" sz="2400" dirty="0" smtClean="0">
                <a:solidFill>
                  <a:prstClr val="black"/>
                </a:solidFill>
                <a:latin typeface="Garamond"/>
                <a:cs typeface="Garamond"/>
              </a:rPr>
              <a:t>/</a:t>
            </a:r>
            <a:r>
              <a:rPr lang="en-US" sz="2400" i="1" dirty="0" smtClean="0">
                <a:solidFill>
                  <a:prstClr val="black"/>
                </a:solidFill>
                <a:latin typeface="Garamond"/>
                <a:cs typeface="Garamond"/>
              </a:rPr>
              <a:t>N</a:t>
            </a:r>
            <a:endParaRPr lang="en-US" dirty="0"/>
          </a:p>
        </p:txBody>
      </p:sp>
      <p:sp>
        <p:nvSpPr>
          <p:cNvPr id="17" name="Rectangle 16"/>
          <p:cNvSpPr/>
          <p:nvPr/>
        </p:nvSpPr>
        <p:spPr>
          <a:xfrm>
            <a:off x="457200" y="5256196"/>
            <a:ext cx="2208507" cy="461665"/>
          </a:xfrm>
          <a:prstGeom prst="rect">
            <a:avLst/>
          </a:prstGeom>
        </p:spPr>
        <p:txBody>
          <a:bodyPr wrap="none">
            <a:spAutoFit/>
          </a:bodyPr>
          <a:lstStyle/>
          <a:p>
            <a:r>
              <a:rPr lang="en-US" sz="2400" i="1" dirty="0" err="1">
                <a:latin typeface="Garamond"/>
                <a:cs typeface="Garamond"/>
              </a:rPr>
              <a:t>p</a:t>
            </a:r>
            <a:r>
              <a:rPr lang="en-US" sz="2400" i="1" baseline="-25000" dirty="0" err="1">
                <a:latin typeface="Garamond"/>
                <a:cs typeface="Garamond"/>
              </a:rPr>
              <a:t>Y</a:t>
            </a:r>
            <a:r>
              <a:rPr lang="en-US" sz="2400" dirty="0" smtClean="0">
                <a:latin typeface="Garamond"/>
                <a:cs typeface="Garamond"/>
              </a:rPr>
              <a:t>(2) </a:t>
            </a:r>
            <a:r>
              <a:rPr lang="en-US" sz="2400" dirty="0">
                <a:latin typeface="Garamond"/>
                <a:cs typeface="Garamond"/>
              </a:rPr>
              <a:t>=</a:t>
            </a:r>
            <a:r>
              <a:rPr lang="en-US" sz="2400" dirty="0">
                <a:latin typeface="Franklin Gothic Medium"/>
                <a:cs typeface="Franklin Gothic Medium"/>
              </a:rPr>
              <a:t> </a:t>
            </a:r>
            <a:r>
              <a:rPr lang="en-US" sz="2400" i="1" dirty="0" smtClean="0">
                <a:solidFill>
                  <a:prstClr val="black"/>
                </a:solidFill>
                <a:latin typeface="Garamond"/>
                <a:cs typeface="Garamond"/>
              </a:rPr>
              <a:t>P</a:t>
            </a:r>
            <a:r>
              <a:rPr lang="en-US" sz="2400" dirty="0">
                <a:solidFill>
                  <a:prstClr val="black"/>
                </a:solidFill>
                <a:latin typeface="Garamond"/>
                <a:cs typeface="Garamond"/>
              </a:rPr>
              <a:t>(</a:t>
            </a:r>
            <a:r>
              <a:rPr lang="en-US" sz="2400" i="1" dirty="0">
                <a:solidFill>
                  <a:prstClr val="black"/>
                </a:solidFill>
                <a:latin typeface="Garamond"/>
                <a:cs typeface="Garamond"/>
              </a:rPr>
              <a:t>Y </a:t>
            </a:r>
            <a:r>
              <a:rPr lang="en-US" sz="2400" dirty="0" smtClean="0">
                <a:solidFill>
                  <a:prstClr val="black"/>
                </a:solidFill>
                <a:latin typeface="Garamond"/>
                <a:cs typeface="Garamond"/>
              </a:rPr>
              <a:t>= 2) </a:t>
            </a:r>
            <a:endParaRPr lang="en-US" dirty="0"/>
          </a:p>
        </p:txBody>
      </p:sp>
      <p:sp>
        <p:nvSpPr>
          <p:cNvPr id="18" name="Rectangle 17"/>
          <p:cNvSpPr/>
          <p:nvPr/>
        </p:nvSpPr>
        <p:spPr>
          <a:xfrm>
            <a:off x="2535181" y="5273130"/>
            <a:ext cx="2056973" cy="461665"/>
          </a:xfrm>
          <a:prstGeom prst="rect">
            <a:avLst/>
          </a:prstGeom>
        </p:spPr>
        <p:txBody>
          <a:bodyPr wrap="none">
            <a:spAutoFit/>
          </a:bodyPr>
          <a:lstStyle/>
          <a:p>
            <a:r>
              <a:rPr lang="en-US" sz="2400" dirty="0" smtClean="0">
                <a:solidFill>
                  <a:prstClr val="black"/>
                </a:solidFill>
                <a:latin typeface="Garamond"/>
                <a:cs typeface="Garamond"/>
              </a:rPr>
              <a:t>= 2×.256</a:t>
            </a:r>
            <a:r>
              <a:rPr lang="en-US" sz="2400" i="1" dirty="0" smtClean="0">
                <a:solidFill>
                  <a:prstClr val="black"/>
                </a:solidFill>
                <a:latin typeface="Garamond"/>
                <a:cs typeface="Garamond"/>
              </a:rPr>
              <a:t>H</a:t>
            </a:r>
            <a:r>
              <a:rPr lang="en-US" sz="2400" dirty="0" smtClean="0">
                <a:solidFill>
                  <a:prstClr val="black"/>
                </a:solidFill>
                <a:latin typeface="Garamond"/>
                <a:cs typeface="Garamond"/>
              </a:rPr>
              <a:t>/</a:t>
            </a:r>
            <a:r>
              <a:rPr lang="en-US" sz="2400" i="1" dirty="0" smtClean="0">
                <a:solidFill>
                  <a:prstClr val="black"/>
                </a:solidFill>
                <a:latin typeface="Garamond"/>
                <a:cs typeface="Garamond"/>
              </a:rPr>
              <a:t>N</a:t>
            </a:r>
            <a:endParaRPr lang="en-US" dirty="0"/>
          </a:p>
        </p:txBody>
      </p:sp>
      <p:sp>
        <p:nvSpPr>
          <p:cNvPr id="19" name="Rectangle 18"/>
          <p:cNvSpPr/>
          <p:nvPr/>
        </p:nvSpPr>
        <p:spPr>
          <a:xfrm>
            <a:off x="457200" y="5895668"/>
            <a:ext cx="2166879" cy="461665"/>
          </a:xfrm>
          <a:prstGeom prst="rect">
            <a:avLst/>
          </a:prstGeom>
        </p:spPr>
        <p:txBody>
          <a:bodyPr wrap="none">
            <a:spAutoFit/>
          </a:bodyPr>
          <a:lstStyle/>
          <a:p>
            <a:r>
              <a:rPr lang="en-US" sz="2400" i="1" dirty="0" err="1">
                <a:latin typeface="Garamond"/>
                <a:cs typeface="Garamond"/>
              </a:rPr>
              <a:t>p</a:t>
            </a:r>
            <a:r>
              <a:rPr lang="en-US" sz="2400" i="1" baseline="-25000" dirty="0" err="1">
                <a:latin typeface="Garamond"/>
                <a:cs typeface="Garamond"/>
              </a:rPr>
              <a:t>Y</a:t>
            </a:r>
            <a:r>
              <a:rPr lang="en-US" sz="2400" dirty="0" smtClean="0">
                <a:latin typeface="Garamond"/>
                <a:cs typeface="Garamond"/>
              </a:rPr>
              <a:t>(</a:t>
            </a:r>
            <a:r>
              <a:rPr lang="en-US" sz="2400" i="1" dirty="0" smtClean="0">
                <a:latin typeface="Garamond"/>
                <a:cs typeface="Garamond"/>
              </a:rPr>
              <a:t>y</a:t>
            </a:r>
            <a:r>
              <a:rPr lang="en-US" sz="2400" dirty="0" smtClean="0">
                <a:latin typeface="Garamond"/>
                <a:cs typeface="Garamond"/>
              </a:rPr>
              <a:t>) = </a:t>
            </a:r>
            <a:r>
              <a:rPr lang="en-US" sz="2400" i="1" dirty="0">
                <a:solidFill>
                  <a:prstClr val="black"/>
                </a:solidFill>
                <a:latin typeface="Garamond"/>
                <a:cs typeface="Garamond"/>
              </a:rPr>
              <a:t>P</a:t>
            </a:r>
            <a:r>
              <a:rPr lang="en-US" sz="2400" dirty="0">
                <a:solidFill>
                  <a:prstClr val="black"/>
                </a:solidFill>
                <a:latin typeface="Garamond"/>
                <a:cs typeface="Garamond"/>
              </a:rPr>
              <a:t>(</a:t>
            </a:r>
            <a:r>
              <a:rPr lang="en-US" sz="2400" i="1" dirty="0">
                <a:solidFill>
                  <a:prstClr val="black"/>
                </a:solidFill>
                <a:latin typeface="Garamond"/>
                <a:cs typeface="Garamond"/>
              </a:rPr>
              <a:t>Y </a:t>
            </a:r>
            <a:r>
              <a:rPr lang="en-US" sz="2400" dirty="0">
                <a:solidFill>
                  <a:prstClr val="black"/>
                </a:solidFill>
                <a:latin typeface="Garamond"/>
                <a:cs typeface="Garamond"/>
              </a:rPr>
              <a:t>= </a:t>
            </a:r>
            <a:r>
              <a:rPr lang="en-US" sz="2400" i="1" dirty="0" smtClean="0">
                <a:solidFill>
                  <a:prstClr val="black"/>
                </a:solidFill>
                <a:latin typeface="Garamond"/>
                <a:cs typeface="Garamond"/>
              </a:rPr>
              <a:t>y</a:t>
            </a:r>
            <a:r>
              <a:rPr lang="en-US" sz="2400" dirty="0" smtClean="0">
                <a:solidFill>
                  <a:prstClr val="black"/>
                </a:solidFill>
                <a:latin typeface="Garamond"/>
                <a:cs typeface="Garamond"/>
              </a:rPr>
              <a:t>) </a:t>
            </a:r>
            <a:endParaRPr lang="en-US" dirty="0"/>
          </a:p>
        </p:txBody>
      </p:sp>
      <p:sp>
        <p:nvSpPr>
          <p:cNvPr id="20" name="Rectangle 19"/>
          <p:cNvSpPr/>
          <p:nvPr/>
        </p:nvSpPr>
        <p:spPr>
          <a:xfrm>
            <a:off x="2535181" y="5919465"/>
            <a:ext cx="2544286" cy="461665"/>
          </a:xfrm>
          <a:prstGeom prst="rect">
            <a:avLst/>
          </a:prstGeom>
        </p:spPr>
        <p:txBody>
          <a:bodyPr wrap="none">
            <a:spAutoFit/>
          </a:bodyPr>
          <a:lstStyle/>
          <a:p>
            <a:r>
              <a:rPr lang="en-US" sz="2400" dirty="0" smtClean="0">
                <a:solidFill>
                  <a:prstClr val="black"/>
                </a:solidFill>
                <a:latin typeface="Garamond"/>
                <a:cs typeface="Garamond"/>
              </a:rPr>
              <a:t>= </a:t>
            </a:r>
            <a:r>
              <a:rPr lang="en-US" sz="2400" i="1" dirty="0" err="1" smtClean="0">
                <a:solidFill>
                  <a:prstClr val="black"/>
                </a:solidFill>
                <a:latin typeface="Garamond"/>
                <a:cs typeface="Garamond"/>
              </a:rPr>
              <a:t>y</a:t>
            </a:r>
            <a:r>
              <a:rPr lang="en-US" sz="2400" dirty="0" err="1" smtClean="0">
                <a:solidFill>
                  <a:prstClr val="black"/>
                </a:solidFill>
                <a:latin typeface="Garamond"/>
                <a:cs typeface="Garamond"/>
              </a:rPr>
              <a:t>×</a:t>
            </a:r>
            <a:r>
              <a:rPr lang="en-US" sz="2400" i="1" dirty="0" err="1" smtClean="0">
                <a:solidFill>
                  <a:prstClr val="black"/>
                </a:solidFill>
                <a:latin typeface="Garamond"/>
                <a:cs typeface="Garamond"/>
              </a:rPr>
              <a:t>P</a:t>
            </a:r>
            <a:r>
              <a:rPr lang="en-US" sz="2400" dirty="0" smtClean="0">
                <a:solidFill>
                  <a:prstClr val="black"/>
                </a:solidFill>
                <a:latin typeface="Garamond"/>
                <a:cs typeface="Garamond"/>
              </a:rPr>
              <a:t>(</a:t>
            </a:r>
            <a:r>
              <a:rPr lang="en-US" sz="2400" i="1" dirty="0" smtClean="0">
                <a:solidFill>
                  <a:prstClr val="black"/>
                </a:solidFill>
                <a:latin typeface="Garamond"/>
                <a:cs typeface="Garamond"/>
              </a:rPr>
              <a:t>X</a:t>
            </a:r>
            <a:r>
              <a:rPr lang="en-US" sz="2400" dirty="0">
                <a:solidFill>
                  <a:prstClr val="black"/>
                </a:solidFill>
                <a:latin typeface="Garamond"/>
                <a:cs typeface="Garamond"/>
              </a:rPr>
              <a:t> </a:t>
            </a:r>
            <a:r>
              <a:rPr lang="en-US" sz="2400" dirty="0" smtClean="0">
                <a:solidFill>
                  <a:prstClr val="black"/>
                </a:solidFill>
                <a:latin typeface="Garamond"/>
                <a:cs typeface="Garamond"/>
              </a:rPr>
              <a:t>= </a:t>
            </a:r>
            <a:r>
              <a:rPr lang="en-US" sz="2400" i="1" dirty="0" smtClean="0">
                <a:solidFill>
                  <a:prstClr val="black"/>
                </a:solidFill>
                <a:latin typeface="Garamond"/>
                <a:cs typeface="Garamond"/>
              </a:rPr>
              <a:t>y</a:t>
            </a:r>
            <a:r>
              <a:rPr lang="en-US" sz="2400" dirty="0" smtClean="0">
                <a:solidFill>
                  <a:prstClr val="black"/>
                </a:solidFill>
                <a:latin typeface="Garamond"/>
                <a:cs typeface="Garamond"/>
              </a:rPr>
              <a:t>) </a:t>
            </a:r>
            <a:r>
              <a:rPr lang="en-US" sz="2400" i="1" dirty="0" smtClean="0">
                <a:solidFill>
                  <a:prstClr val="black"/>
                </a:solidFill>
                <a:latin typeface="Garamond"/>
                <a:cs typeface="Garamond"/>
              </a:rPr>
              <a:t>H</a:t>
            </a:r>
            <a:r>
              <a:rPr lang="en-US" sz="2400" dirty="0" smtClean="0">
                <a:solidFill>
                  <a:prstClr val="black"/>
                </a:solidFill>
                <a:latin typeface="Garamond"/>
                <a:cs typeface="Garamond"/>
              </a:rPr>
              <a:t>/</a:t>
            </a:r>
            <a:r>
              <a:rPr lang="en-US" sz="2400" i="1" dirty="0" smtClean="0">
                <a:solidFill>
                  <a:prstClr val="black"/>
                </a:solidFill>
                <a:latin typeface="Garamond"/>
                <a:cs typeface="Garamond"/>
              </a:rPr>
              <a:t>N</a:t>
            </a:r>
            <a:endParaRPr lang="en-US" dirty="0"/>
          </a:p>
        </p:txBody>
      </p:sp>
      <p:sp>
        <p:nvSpPr>
          <p:cNvPr id="21" name="Rectangle 20"/>
          <p:cNvSpPr/>
          <p:nvPr/>
        </p:nvSpPr>
        <p:spPr>
          <a:xfrm>
            <a:off x="4973601" y="5912263"/>
            <a:ext cx="2170336" cy="461665"/>
          </a:xfrm>
          <a:prstGeom prst="rect">
            <a:avLst/>
          </a:prstGeom>
        </p:spPr>
        <p:txBody>
          <a:bodyPr wrap="none">
            <a:spAutoFit/>
          </a:bodyPr>
          <a:lstStyle/>
          <a:p>
            <a:r>
              <a:rPr lang="en-US" sz="2400" dirty="0" smtClean="0">
                <a:solidFill>
                  <a:prstClr val="black"/>
                </a:solidFill>
                <a:latin typeface="Garamond"/>
                <a:cs typeface="Garamond"/>
              </a:rPr>
              <a:t>= </a:t>
            </a:r>
            <a:r>
              <a:rPr lang="en-US" sz="2400" i="1" dirty="0" err="1" smtClean="0">
                <a:solidFill>
                  <a:prstClr val="black"/>
                </a:solidFill>
                <a:latin typeface="Garamond"/>
                <a:cs typeface="Garamond"/>
              </a:rPr>
              <a:t>y</a:t>
            </a:r>
            <a:r>
              <a:rPr lang="en-US" sz="2400" dirty="0" err="1" smtClean="0">
                <a:solidFill>
                  <a:prstClr val="black"/>
                </a:solidFill>
                <a:latin typeface="Garamond"/>
                <a:cs typeface="Garamond"/>
              </a:rPr>
              <a:t>×</a:t>
            </a:r>
            <a:r>
              <a:rPr lang="en-US" sz="2400" i="1" dirty="0" err="1" smtClean="0">
                <a:solidFill>
                  <a:prstClr val="black"/>
                </a:solidFill>
                <a:latin typeface="Garamond"/>
                <a:cs typeface="Garamond"/>
              </a:rPr>
              <a:t>p</a:t>
            </a:r>
            <a:r>
              <a:rPr lang="en-US" sz="2400" i="1" baseline="-25000" dirty="0" err="1" smtClean="0">
                <a:solidFill>
                  <a:prstClr val="black"/>
                </a:solidFill>
                <a:latin typeface="Garamond"/>
                <a:cs typeface="Garamond"/>
              </a:rPr>
              <a:t>X</a:t>
            </a:r>
            <a:r>
              <a:rPr lang="en-US" sz="2400" dirty="0" smtClean="0">
                <a:solidFill>
                  <a:prstClr val="black"/>
                </a:solidFill>
                <a:latin typeface="Garamond"/>
                <a:cs typeface="Garamond"/>
              </a:rPr>
              <a:t>(</a:t>
            </a:r>
            <a:r>
              <a:rPr lang="en-US" sz="2400" i="1" dirty="0" smtClean="0">
                <a:solidFill>
                  <a:prstClr val="black"/>
                </a:solidFill>
                <a:latin typeface="Garamond"/>
                <a:cs typeface="Garamond"/>
              </a:rPr>
              <a:t>y</a:t>
            </a:r>
            <a:r>
              <a:rPr lang="en-US" sz="2400" dirty="0" smtClean="0">
                <a:solidFill>
                  <a:prstClr val="black"/>
                </a:solidFill>
                <a:latin typeface="Garamond"/>
                <a:cs typeface="Garamond"/>
              </a:rPr>
              <a:t>)/</a:t>
            </a:r>
            <a:r>
              <a:rPr lang="en-US" sz="2400" i="1" dirty="0" smtClean="0">
                <a:solidFill>
                  <a:prstClr val="black"/>
                </a:solidFill>
                <a:latin typeface="Garamond"/>
                <a:cs typeface="Garamond"/>
              </a:rPr>
              <a:t>E</a:t>
            </a:r>
            <a:r>
              <a:rPr lang="en-US" sz="2400" dirty="0" smtClean="0">
                <a:solidFill>
                  <a:prstClr val="black"/>
                </a:solidFill>
                <a:latin typeface="Garamond"/>
                <a:cs typeface="Garamond"/>
              </a:rPr>
              <a:t>[</a:t>
            </a:r>
            <a:r>
              <a:rPr lang="en-US" sz="2400" i="1" dirty="0" smtClean="0">
                <a:solidFill>
                  <a:prstClr val="black"/>
                </a:solidFill>
                <a:latin typeface="Garamond"/>
                <a:cs typeface="Garamond"/>
              </a:rPr>
              <a:t>X</a:t>
            </a:r>
            <a:r>
              <a:rPr lang="en-US" sz="2400" dirty="0" smtClean="0">
                <a:solidFill>
                  <a:prstClr val="black"/>
                </a:solidFill>
                <a:latin typeface="Garamond"/>
                <a:cs typeface="Garamond"/>
              </a:rPr>
              <a:t>]</a:t>
            </a:r>
            <a:endParaRPr lang="en-US" dirty="0"/>
          </a:p>
        </p:txBody>
      </p:sp>
    </p:spTree>
    <p:extLst>
      <p:ext uri="{BB962C8B-B14F-4D97-AF65-F5344CB8AC3E}">
        <p14:creationId xmlns:p14="http://schemas.microsoft.com/office/powerpoint/2010/main" val="42468965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dissolv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dissolv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dissolv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dissolv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dissolv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dissolv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dissolve">
                                      <p:cBhvr>
                                        <p:cTn id="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P spid="15" grpId="0"/>
      <p:bldP spid="16" grpId="0"/>
      <p:bldP spid="17" grpId="0"/>
      <p:bldP spid="18" grpId="0"/>
      <p:bldP spid="19"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household size</a:t>
            </a:r>
            <a:endParaRPr lang="en-US" dirty="0"/>
          </a:p>
        </p:txBody>
      </p:sp>
      <p:sp>
        <p:nvSpPr>
          <p:cNvPr id="4" name="TextBox 3"/>
          <p:cNvSpPr txBox="1"/>
          <p:nvPr/>
        </p:nvSpPr>
        <p:spPr>
          <a:xfrm>
            <a:off x="445781" y="1255980"/>
            <a:ext cx="6238548" cy="461665"/>
          </a:xfrm>
          <a:prstGeom prst="rect">
            <a:avLst/>
          </a:prstGeom>
          <a:noFill/>
        </p:spPr>
        <p:txBody>
          <a:bodyPr wrap="none" rtlCol="0">
            <a:spAutoFit/>
          </a:bodyPr>
          <a:lstStyle/>
          <a:p>
            <a:r>
              <a:rPr lang="en-US" sz="2400" i="1" dirty="0" smtClean="0">
                <a:latin typeface="Garamond"/>
                <a:cs typeface="Garamond"/>
              </a:rPr>
              <a:t>X</a:t>
            </a:r>
            <a:r>
              <a:rPr lang="en-US" sz="2400" dirty="0" smtClean="0">
                <a:latin typeface="Garamond"/>
                <a:cs typeface="Garamond"/>
              </a:rPr>
              <a:t> = </a:t>
            </a:r>
            <a:r>
              <a:rPr lang="en-US" sz="2400" dirty="0" smtClean="0">
                <a:latin typeface="Franklin Gothic Medium"/>
                <a:cs typeface="Franklin Gothic Medium"/>
              </a:rPr>
              <a:t>number of people in a </a:t>
            </a:r>
            <a:r>
              <a:rPr lang="en-US" sz="2400" dirty="0" smtClean="0">
                <a:solidFill>
                  <a:schemeClr val="accent1"/>
                </a:solidFill>
                <a:latin typeface="Franklin Gothic Medium"/>
                <a:cs typeface="Franklin Gothic Medium"/>
              </a:rPr>
              <a:t>random household</a:t>
            </a:r>
          </a:p>
        </p:txBody>
      </p:sp>
      <p:sp>
        <p:nvSpPr>
          <p:cNvPr id="5" name="TextBox 4"/>
          <p:cNvSpPr txBox="1"/>
          <p:nvPr/>
        </p:nvSpPr>
        <p:spPr>
          <a:xfrm>
            <a:off x="457823" y="1890980"/>
            <a:ext cx="7525709" cy="461665"/>
          </a:xfrm>
          <a:prstGeom prst="rect">
            <a:avLst/>
          </a:prstGeom>
          <a:noFill/>
        </p:spPr>
        <p:txBody>
          <a:bodyPr wrap="none" rtlCol="0">
            <a:spAutoFit/>
          </a:bodyPr>
          <a:lstStyle/>
          <a:p>
            <a:r>
              <a:rPr lang="en-US" sz="2400" i="1" dirty="0" smtClean="0">
                <a:latin typeface="Garamond"/>
                <a:cs typeface="Garamond"/>
              </a:rPr>
              <a:t>Y</a:t>
            </a:r>
            <a:r>
              <a:rPr lang="en-US" sz="2400" dirty="0" smtClean="0">
                <a:latin typeface="Garamond"/>
                <a:cs typeface="Garamond"/>
              </a:rPr>
              <a:t> = </a:t>
            </a:r>
            <a:r>
              <a:rPr lang="en-US" sz="2400" dirty="0" smtClean="0">
                <a:latin typeface="Franklin Gothic Medium"/>
                <a:cs typeface="Franklin Gothic Medium"/>
              </a:rPr>
              <a:t>number of people in household of a </a:t>
            </a:r>
            <a:r>
              <a:rPr lang="en-US" sz="2400" dirty="0" smtClean="0">
                <a:solidFill>
                  <a:srgbClr val="FF9933"/>
                </a:solidFill>
                <a:latin typeface="Franklin Gothic Medium"/>
                <a:cs typeface="Franklin Gothic Medium"/>
              </a:rPr>
              <a:t>random person</a:t>
            </a:r>
          </a:p>
        </p:txBody>
      </p:sp>
      <p:grpSp>
        <p:nvGrpSpPr>
          <p:cNvPr id="30" name="Group 29"/>
          <p:cNvGrpSpPr/>
          <p:nvPr/>
        </p:nvGrpSpPr>
        <p:grpSpPr>
          <a:xfrm>
            <a:off x="445781" y="2426135"/>
            <a:ext cx="2013014" cy="916464"/>
            <a:chOff x="445781" y="2426135"/>
            <a:chExt cx="2013014" cy="916464"/>
          </a:xfrm>
        </p:grpSpPr>
        <p:sp>
          <p:nvSpPr>
            <p:cNvPr id="6" name="TextBox 5"/>
            <p:cNvSpPr txBox="1"/>
            <p:nvPr/>
          </p:nvSpPr>
          <p:spPr>
            <a:xfrm>
              <a:off x="445781" y="2682079"/>
              <a:ext cx="1044877" cy="461665"/>
            </a:xfrm>
            <a:prstGeom prst="rect">
              <a:avLst/>
            </a:prstGeom>
            <a:noFill/>
          </p:spPr>
          <p:txBody>
            <a:bodyPr wrap="none" rtlCol="0">
              <a:spAutoFit/>
            </a:bodyPr>
            <a:lstStyle/>
            <a:p>
              <a:r>
                <a:rPr lang="en-US" sz="2400" i="1" dirty="0" err="1" smtClean="0">
                  <a:latin typeface="Garamond"/>
                  <a:cs typeface="Garamond"/>
                </a:rPr>
                <a:t>p</a:t>
              </a:r>
              <a:r>
                <a:rPr lang="en-US" sz="2400" i="1" baseline="-25000" dirty="0" err="1" smtClean="0">
                  <a:latin typeface="Garamond"/>
                  <a:cs typeface="Garamond"/>
                </a:rPr>
                <a:t>Y</a:t>
              </a:r>
              <a:r>
                <a:rPr lang="en-US" sz="2400" dirty="0" smtClean="0">
                  <a:latin typeface="Garamond"/>
                  <a:cs typeface="Garamond"/>
                </a:rPr>
                <a:t>(</a:t>
              </a:r>
              <a:r>
                <a:rPr lang="en-US" sz="2400" i="1" dirty="0" smtClean="0">
                  <a:latin typeface="Garamond"/>
                  <a:cs typeface="Garamond"/>
                </a:rPr>
                <a:t>y</a:t>
              </a:r>
              <a:r>
                <a:rPr lang="en-US" sz="2400" dirty="0" smtClean="0">
                  <a:latin typeface="Garamond"/>
                  <a:cs typeface="Garamond"/>
                </a:rPr>
                <a:t>) = </a:t>
              </a:r>
            </a:p>
          </p:txBody>
        </p:sp>
        <p:sp>
          <p:nvSpPr>
            <p:cNvPr id="7" name="TextBox 6"/>
            <p:cNvSpPr txBox="1"/>
            <p:nvPr/>
          </p:nvSpPr>
          <p:spPr>
            <a:xfrm>
              <a:off x="1471526" y="2426135"/>
              <a:ext cx="987269" cy="461665"/>
            </a:xfrm>
            <a:prstGeom prst="rect">
              <a:avLst/>
            </a:prstGeom>
            <a:noFill/>
          </p:spPr>
          <p:txBody>
            <a:bodyPr wrap="none" rtlCol="0">
              <a:spAutoFit/>
            </a:bodyPr>
            <a:lstStyle/>
            <a:p>
              <a:r>
                <a:rPr lang="en-US" sz="2400" i="1" dirty="0" smtClean="0">
                  <a:latin typeface="Garamond"/>
                  <a:cs typeface="Garamond"/>
                </a:rPr>
                <a:t>y </a:t>
              </a:r>
              <a:r>
                <a:rPr lang="en-US" sz="2400" i="1" dirty="0" err="1" smtClean="0">
                  <a:latin typeface="Garamond"/>
                  <a:cs typeface="Garamond"/>
                </a:rPr>
                <a:t>p</a:t>
              </a:r>
              <a:r>
                <a:rPr lang="en-US" sz="2400" i="1" baseline="-25000" dirty="0" err="1" smtClean="0">
                  <a:latin typeface="Garamond"/>
                  <a:cs typeface="Garamond"/>
                </a:rPr>
                <a:t>X</a:t>
              </a:r>
              <a:r>
                <a:rPr lang="en-US" sz="2400" dirty="0" smtClean="0">
                  <a:latin typeface="Garamond"/>
                  <a:cs typeface="Garamond"/>
                </a:rPr>
                <a:t>(</a:t>
              </a:r>
              <a:r>
                <a:rPr lang="en-US" sz="2400" i="1" dirty="0" smtClean="0">
                  <a:latin typeface="Garamond"/>
                  <a:cs typeface="Garamond"/>
                </a:rPr>
                <a:t>y</a:t>
              </a:r>
              <a:r>
                <a:rPr lang="en-US" sz="2400" dirty="0" smtClean="0">
                  <a:latin typeface="Garamond"/>
                  <a:cs typeface="Garamond"/>
                </a:rPr>
                <a:t>)</a:t>
              </a:r>
              <a:endParaRPr lang="en-US" sz="2400" dirty="0">
                <a:latin typeface="Franklin Gothic Medium"/>
                <a:cs typeface="Franklin Gothic Medium"/>
              </a:endParaRPr>
            </a:p>
          </p:txBody>
        </p:sp>
        <p:cxnSp>
          <p:nvCxnSpPr>
            <p:cNvPr id="9" name="Straight Connector 8"/>
            <p:cNvCxnSpPr/>
            <p:nvPr/>
          </p:nvCxnSpPr>
          <p:spPr>
            <a:xfrm>
              <a:off x="1466154" y="2943195"/>
              <a:ext cx="857946" cy="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478854" y="2880934"/>
              <a:ext cx="816691" cy="461665"/>
            </a:xfrm>
            <a:prstGeom prst="rect">
              <a:avLst/>
            </a:prstGeom>
          </p:spPr>
          <p:txBody>
            <a:bodyPr wrap="none">
              <a:spAutoFit/>
            </a:bodyPr>
            <a:lstStyle/>
            <a:p>
              <a:pPr lvl="0"/>
              <a:r>
                <a:rPr lang="en-US" sz="2400" i="1" dirty="0" smtClean="0">
                  <a:solidFill>
                    <a:prstClr val="black"/>
                  </a:solidFill>
                  <a:latin typeface="Garamond"/>
                  <a:cs typeface="Garamond"/>
                </a:rPr>
                <a:t>E</a:t>
              </a:r>
              <a:r>
                <a:rPr lang="en-US" sz="2400" dirty="0" smtClean="0">
                  <a:solidFill>
                    <a:prstClr val="black"/>
                  </a:solidFill>
                  <a:latin typeface="Garamond"/>
                  <a:cs typeface="Garamond"/>
                </a:rPr>
                <a:t>[</a:t>
              </a:r>
              <a:r>
                <a:rPr lang="en-US" sz="2400" i="1" dirty="0" smtClean="0">
                  <a:solidFill>
                    <a:prstClr val="black"/>
                  </a:solidFill>
                  <a:latin typeface="Garamond"/>
                  <a:cs typeface="Garamond"/>
                </a:rPr>
                <a:t>X</a:t>
              </a:r>
              <a:r>
                <a:rPr lang="en-US" sz="2400" dirty="0" smtClean="0">
                  <a:solidFill>
                    <a:prstClr val="black"/>
                  </a:solidFill>
                  <a:latin typeface="Garamond"/>
                  <a:cs typeface="Garamond"/>
                </a:rPr>
                <a:t>]</a:t>
              </a:r>
              <a:r>
                <a:rPr lang="en-US" sz="2400" dirty="0" smtClean="0">
                  <a:solidFill>
                    <a:srgbClr val="FF9933"/>
                  </a:solidFill>
                  <a:latin typeface="Franklin Gothic Medium"/>
                  <a:cs typeface="Franklin Gothic Medium"/>
                </a:rPr>
                <a:t> </a:t>
              </a:r>
              <a:endParaRPr lang="en-US" sz="2400" i="1" dirty="0">
                <a:solidFill>
                  <a:srgbClr val="FF9933"/>
                </a:solidFill>
                <a:latin typeface="Garamond"/>
                <a:cs typeface="Garamond"/>
              </a:endParaRPr>
            </a:p>
          </p:txBody>
        </p:sp>
      </p:grpSp>
      <p:sp>
        <p:nvSpPr>
          <p:cNvPr id="12" name="TextBox 11"/>
          <p:cNvSpPr txBox="1"/>
          <p:nvPr/>
        </p:nvSpPr>
        <p:spPr>
          <a:xfrm>
            <a:off x="3190109" y="2698195"/>
            <a:ext cx="2257801" cy="461665"/>
          </a:xfrm>
          <a:prstGeom prst="rect">
            <a:avLst/>
          </a:prstGeom>
          <a:noFill/>
        </p:spPr>
        <p:txBody>
          <a:bodyPr wrap="none" rtlCol="0">
            <a:spAutoFit/>
          </a:bodyPr>
          <a:lstStyle/>
          <a:p>
            <a:r>
              <a:rPr lang="en-US" sz="2400" i="1" dirty="0" smtClean="0">
                <a:latin typeface="Garamond"/>
                <a:cs typeface="Garamond"/>
              </a:rPr>
              <a:t>E</a:t>
            </a:r>
            <a:r>
              <a:rPr lang="en-US" sz="2400" dirty="0" smtClean="0">
                <a:latin typeface="Garamond"/>
                <a:cs typeface="Garamond"/>
              </a:rPr>
              <a:t>[</a:t>
            </a:r>
            <a:r>
              <a:rPr lang="en-US" sz="2400" i="1" dirty="0" smtClean="0">
                <a:latin typeface="Garamond"/>
                <a:cs typeface="Garamond"/>
              </a:rPr>
              <a:t>Y</a:t>
            </a:r>
            <a:r>
              <a:rPr lang="en-US" sz="2400" dirty="0" smtClean="0">
                <a:latin typeface="Garamond"/>
                <a:cs typeface="Garamond"/>
              </a:rPr>
              <a:t>] = </a:t>
            </a:r>
            <a:r>
              <a:rPr lang="en-US" sz="2400" dirty="0">
                <a:solidFill>
                  <a:prstClr val="black"/>
                </a:solidFill>
                <a:latin typeface="Garamond"/>
                <a:cs typeface="Garamond"/>
              </a:rPr>
              <a:t>∑</a:t>
            </a:r>
            <a:r>
              <a:rPr lang="en-US" sz="2400" i="1" baseline="-25000" dirty="0">
                <a:solidFill>
                  <a:prstClr val="black"/>
                </a:solidFill>
                <a:latin typeface="Garamond"/>
                <a:cs typeface="Garamond"/>
              </a:rPr>
              <a:t>y</a:t>
            </a:r>
            <a:r>
              <a:rPr lang="en-US" sz="2400" baseline="-25000" dirty="0">
                <a:solidFill>
                  <a:prstClr val="black"/>
                </a:solidFill>
                <a:latin typeface="Garamond"/>
                <a:cs typeface="Garamond"/>
              </a:rPr>
              <a:t>  </a:t>
            </a:r>
            <a:r>
              <a:rPr lang="en-US" sz="2400" i="1" dirty="0">
                <a:solidFill>
                  <a:prstClr val="black"/>
                </a:solidFill>
                <a:latin typeface="Garamond"/>
                <a:cs typeface="Garamond"/>
              </a:rPr>
              <a:t>y </a:t>
            </a:r>
            <a:r>
              <a:rPr lang="en-US" sz="2400" i="1" dirty="0" err="1">
                <a:latin typeface="Garamond"/>
                <a:cs typeface="Garamond"/>
              </a:rPr>
              <a:t>p</a:t>
            </a:r>
            <a:r>
              <a:rPr lang="en-US" sz="2400" i="1" baseline="-25000" dirty="0" err="1">
                <a:latin typeface="Garamond"/>
                <a:cs typeface="Garamond"/>
              </a:rPr>
              <a:t>Y</a:t>
            </a:r>
            <a:r>
              <a:rPr lang="en-US" sz="2400" dirty="0">
                <a:latin typeface="Garamond"/>
                <a:cs typeface="Garamond"/>
              </a:rPr>
              <a:t>(</a:t>
            </a:r>
            <a:r>
              <a:rPr lang="en-US" sz="2400" i="1" dirty="0">
                <a:latin typeface="Garamond"/>
                <a:cs typeface="Garamond"/>
              </a:rPr>
              <a:t>y</a:t>
            </a:r>
            <a:r>
              <a:rPr lang="en-US" sz="2400" dirty="0">
                <a:latin typeface="Garamond"/>
                <a:cs typeface="Garamond"/>
              </a:rPr>
              <a:t>)   </a:t>
            </a:r>
            <a:endParaRPr lang="en-US" sz="2400" dirty="0" smtClean="0">
              <a:latin typeface="Garamond"/>
              <a:cs typeface="Garamond"/>
            </a:endParaRPr>
          </a:p>
        </p:txBody>
      </p:sp>
      <p:grpSp>
        <p:nvGrpSpPr>
          <p:cNvPr id="31" name="Group 30"/>
          <p:cNvGrpSpPr/>
          <p:nvPr/>
        </p:nvGrpSpPr>
        <p:grpSpPr>
          <a:xfrm>
            <a:off x="5346310" y="2443718"/>
            <a:ext cx="1795827" cy="916464"/>
            <a:chOff x="5346310" y="2443718"/>
            <a:chExt cx="1795827" cy="916464"/>
          </a:xfrm>
        </p:grpSpPr>
        <p:sp>
          <p:nvSpPr>
            <p:cNvPr id="13" name="TextBox 12"/>
            <p:cNvSpPr txBox="1"/>
            <p:nvPr/>
          </p:nvSpPr>
          <p:spPr>
            <a:xfrm>
              <a:off x="5732376" y="2443718"/>
              <a:ext cx="1409761" cy="461665"/>
            </a:xfrm>
            <a:prstGeom prst="rect">
              <a:avLst/>
            </a:prstGeom>
            <a:noFill/>
          </p:spPr>
          <p:txBody>
            <a:bodyPr wrap="none" rtlCol="0">
              <a:spAutoFit/>
            </a:bodyPr>
            <a:lstStyle/>
            <a:p>
              <a:r>
                <a:rPr lang="en-US" sz="2400" dirty="0">
                  <a:solidFill>
                    <a:prstClr val="black"/>
                  </a:solidFill>
                  <a:latin typeface="Garamond"/>
                  <a:cs typeface="Garamond"/>
                </a:rPr>
                <a:t>∑</a:t>
              </a:r>
              <a:r>
                <a:rPr lang="en-US" sz="2400" i="1" baseline="-25000" dirty="0">
                  <a:solidFill>
                    <a:prstClr val="black"/>
                  </a:solidFill>
                  <a:latin typeface="Garamond"/>
                  <a:cs typeface="Garamond"/>
                </a:rPr>
                <a:t>y</a:t>
              </a:r>
              <a:r>
                <a:rPr lang="en-US" sz="2400" baseline="-25000" dirty="0">
                  <a:solidFill>
                    <a:prstClr val="black"/>
                  </a:solidFill>
                  <a:latin typeface="Garamond"/>
                  <a:cs typeface="Garamond"/>
                </a:rPr>
                <a:t> </a:t>
              </a:r>
              <a:r>
                <a:rPr lang="en-US" sz="2400" baseline="-25000" dirty="0" smtClean="0">
                  <a:solidFill>
                    <a:prstClr val="black"/>
                  </a:solidFill>
                  <a:latin typeface="Garamond"/>
                  <a:cs typeface="Garamond"/>
                </a:rPr>
                <a:t> </a:t>
              </a:r>
              <a:r>
                <a:rPr lang="en-US" sz="2400" i="1" dirty="0" smtClean="0">
                  <a:latin typeface="Garamond"/>
                  <a:cs typeface="Garamond"/>
                </a:rPr>
                <a:t>y</a:t>
              </a:r>
              <a:r>
                <a:rPr lang="en-US" sz="2400" baseline="30000" dirty="0" smtClean="0">
                  <a:latin typeface="Garamond"/>
                  <a:cs typeface="Garamond"/>
                </a:rPr>
                <a:t>2</a:t>
              </a:r>
              <a:r>
                <a:rPr lang="en-US" sz="2400" i="1" dirty="0" smtClean="0">
                  <a:latin typeface="Garamond"/>
                  <a:cs typeface="Garamond"/>
                </a:rPr>
                <a:t> </a:t>
              </a:r>
              <a:r>
                <a:rPr lang="en-US" sz="2400" i="1" dirty="0" err="1" smtClean="0">
                  <a:latin typeface="Garamond"/>
                  <a:cs typeface="Garamond"/>
                </a:rPr>
                <a:t>p</a:t>
              </a:r>
              <a:r>
                <a:rPr lang="en-US" sz="2400" i="1" baseline="-25000" dirty="0" err="1" smtClean="0">
                  <a:latin typeface="Garamond"/>
                  <a:cs typeface="Garamond"/>
                </a:rPr>
                <a:t>X</a:t>
              </a:r>
              <a:r>
                <a:rPr lang="en-US" sz="2400" dirty="0" smtClean="0">
                  <a:latin typeface="Garamond"/>
                  <a:cs typeface="Garamond"/>
                </a:rPr>
                <a:t>(</a:t>
              </a:r>
              <a:r>
                <a:rPr lang="en-US" sz="2400" i="1" dirty="0" smtClean="0">
                  <a:latin typeface="Garamond"/>
                  <a:cs typeface="Garamond"/>
                </a:rPr>
                <a:t>y</a:t>
              </a:r>
              <a:r>
                <a:rPr lang="en-US" sz="2400" dirty="0" smtClean="0">
                  <a:latin typeface="Garamond"/>
                  <a:cs typeface="Garamond"/>
                </a:rPr>
                <a:t>)</a:t>
              </a:r>
              <a:endParaRPr lang="en-US" sz="2400" dirty="0">
                <a:latin typeface="Franklin Gothic Medium"/>
                <a:cs typeface="Franklin Gothic Medium"/>
              </a:endParaRPr>
            </a:p>
          </p:txBody>
        </p:sp>
        <p:cxnSp>
          <p:nvCxnSpPr>
            <p:cNvPr id="14" name="Straight Connector 13"/>
            <p:cNvCxnSpPr/>
            <p:nvPr/>
          </p:nvCxnSpPr>
          <p:spPr>
            <a:xfrm>
              <a:off x="5727004" y="2960778"/>
              <a:ext cx="1296096" cy="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5981004" y="2898517"/>
              <a:ext cx="816691" cy="461665"/>
            </a:xfrm>
            <a:prstGeom prst="rect">
              <a:avLst/>
            </a:prstGeom>
          </p:spPr>
          <p:txBody>
            <a:bodyPr wrap="none">
              <a:spAutoFit/>
            </a:bodyPr>
            <a:lstStyle/>
            <a:p>
              <a:pPr lvl="0"/>
              <a:r>
                <a:rPr lang="en-US" sz="2400" i="1" dirty="0" smtClean="0">
                  <a:solidFill>
                    <a:prstClr val="black"/>
                  </a:solidFill>
                  <a:latin typeface="Garamond"/>
                  <a:cs typeface="Garamond"/>
                </a:rPr>
                <a:t>E</a:t>
              </a:r>
              <a:r>
                <a:rPr lang="en-US" sz="2400" dirty="0" smtClean="0">
                  <a:solidFill>
                    <a:prstClr val="black"/>
                  </a:solidFill>
                  <a:latin typeface="Garamond"/>
                  <a:cs typeface="Garamond"/>
                </a:rPr>
                <a:t>[</a:t>
              </a:r>
              <a:r>
                <a:rPr lang="en-US" sz="2400" i="1" dirty="0" smtClean="0">
                  <a:solidFill>
                    <a:prstClr val="black"/>
                  </a:solidFill>
                  <a:latin typeface="Garamond"/>
                  <a:cs typeface="Garamond"/>
                </a:rPr>
                <a:t>X</a:t>
              </a:r>
              <a:r>
                <a:rPr lang="en-US" sz="2400" dirty="0" smtClean="0">
                  <a:solidFill>
                    <a:prstClr val="black"/>
                  </a:solidFill>
                  <a:latin typeface="Garamond"/>
                  <a:cs typeface="Garamond"/>
                </a:rPr>
                <a:t>]</a:t>
              </a:r>
              <a:r>
                <a:rPr lang="en-US" sz="2400" dirty="0" smtClean="0">
                  <a:solidFill>
                    <a:srgbClr val="FF9933"/>
                  </a:solidFill>
                  <a:latin typeface="Franklin Gothic Medium"/>
                  <a:cs typeface="Franklin Gothic Medium"/>
                </a:rPr>
                <a:t> </a:t>
              </a:r>
              <a:endParaRPr lang="en-US" sz="2400" i="1" dirty="0">
                <a:solidFill>
                  <a:srgbClr val="FF9933"/>
                </a:solidFill>
                <a:latin typeface="Garamond"/>
                <a:cs typeface="Garamond"/>
              </a:endParaRPr>
            </a:p>
          </p:txBody>
        </p:sp>
        <p:sp>
          <p:nvSpPr>
            <p:cNvPr id="16" name="Rectangle 15"/>
            <p:cNvSpPr/>
            <p:nvPr/>
          </p:nvSpPr>
          <p:spPr>
            <a:xfrm>
              <a:off x="5346310" y="2705953"/>
              <a:ext cx="389800" cy="461665"/>
            </a:xfrm>
            <a:prstGeom prst="rect">
              <a:avLst/>
            </a:prstGeom>
          </p:spPr>
          <p:txBody>
            <a:bodyPr wrap="none">
              <a:spAutoFit/>
            </a:bodyPr>
            <a:lstStyle/>
            <a:p>
              <a:r>
                <a:rPr lang="en-US" sz="2400" dirty="0">
                  <a:solidFill>
                    <a:prstClr val="black"/>
                  </a:solidFill>
                  <a:latin typeface="Garamond"/>
                  <a:cs typeface="Garamond"/>
                </a:rPr>
                <a:t>=</a:t>
              </a:r>
              <a:endParaRPr lang="en-US" dirty="0"/>
            </a:p>
          </p:txBody>
        </p:sp>
      </p:grpSp>
      <p:grpSp>
        <p:nvGrpSpPr>
          <p:cNvPr id="32" name="Group 31"/>
          <p:cNvGrpSpPr/>
          <p:nvPr/>
        </p:nvGrpSpPr>
        <p:grpSpPr>
          <a:xfrm>
            <a:off x="445781" y="3695700"/>
            <a:ext cx="8229600" cy="984250"/>
            <a:chOff x="445781" y="3695700"/>
            <a:chExt cx="8229600" cy="984250"/>
          </a:xfrm>
        </p:grpSpPr>
        <p:sp>
          <p:nvSpPr>
            <p:cNvPr id="19" name="TextBox 18"/>
            <p:cNvSpPr txBox="1"/>
            <p:nvPr/>
          </p:nvSpPr>
          <p:spPr>
            <a:xfrm>
              <a:off x="445781" y="3695700"/>
              <a:ext cx="8229600" cy="461665"/>
            </a:xfrm>
            <a:prstGeom prst="rect">
              <a:avLst/>
            </a:prstGeom>
            <a:noFill/>
          </p:spPr>
          <p:txBody>
            <a:bodyPr wrap="square" rtlCol="0">
              <a:spAutoFit/>
            </a:bodyPr>
            <a:lstStyle/>
            <a:p>
              <a:r>
                <a:rPr lang="en-US" sz="2400" dirty="0" smtClean="0">
                  <a:latin typeface="Franklin Gothic Medium"/>
                  <a:cs typeface="Franklin Gothic Medium"/>
                </a:rPr>
                <a:t>household size	1		2		3		4		5		more</a:t>
              </a:r>
            </a:p>
          </p:txBody>
        </p:sp>
        <p:sp>
          <p:nvSpPr>
            <p:cNvPr id="20" name="TextBox 19"/>
            <p:cNvSpPr txBox="1"/>
            <p:nvPr/>
          </p:nvSpPr>
          <p:spPr>
            <a:xfrm>
              <a:off x="445781" y="4157365"/>
              <a:ext cx="8229600" cy="461665"/>
            </a:xfrm>
            <a:prstGeom prst="rect">
              <a:avLst/>
            </a:prstGeom>
            <a:noFill/>
          </p:spPr>
          <p:txBody>
            <a:bodyPr wrap="square" rtlCol="0">
              <a:spAutoFit/>
            </a:bodyPr>
            <a:lstStyle/>
            <a:p>
              <a:r>
                <a:rPr lang="en-US" sz="2400" dirty="0" smtClean="0">
                  <a:latin typeface="Franklin Gothic Medium"/>
                  <a:cs typeface="Franklin Gothic Medium"/>
                </a:rPr>
                <a:t>% of households	16.6	25.6	24.4	21.2	8.7		3.5</a:t>
              </a:r>
            </a:p>
          </p:txBody>
        </p:sp>
        <p:cxnSp>
          <p:nvCxnSpPr>
            <p:cNvPr id="21" name="Straight Connector 20"/>
            <p:cNvCxnSpPr/>
            <p:nvPr/>
          </p:nvCxnSpPr>
          <p:spPr>
            <a:xfrm>
              <a:off x="445781" y="3695700"/>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445781" y="4679950"/>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grpSp>
      <p:sp>
        <p:nvSpPr>
          <p:cNvPr id="23" name="TextBox 22"/>
          <p:cNvSpPr txBox="1"/>
          <p:nvPr/>
        </p:nvSpPr>
        <p:spPr>
          <a:xfrm>
            <a:off x="445781" y="5219145"/>
            <a:ext cx="1060297" cy="461665"/>
          </a:xfrm>
          <a:prstGeom prst="rect">
            <a:avLst/>
          </a:prstGeom>
          <a:noFill/>
        </p:spPr>
        <p:txBody>
          <a:bodyPr wrap="none" rtlCol="0">
            <a:spAutoFit/>
          </a:bodyPr>
          <a:lstStyle/>
          <a:p>
            <a:r>
              <a:rPr lang="en-US" sz="2400" i="1" dirty="0" smtClean="0">
                <a:latin typeface="Garamond"/>
                <a:cs typeface="Garamond"/>
              </a:rPr>
              <a:t>E</a:t>
            </a:r>
            <a:r>
              <a:rPr lang="en-US" sz="2400" dirty="0" smtClean="0">
                <a:latin typeface="Garamond"/>
                <a:cs typeface="Garamond"/>
              </a:rPr>
              <a:t>[</a:t>
            </a:r>
            <a:r>
              <a:rPr lang="en-US" sz="2400" i="1" dirty="0" smtClean="0">
                <a:latin typeface="Garamond"/>
                <a:cs typeface="Garamond"/>
              </a:rPr>
              <a:t>Y</a:t>
            </a:r>
            <a:r>
              <a:rPr lang="en-US" sz="2400" dirty="0">
                <a:latin typeface="Garamond"/>
                <a:cs typeface="Garamond"/>
              </a:rPr>
              <a:t>] ≈</a:t>
            </a:r>
            <a:endParaRPr lang="en-US" sz="2400" dirty="0" smtClean="0">
              <a:latin typeface="Garamond"/>
              <a:cs typeface="Garamond"/>
            </a:endParaRPr>
          </a:p>
        </p:txBody>
      </p:sp>
      <p:grpSp>
        <p:nvGrpSpPr>
          <p:cNvPr id="34" name="Group 33"/>
          <p:cNvGrpSpPr/>
          <p:nvPr/>
        </p:nvGrpSpPr>
        <p:grpSpPr>
          <a:xfrm>
            <a:off x="1391778" y="5072618"/>
            <a:ext cx="6409201" cy="751733"/>
            <a:chOff x="1391778" y="5072618"/>
            <a:chExt cx="6409201" cy="751733"/>
          </a:xfrm>
        </p:grpSpPr>
        <p:sp>
          <p:nvSpPr>
            <p:cNvPr id="24" name="TextBox 23"/>
            <p:cNvSpPr txBox="1"/>
            <p:nvPr/>
          </p:nvSpPr>
          <p:spPr>
            <a:xfrm>
              <a:off x="1391778" y="5072618"/>
              <a:ext cx="6409201" cy="400110"/>
            </a:xfrm>
            <a:prstGeom prst="rect">
              <a:avLst/>
            </a:prstGeom>
            <a:noFill/>
          </p:spPr>
          <p:txBody>
            <a:bodyPr wrap="none" rtlCol="0">
              <a:spAutoFit/>
            </a:bodyPr>
            <a:lstStyle/>
            <a:p>
              <a:r>
                <a:rPr lang="en-US" sz="2000" dirty="0" smtClean="0">
                  <a:latin typeface="Garamond"/>
                  <a:cs typeface="Garamond"/>
                </a:rPr>
                <a:t>1</a:t>
              </a:r>
              <a:r>
                <a:rPr lang="en-US" sz="2000" baseline="30000" dirty="0" smtClean="0">
                  <a:latin typeface="Garamond"/>
                  <a:cs typeface="Garamond"/>
                </a:rPr>
                <a:t>2</a:t>
              </a:r>
              <a:r>
                <a:rPr lang="en-US" sz="2000" dirty="0" smtClean="0">
                  <a:latin typeface="Garamond"/>
                  <a:cs typeface="Garamond"/>
                </a:rPr>
                <a:t>×</a:t>
              </a:r>
              <a:r>
                <a:rPr lang="en-US" sz="2000" dirty="0">
                  <a:latin typeface="Garamond"/>
                  <a:cs typeface="Garamond"/>
                </a:rPr>
                <a:t>.166 + </a:t>
              </a:r>
              <a:r>
                <a:rPr lang="en-US" sz="2000" dirty="0" smtClean="0">
                  <a:latin typeface="Garamond"/>
                  <a:cs typeface="Garamond"/>
                </a:rPr>
                <a:t>2</a:t>
              </a:r>
              <a:r>
                <a:rPr lang="en-US" sz="2000" baseline="30000" dirty="0" smtClean="0">
                  <a:latin typeface="Garamond"/>
                  <a:cs typeface="Garamond"/>
                </a:rPr>
                <a:t>2</a:t>
              </a:r>
              <a:r>
                <a:rPr lang="en-US" sz="2000" dirty="0" smtClean="0">
                  <a:latin typeface="Garamond"/>
                  <a:cs typeface="Garamond"/>
                </a:rPr>
                <a:t>×</a:t>
              </a:r>
              <a:r>
                <a:rPr lang="en-US" sz="2000" dirty="0">
                  <a:latin typeface="Garamond"/>
                  <a:cs typeface="Garamond"/>
                </a:rPr>
                <a:t>.256 + </a:t>
              </a:r>
              <a:r>
                <a:rPr lang="en-US" sz="2000" dirty="0" smtClean="0">
                  <a:latin typeface="Garamond"/>
                  <a:cs typeface="Garamond"/>
                </a:rPr>
                <a:t>3</a:t>
              </a:r>
              <a:r>
                <a:rPr lang="en-US" sz="2000" baseline="30000" dirty="0" smtClean="0">
                  <a:latin typeface="Garamond"/>
                  <a:cs typeface="Garamond"/>
                </a:rPr>
                <a:t>2</a:t>
              </a:r>
              <a:r>
                <a:rPr lang="en-US" sz="2000" dirty="0" smtClean="0">
                  <a:latin typeface="Garamond"/>
                  <a:cs typeface="Garamond"/>
                </a:rPr>
                <a:t>×</a:t>
              </a:r>
              <a:r>
                <a:rPr lang="en-US" sz="2000" dirty="0">
                  <a:latin typeface="Garamond"/>
                  <a:cs typeface="Garamond"/>
                </a:rPr>
                <a:t>.244 + </a:t>
              </a:r>
              <a:r>
                <a:rPr lang="en-US" sz="2000" dirty="0" smtClean="0">
                  <a:latin typeface="Garamond"/>
                  <a:cs typeface="Garamond"/>
                </a:rPr>
                <a:t>4</a:t>
              </a:r>
              <a:r>
                <a:rPr lang="en-US" sz="2000" baseline="30000" dirty="0" smtClean="0">
                  <a:latin typeface="Garamond"/>
                  <a:cs typeface="Garamond"/>
                </a:rPr>
                <a:t>2</a:t>
              </a:r>
              <a:r>
                <a:rPr lang="en-US" sz="2000" dirty="0" smtClean="0">
                  <a:latin typeface="Garamond"/>
                  <a:cs typeface="Garamond"/>
                </a:rPr>
                <a:t>×</a:t>
              </a:r>
              <a:r>
                <a:rPr lang="en-US" sz="2000" dirty="0">
                  <a:latin typeface="Garamond"/>
                  <a:cs typeface="Garamond"/>
                </a:rPr>
                <a:t>.214 + </a:t>
              </a:r>
              <a:r>
                <a:rPr lang="en-US" sz="2000" dirty="0" smtClean="0">
                  <a:latin typeface="Garamond"/>
                  <a:cs typeface="Garamond"/>
                </a:rPr>
                <a:t>5</a:t>
              </a:r>
              <a:r>
                <a:rPr lang="en-US" sz="2000" baseline="30000" dirty="0" smtClean="0">
                  <a:latin typeface="Garamond"/>
                  <a:cs typeface="Garamond"/>
                </a:rPr>
                <a:t>2</a:t>
              </a:r>
              <a:r>
                <a:rPr lang="en-US" sz="2000" dirty="0" smtClean="0">
                  <a:latin typeface="Garamond"/>
                  <a:cs typeface="Garamond"/>
                </a:rPr>
                <a:t>×.087 </a:t>
              </a:r>
              <a:r>
                <a:rPr lang="en-US" sz="2000" dirty="0">
                  <a:latin typeface="Garamond"/>
                  <a:cs typeface="Garamond"/>
                </a:rPr>
                <a:t>+ </a:t>
              </a:r>
              <a:r>
                <a:rPr lang="en-US" sz="2000" dirty="0" smtClean="0">
                  <a:latin typeface="Garamond"/>
                  <a:cs typeface="Garamond"/>
                </a:rPr>
                <a:t>6</a:t>
              </a:r>
              <a:r>
                <a:rPr lang="en-US" sz="2000" baseline="30000" dirty="0" smtClean="0">
                  <a:latin typeface="Garamond"/>
                  <a:cs typeface="Garamond"/>
                </a:rPr>
                <a:t>2</a:t>
              </a:r>
              <a:r>
                <a:rPr lang="en-US" sz="2000" dirty="0" smtClean="0">
                  <a:latin typeface="Garamond"/>
                  <a:cs typeface="Garamond"/>
                </a:rPr>
                <a:t>×.035</a:t>
              </a:r>
              <a:endParaRPr lang="en-US" sz="2000" dirty="0">
                <a:latin typeface="Franklin Gothic Medium"/>
                <a:cs typeface="Franklin Gothic Medium"/>
              </a:endParaRPr>
            </a:p>
          </p:txBody>
        </p:sp>
        <p:cxnSp>
          <p:nvCxnSpPr>
            <p:cNvPr id="25" name="Straight Connector 24"/>
            <p:cNvCxnSpPr/>
            <p:nvPr/>
          </p:nvCxnSpPr>
          <p:spPr>
            <a:xfrm>
              <a:off x="1500706" y="5456328"/>
              <a:ext cx="6170094" cy="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4155006" y="5424241"/>
              <a:ext cx="601447" cy="400110"/>
            </a:xfrm>
            <a:prstGeom prst="rect">
              <a:avLst/>
            </a:prstGeom>
          </p:spPr>
          <p:txBody>
            <a:bodyPr wrap="none">
              <a:spAutoFit/>
            </a:bodyPr>
            <a:lstStyle/>
            <a:p>
              <a:pPr lvl="0"/>
              <a:r>
                <a:rPr lang="en-US" sz="2000" dirty="0" smtClean="0">
                  <a:solidFill>
                    <a:prstClr val="black"/>
                  </a:solidFill>
                  <a:latin typeface="Garamond"/>
                  <a:cs typeface="Garamond"/>
                </a:rPr>
                <a:t>2.91</a:t>
              </a:r>
              <a:endParaRPr lang="en-US" sz="2000" dirty="0">
                <a:solidFill>
                  <a:srgbClr val="FF9933"/>
                </a:solidFill>
                <a:latin typeface="Garamond"/>
                <a:cs typeface="Garamond"/>
              </a:endParaRPr>
            </a:p>
          </p:txBody>
        </p:sp>
      </p:grpSp>
      <p:sp>
        <p:nvSpPr>
          <p:cNvPr id="29" name="TextBox 28"/>
          <p:cNvSpPr txBox="1"/>
          <p:nvPr/>
        </p:nvSpPr>
        <p:spPr>
          <a:xfrm>
            <a:off x="7632700" y="5210145"/>
            <a:ext cx="1111152" cy="461665"/>
          </a:xfrm>
          <a:prstGeom prst="rect">
            <a:avLst/>
          </a:prstGeom>
          <a:noFill/>
        </p:spPr>
        <p:txBody>
          <a:bodyPr wrap="none" rtlCol="0">
            <a:spAutoFit/>
          </a:bodyPr>
          <a:lstStyle/>
          <a:p>
            <a:r>
              <a:rPr lang="en-US" sz="2400" dirty="0" smtClean="0">
                <a:latin typeface="Garamond"/>
                <a:cs typeface="Garamond"/>
              </a:rPr>
              <a:t>≈ 3.521 </a:t>
            </a:r>
          </a:p>
        </p:txBody>
      </p:sp>
    </p:spTree>
    <p:extLst>
      <p:ext uri="{BB962C8B-B14F-4D97-AF65-F5344CB8AC3E}">
        <p14:creationId xmlns:p14="http://schemas.microsoft.com/office/powerpoint/2010/main" val="15556611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dissolv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dissolv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dissolve">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dissolve">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p:bldP spid="2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Preview</a:t>
            </a:r>
            <a:endParaRPr lang="en-US" dirty="0"/>
          </a:p>
        </p:txBody>
      </p:sp>
      <p:sp>
        <p:nvSpPr>
          <p:cNvPr id="4" name="TextBox 3"/>
          <p:cNvSpPr txBox="1"/>
          <p:nvPr/>
        </p:nvSpPr>
        <p:spPr>
          <a:xfrm>
            <a:off x="3162300" y="2623234"/>
            <a:ext cx="778219" cy="461665"/>
          </a:xfrm>
          <a:prstGeom prst="rect">
            <a:avLst/>
          </a:prstGeom>
          <a:noFill/>
        </p:spPr>
        <p:txBody>
          <a:bodyPr wrap="none" rtlCol="0">
            <a:spAutoFit/>
          </a:bodyPr>
          <a:lstStyle/>
          <a:p>
            <a:r>
              <a:rPr lang="en-US" sz="2400" i="1" dirty="0" smtClean="0">
                <a:latin typeface="Garamond"/>
                <a:cs typeface="Garamond"/>
              </a:rPr>
              <a:t>E</a:t>
            </a:r>
            <a:r>
              <a:rPr lang="en-US" sz="2400" dirty="0" smtClean="0">
                <a:latin typeface="Garamond"/>
                <a:cs typeface="Garamond"/>
              </a:rPr>
              <a:t>[</a:t>
            </a:r>
            <a:r>
              <a:rPr lang="en-US" sz="2400" i="1" dirty="0" smtClean="0">
                <a:latin typeface="Garamond"/>
                <a:cs typeface="Garamond"/>
              </a:rPr>
              <a:t>Y</a:t>
            </a:r>
            <a:r>
              <a:rPr lang="en-US" sz="2400" dirty="0" smtClean="0">
                <a:latin typeface="Garamond"/>
                <a:cs typeface="Garamond"/>
              </a:rPr>
              <a:t>]</a:t>
            </a:r>
          </a:p>
        </p:txBody>
      </p:sp>
      <p:sp>
        <p:nvSpPr>
          <p:cNvPr id="5" name="TextBox 4"/>
          <p:cNvSpPr txBox="1"/>
          <p:nvPr/>
        </p:nvSpPr>
        <p:spPr>
          <a:xfrm>
            <a:off x="4282135" y="2382580"/>
            <a:ext cx="903253" cy="461665"/>
          </a:xfrm>
          <a:prstGeom prst="rect">
            <a:avLst/>
          </a:prstGeom>
          <a:noFill/>
        </p:spPr>
        <p:txBody>
          <a:bodyPr wrap="none" rtlCol="0">
            <a:spAutoFit/>
          </a:bodyPr>
          <a:lstStyle/>
          <a:p>
            <a:pPr lvl="0"/>
            <a:r>
              <a:rPr lang="en-US" sz="2400" i="1" dirty="0">
                <a:latin typeface="Garamond"/>
                <a:cs typeface="Garamond"/>
              </a:rPr>
              <a:t>E</a:t>
            </a:r>
            <a:r>
              <a:rPr lang="en-US" sz="2400" dirty="0">
                <a:latin typeface="Garamond"/>
                <a:cs typeface="Garamond"/>
              </a:rPr>
              <a:t>[</a:t>
            </a:r>
            <a:r>
              <a:rPr lang="en-US" sz="2400" i="1" dirty="0" smtClean="0">
                <a:latin typeface="Garamond"/>
                <a:cs typeface="Garamond"/>
              </a:rPr>
              <a:t>X</a:t>
            </a:r>
            <a:r>
              <a:rPr lang="en-US" sz="2400" baseline="30000" dirty="0" smtClean="0">
                <a:latin typeface="Garamond"/>
                <a:cs typeface="Garamond"/>
              </a:rPr>
              <a:t>2</a:t>
            </a:r>
            <a:r>
              <a:rPr lang="en-US" sz="2400" dirty="0" smtClean="0">
                <a:latin typeface="Garamond"/>
                <a:cs typeface="Garamond"/>
              </a:rPr>
              <a:t>]</a:t>
            </a:r>
            <a:r>
              <a:rPr lang="en-US" sz="2400" dirty="0" smtClean="0">
                <a:latin typeface="Franklin Gothic Medium"/>
                <a:cs typeface="Franklin Gothic Medium"/>
              </a:rPr>
              <a:t> </a:t>
            </a:r>
            <a:endParaRPr lang="en-US" sz="2400" i="1" dirty="0">
              <a:latin typeface="Garamond"/>
              <a:cs typeface="Garamond"/>
            </a:endParaRPr>
          </a:p>
        </p:txBody>
      </p:sp>
      <p:cxnSp>
        <p:nvCxnSpPr>
          <p:cNvPr id="6" name="Straight Connector 5"/>
          <p:cNvCxnSpPr/>
          <p:nvPr/>
        </p:nvCxnSpPr>
        <p:spPr>
          <a:xfrm>
            <a:off x="4276763" y="2899640"/>
            <a:ext cx="809587" cy="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4295813" y="2837379"/>
            <a:ext cx="816691" cy="461665"/>
          </a:xfrm>
          <a:prstGeom prst="rect">
            <a:avLst/>
          </a:prstGeom>
        </p:spPr>
        <p:txBody>
          <a:bodyPr wrap="none">
            <a:spAutoFit/>
          </a:bodyPr>
          <a:lstStyle/>
          <a:p>
            <a:pPr lvl="0"/>
            <a:r>
              <a:rPr lang="en-US" sz="2400" i="1" dirty="0" smtClean="0">
                <a:solidFill>
                  <a:prstClr val="black"/>
                </a:solidFill>
                <a:latin typeface="Garamond"/>
                <a:cs typeface="Garamond"/>
              </a:rPr>
              <a:t>E</a:t>
            </a:r>
            <a:r>
              <a:rPr lang="en-US" sz="2400" dirty="0" smtClean="0">
                <a:solidFill>
                  <a:prstClr val="black"/>
                </a:solidFill>
                <a:latin typeface="Garamond"/>
                <a:cs typeface="Garamond"/>
              </a:rPr>
              <a:t>[</a:t>
            </a:r>
            <a:r>
              <a:rPr lang="en-US" sz="2400" i="1" dirty="0" smtClean="0">
                <a:solidFill>
                  <a:prstClr val="black"/>
                </a:solidFill>
                <a:latin typeface="Garamond"/>
                <a:cs typeface="Garamond"/>
              </a:rPr>
              <a:t>X</a:t>
            </a:r>
            <a:r>
              <a:rPr lang="en-US" sz="2400" dirty="0" smtClean="0">
                <a:solidFill>
                  <a:prstClr val="black"/>
                </a:solidFill>
                <a:latin typeface="Garamond"/>
                <a:cs typeface="Garamond"/>
              </a:rPr>
              <a:t>]</a:t>
            </a:r>
            <a:r>
              <a:rPr lang="en-US" sz="2400" dirty="0" smtClean="0">
                <a:solidFill>
                  <a:srgbClr val="FF9933"/>
                </a:solidFill>
                <a:latin typeface="Franklin Gothic Medium"/>
                <a:cs typeface="Franklin Gothic Medium"/>
              </a:rPr>
              <a:t> </a:t>
            </a:r>
            <a:endParaRPr lang="en-US" sz="2400" i="1" dirty="0">
              <a:solidFill>
                <a:srgbClr val="FF9933"/>
              </a:solidFill>
              <a:latin typeface="Garamond"/>
              <a:cs typeface="Garamond"/>
            </a:endParaRPr>
          </a:p>
        </p:txBody>
      </p:sp>
      <p:sp>
        <p:nvSpPr>
          <p:cNvPr id="8" name="Rectangle 7"/>
          <p:cNvSpPr/>
          <p:nvPr/>
        </p:nvSpPr>
        <p:spPr>
          <a:xfrm>
            <a:off x="3896069" y="2644815"/>
            <a:ext cx="389800" cy="461665"/>
          </a:xfrm>
          <a:prstGeom prst="rect">
            <a:avLst/>
          </a:prstGeom>
        </p:spPr>
        <p:txBody>
          <a:bodyPr wrap="none">
            <a:spAutoFit/>
          </a:bodyPr>
          <a:lstStyle/>
          <a:p>
            <a:r>
              <a:rPr lang="en-US" sz="2400" dirty="0">
                <a:solidFill>
                  <a:prstClr val="black"/>
                </a:solidFill>
                <a:latin typeface="Garamond"/>
                <a:cs typeface="Garamond"/>
              </a:rPr>
              <a:t>=</a:t>
            </a:r>
            <a:endParaRPr lang="en-US" dirty="0"/>
          </a:p>
        </p:txBody>
      </p:sp>
      <p:sp>
        <p:nvSpPr>
          <p:cNvPr id="9" name="TextBox 8"/>
          <p:cNvSpPr txBox="1"/>
          <p:nvPr/>
        </p:nvSpPr>
        <p:spPr>
          <a:xfrm>
            <a:off x="445781" y="1255980"/>
            <a:ext cx="6238548" cy="461665"/>
          </a:xfrm>
          <a:prstGeom prst="rect">
            <a:avLst/>
          </a:prstGeom>
          <a:noFill/>
        </p:spPr>
        <p:txBody>
          <a:bodyPr wrap="none" rtlCol="0">
            <a:spAutoFit/>
          </a:bodyPr>
          <a:lstStyle/>
          <a:p>
            <a:r>
              <a:rPr lang="en-US" sz="2400" i="1" dirty="0" smtClean="0">
                <a:latin typeface="Garamond"/>
                <a:cs typeface="Garamond"/>
              </a:rPr>
              <a:t>X</a:t>
            </a:r>
            <a:r>
              <a:rPr lang="en-US" sz="2400" dirty="0" smtClean="0">
                <a:latin typeface="Garamond"/>
                <a:cs typeface="Garamond"/>
              </a:rPr>
              <a:t> = </a:t>
            </a:r>
            <a:r>
              <a:rPr lang="en-US" sz="2400" dirty="0" smtClean="0">
                <a:latin typeface="Franklin Gothic Medium"/>
                <a:cs typeface="Franklin Gothic Medium"/>
              </a:rPr>
              <a:t>number of people in a </a:t>
            </a:r>
            <a:r>
              <a:rPr lang="en-US" sz="2400" dirty="0" smtClean="0">
                <a:solidFill>
                  <a:schemeClr val="accent1"/>
                </a:solidFill>
                <a:latin typeface="Franklin Gothic Medium"/>
                <a:cs typeface="Franklin Gothic Medium"/>
              </a:rPr>
              <a:t>random household</a:t>
            </a:r>
          </a:p>
        </p:txBody>
      </p:sp>
      <p:sp>
        <p:nvSpPr>
          <p:cNvPr id="10" name="TextBox 9"/>
          <p:cNvSpPr txBox="1"/>
          <p:nvPr/>
        </p:nvSpPr>
        <p:spPr>
          <a:xfrm>
            <a:off x="451473" y="1827480"/>
            <a:ext cx="7525709" cy="461665"/>
          </a:xfrm>
          <a:prstGeom prst="rect">
            <a:avLst/>
          </a:prstGeom>
          <a:noFill/>
        </p:spPr>
        <p:txBody>
          <a:bodyPr wrap="none" rtlCol="0">
            <a:spAutoFit/>
          </a:bodyPr>
          <a:lstStyle/>
          <a:p>
            <a:r>
              <a:rPr lang="en-US" sz="2400" i="1" dirty="0" smtClean="0">
                <a:latin typeface="Garamond"/>
                <a:cs typeface="Garamond"/>
              </a:rPr>
              <a:t>Y</a:t>
            </a:r>
            <a:r>
              <a:rPr lang="en-US" sz="2400" dirty="0" smtClean="0">
                <a:latin typeface="Garamond"/>
                <a:cs typeface="Garamond"/>
              </a:rPr>
              <a:t> = </a:t>
            </a:r>
            <a:r>
              <a:rPr lang="en-US" sz="2400" dirty="0" smtClean="0">
                <a:latin typeface="Franklin Gothic Medium"/>
                <a:cs typeface="Franklin Gothic Medium"/>
              </a:rPr>
              <a:t>number of people in household of a </a:t>
            </a:r>
            <a:r>
              <a:rPr lang="en-US" sz="2400" dirty="0" smtClean="0">
                <a:solidFill>
                  <a:srgbClr val="FF9933"/>
                </a:solidFill>
                <a:latin typeface="Franklin Gothic Medium"/>
                <a:cs typeface="Franklin Gothic Medium"/>
              </a:rPr>
              <a:t>random person</a:t>
            </a:r>
          </a:p>
        </p:txBody>
      </p:sp>
      <p:sp>
        <p:nvSpPr>
          <p:cNvPr id="11" name="TextBox 10"/>
          <p:cNvSpPr txBox="1"/>
          <p:nvPr/>
        </p:nvSpPr>
        <p:spPr>
          <a:xfrm>
            <a:off x="445781" y="3484233"/>
            <a:ext cx="8229600" cy="523220"/>
          </a:xfrm>
          <a:prstGeom prst="rect">
            <a:avLst/>
          </a:prstGeom>
          <a:noFill/>
        </p:spPr>
        <p:txBody>
          <a:bodyPr wrap="square" rtlCol="0">
            <a:spAutoFit/>
          </a:bodyPr>
          <a:lstStyle/>
          <a:p>
            <a:r>
              <a:rPr lang="en-US" sz="2800" dirty="0" smtClean="0">
                <a:latin typeface="Franklin Gothic Medium"/>
                <a:cs typeface="Franklin Gothic Medium"/>
              </a:rPr>
              <a:t>Because </a:t>
            </a:r>
            <a:r>
              <a:rPr lang="en-US" sz="2800" i="1" dirty="0" err="1" smtClean="0">
                <a:latin typeface="Garamond"/>
                <a:cs typeface="Garamond"/>
              </a:rPr>
              <a:t>Var</a:t>
            </a:r>
            <a:r>
              <a:rPr lang="en-US" sz="2800" dirty="0" smtClean="0">
                <a:latin typeface="Garamond"/>
                <a:cs typeface="Garamond"/>
              </a:rPr>
              <a:t>[</a:t>
            </a:r>
            <a:r>
              <a:rPr lang="en-US" sz="2800" i="1" dirty="0" smtClean="0">
                <a:latin typeface="Garamond"/>
                <a:cs typeface="Garamond"/>
              </a:rPr>
              <a:t>X</a:t>
            </a:r>
            <a:r>
              <a:rPr lang="en-US" sz="2800" dirty="0" smtClean="0">
                <a:latin typeface="Garamond"/>
                <a:cs typeface="Garamond"/>
              </a:rPr>
              <a:t>] </a:t>
            </a:r>
            <a:r>
              <a:rPr lang="en-US" sz="2800" dirty="0">
                <a:latin typeface="Garamond"/>
                <a:cs typeface="Garamond"/>
              </a:rPr>
              <a:t>≥ </a:t>
            </a:r>
            <a:r>
              <a:rPr lang="en-US" sz="2800" dirty="0" smtClean="0">
                <a:latin typeface="Garamond"/>
                <a:cs typeface="Garamond"/>
              </a:rPr>
              <a:t>0</a:t>
            </a:r>
            <a:r>
              <a:rPr lang="en-US" sz="2800" dirty="0" smtClean="0">
                <a:latin typeface="Franklin Gothic Medium"/>
                <a:cs typeface="Franklin Gothic Medium"/>
              </a:rPr>
              <a:t>,</a:t>
            </a:r>
            <a:endParaRPr lang="en-US" sz="2800" baseline="30000" dirty="0">
              <a:latin typeface="Garamond"/>
              <a:cs typeface="Garamond"/>
            </a:endParaRPr>
          </a:p>
        </p:txBody>
      </p:sp>
      <p:sp>
        <p:nvSpPr>
          <p:cNvPr id="12" name="TextBox 11"/>
          <p:cNvSpPr txBox="1"/>
          <p:nvPr/>
        </p:nvSpPr>
        <p:spPr>
          <a:xfrm>
            <a:off x="3263900" y="4173237"/>
            <a:ext cx="2470529" cy="523220"/>
          </a:xfrm>
          <a:prstGeom prst="rect">
            <a:avLst/>
          </a:prstGeom>
          <a:noFill/>
        </p:spPr>
        <p:txBody>
          <a:bodyPr wrap="none" rtlCol="0">
            <a:spAutoFit/>
          </a:bodyPr>
          <a:lstStyle/>
          <a:p>
            <a:r>
              <a:rPr lang="en-US" sz="2800" i="1" dirty="0" smtClean="0">
                <a:latin typeface="Garamond"/>
                <a:cs typeface="Garamond"/>
              </a:rPr>
              <a:t>E</a:t>
            </a:r>
            <a:r>
              <a:rPr lang="en-US" sz="2800" dirty="0" smtClean="0">
                <a:latin typeface="Garamond"/>
                <a:cs typeface="Garamond"/>
              </a:rPr>
              <a:t>[</a:t>
            </a:r>
            <a:r>
              <a:rPr lang="en-US" sz="2800" i="1" dirty="0" smtClean="0">
                <a:latin typeface="Garamond"/>
                <a:cs typeface="Garamond"/>
              </a:rPr>
              <a:t>X</a:t>
            </a:r>
            <a:r>
              <a:rPr lang="en-US" sz="2800" baseline="30000" dirty="0" smtClean="0">
                <a:latin typeface="Garamond"/>
                <a:cs typeface="Garamond"/>
              </a:rPr>
              <a:t>2</a:t>
            </a:r>
            <a:r>
              <a:rPr lang="en-US" sz="2800" dirty="0" smtClean="0">
                <a:latin typeface="Garamond"/>
                <a:cs typeface="Garamond"/>
              </a:rPr>
              <a:t>] ≥ (</a:t>
            </a:r>
            <a:r>
              <a:rPr lang="en-US" sz="2800" i="1" dirty="0" smtClean="0">
                <a:latin typeface="Garamond"/>
                <a:cs typeface="Garamond"/>
              </a:rPr>
              <a:t>E</a:t>
            </a:r>
            <a:r>
              <a:rPr lang="en-US" sz="2800" dirty="0">
                <a:latin typeface="Garamond"/>
                <a:cs typeface="Garamond"/>
              </a:rPr>
              <a:t>[</a:t>
            </a:r>
            <a:r>
              <a:rPr lang="en-US" sz="2800" i="1" dirty="0" smtClean="0">
                <a:latin typeface="Garamond"/>
                <a:cs typeface="Garamond"/>
              </a:rPr>
              <a:t>X</a:t>
            </a:r>
            <a:r>
              <a:rPr lang="en-US" sz="2800" dirty="0" smtClean="0">
                <a:latin typeface="Garamond"/>
                <a:cs typeface="Garamond"/>
              </a:rPr>
              <a:t>])</a:t>
            </a:r>
            <a:r>
              <a:rPr lang="en-US" sz="2800" baseline="30000" dirty="0" smtClean="0">
                <a:latin typeface="Garamond"/>
                <a:cs typeface="Garamond"/>
              </a:rPr>
              <a:t>2</a:t>
            </a:r>
          </a:p>
        </p:txBody>
      </p:sp>
      <p:sp>
        <p:nvSpPr>
          <p:cNvPr id="13" name="TextBox 12"/>
          <p:cNvSpPr txBox="1"/>
          <p:nvPr/>
        </p:nvSpPr>
        <p:spPr>
          <a:xfrm>
            <a:off x="451473" y="5006316"/>
            <a:ext cx="8229600" cy="954107"/>
          </a:xfrm>
          <a:prstGeom prst="rect">
            <a:avLst/>
          </a:prstGeom>
          <a:noFill/>
        </p:spPr>
        <p:txBody>
          <a:bodyPr wrap="square" rtlCol="0">
            <a:spAutoFit/>
          </a:bodyPr>
          <a:lstStyle/>
          <a:p>
            <a:r>
              <a:rPr lang="en-US" sz="2800" dirty="0" smtClean="0">
                <a:latin typeface="Franklin Gothic Medium"/>
                <a:cs typeface="Franklin Gothic Medium"/>
              </a:rPr>
              <a:t>So </a:t>
            </a:r>
            <a:r>
              <a:rPr lang="en-US" sz="2800" i="1" dirty="0">
                <a:latin typeface="Garamond"/>
                <a:cs typeface="Garamond"/>
              </a:rPr>
              <a:t>E</a:t>
            </a:r>
            <a:r>
              <a:rPr lang="en-US" sz="2800" dirty="0" smtClean="0">
                <a:latin typeface="Garamond"/>
                <a:cs typeface="Garamond"/>
              </a:rPr>
              <a:t>[</a:t>
            </a:r>
            <a:r>
              <a:rPr lang="en-US" sz="2800" i="1" dirty="0" smtClean="0">
                <a:latin typeface="Garamond"/>
                <a:cs typeface="Garamond"/>
              </a:rPr>
              <a:t>Y</a:t>
            </a:r>
            <a:r>
              <a:rPr lang="en-US" sz="2800" dirty="0" smtClean="0">
                <a:latin typeface="Garamond"/>
                <a:cs typeface="Garamond"/>
              </a:rPr>
              <a:t>]</a:t>
            </a:r>
            <a:r>
              <a:rPr lang="en-US" sz="2800" dirty="0" smtClean="0">
                <a:latin typeface="Franklin Gothic Medium"/>
                <a:cs typeface="Franklin Gothic Medium"/>
              </a:rPr>
              <a:t> </a:t>
            </a:r>
            <a:r>
              <a:rPr lang="en-US" sz="2800" dirty="0" smtClean="0">
                <a:latin typeface="Garamond"/>
                <a:cs typeface="Garamond"/>
              </a:rPr>
              <a:t>≥ </a:t>
            </a:r>
            <a:r>
              <a:rPr lang="en-US" sz="2800" i="1" dirty="0">
                <a:latin typeface="Garamond"/>
                <a:cs typeface="Garamond"/>
              </a:rPr>
              <a:t>E</a:t>
            </a:r>
            <a:r>
              <a:rPr lang="en-US" sz="2800" dirty="0">
                <a:latin typeface="Garamond"/>
                <a:cs typeface="Garamond"/>
              </a:rPr>
              <a:t>[</a:t>
            </a:r>
            <a:r>
              <a:rPr lang="en-US" sz="2800" i="1" dirty="0">
                <a:latin typeface="Garamond"/>
                <a:cs typeface="Garamond"/>
              </a:rPr>
              <a:t>X</a:t>
            </a:r>
            <a:r>
              <a:rPr lang="en-US" sz="2800" dirty="0">
                <a:latin typeface="Garamond"/>
                <a:cs typeface="Garamond"/>
              </a:rPr>
              <a:t>]</a:t>
            </a:r>
            <a:r>
              <a:rPr lang="en-US" sz="2800" dirty="0" smtClean="0">
                <a:latin typeface="Franklin Gothic Medium"/>
                <a:cs typeface="Franklin Gothic Medium"/>
              </a:rPr>
              <a:t>. The two are equal only if all households have the same size. </a:t>
            </a:r>
          </a:p>
        </p:txBody>
      </p:sp>
    </p:spTree>
    <p:extLst>
      <p:ext uri="{BB962C8B-B14F-4D97-AF65-F5344CB8AC3E}">
        <p14:creationId xmlns:p14="http://schemas.microsoft.com/office/powerpoint/2010/main" val="39990554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854700" y="1162050"/>
            <a:ext cx="717550" cy="133350"/>
          </a:xfrm>
          <a:prstGeom prst="rect">
            <a:avLst/>
          </a:prstGeom>
          <a:solidFill>
            <a:srgbClr val="FFFF00"/>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0" y="0"/>
            <a:ext cx="4100593" cy="6858000"/>
          </a:xfrm>
          <a:prstGeom prst="rect">
            <a:avLst/>
          </a:prstGeom>
        </p:spPr>
      </p:pic>
      <p:sp>
        <p:nvSpPr>
          <p:cNvPr id="8" name="Rectangle 7"/>
          <p:cNvSpPr/>
          <p:nvPr/>
        </p:nvSpPr>
        <p:spPr>
          <a:xfrm>
            <a:off x="4381500" y="1314450"/>
            <a:ext cx="438150" cy="133350"/>
          </a:xfrm>
          <a:prstGeom prst="rect">
            <a:avLst/>
          </a:prstGeom>
          <a:solidFill>
            <a:srgbClr val="FFFF00"/>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Rectangle 8"/>
          <p:cNvSpPr/>
          <p:nvPr/>
        </p:nvSpPr>
        <p:spPr>
          <a:xfrm>
            <a:off x="5581650" y="2336800"/>
            <a:ext cx="1377950" cy="133350"/>
          </a:xfrm>
          <a:prstGeom prst="rect">
            <a:avLst/>
          </a:prstGeom>
          <a:solidFill>
            <a:srgbClr val="FFFF00"/>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Rectangle 9"/>
          <p:cNvSpPr/>
          <p:nvPr/>
        </p:nvSpPr>
        <p:spPr>
          <a:xfrm>
            <a:off x="6010275" y="4165600"/>
            <a:ext cx="561975" cy="133350"/>
          </a:xfrm>
          <a:prstGeom prst="rect">
            <a:avLst/>
          </a:prstGeom>
          <a:solidFill>
            <a:srgbClr val="FFFF00"/>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Rectangle 5"/>
          <p:cNvSpPr/>
          <p:nvPr/>
        </p:nvSpPr>
        <p:spPr>
          <a:xfrm>
            <a:off x="4318000" y="1073968"/>
            <a:ext cx="4572000" cy="5401480"/>
          </a:xfrm>
          <a:prstGeom prst="rect">
            <a:avLst/>
          </a:prstGeom>
        </p:spPr>
        <p:txBody>
          <a:bodyPr>
            <a:spAutoFit/>
          </a:bodyPr>
          <a:lstStyle/>
          <a:p>
            <a:pPr>
              <a:spcBef>
                <a:spcPts val="600"/>
              </a:spcBef>
            </a:pPr>
            <a:r>
              <a:rPr lang="en-US" sz="1050" dirty="0">
                <a:latin typeface="Garamond"/>
                <a:cs typeface="Garamond"/>
              </a:rPr>
              <a:t>This little </a:t>
            </a:r>
            <a:r>
              <a:rPr lang="en-US" sz="1050" dirty="0" err="1">
                <a:latin typeface="Garamond"/>
                <a:cs typeface="Garamond"/>
              </a:rPr>
              <a:t>mobius</a:t>
            </a:r>
            <a:r>
              <a:rPr lang="en-US" sz="1050" dirty="0">
                <a:latin typeface="Garamond"/>
                <a:cs typeface="Garamond"/>
              </a:rPr>
              <a:t> strip of a phenomenon is called the “generalized friendship paradox,” and at first glance it makes no sense. Everyone’s friends can’t be richer and more popular — that would just escalate until everyone’s a socialite billionaire.</a:t>
            </a:r>
          </a:p>
          <a:p>
            <a:pPr>
              <a:spcBef>
                <a:spcPts val="600"/>
              </a:spcBef>
            </a:pPr>
            <a:r>
              <a:rPr lang="en-US" sz="1050" dirty="0">
                <a:latin typeface="Garamond"/>
                <a:cs typeface="Garamond"/>
              </a:rPr>
              <a:t>The whole thing turns on averages, though. Most people have small numbers of friends and, apparently, moderate levels of wealth and happiness. A few people have buckets of friends and money and are (as a result?) wildly happy. When you take the two groups together, the really obnoxiously lucky people skew the numbers for the rest of us. Here’s how MIT’s Technology Review explains the math:</a:t>
            </a:r>
          </a:p>
          <a:p>
            <a:pPr marL="180000" lvl="1">
              <a:spcBef>
                <a:spcPts val="600"/>
              </a:spcBef>
            </a:pPr>
            <a:r>
              <a:rPr lang="en-US" sz="1050" dirty="0">
                <a:latin typeface="Garamond"/>
                <a:cs typeface="Garamond"/>
              </a:rPr>
              <a:t>The paradox arises because numbers of friends people have are distributed in a way that follows a power law rather than an ordinary linear relationship. So most people have a few friends while a small number of people have lots of friends.</a:t>
            </a:r>
          </a:p>
          <a:p>
            <a:pPr marL="180000" lvl="1">
              <a:spcBef>
                <a:spcPts val="600"/>
              </a:spcBef>
            </a:pPr>
            <a:r>
              <a:rPr lang="en-US" sz="1050" dirty="0">
                <a:latin typeface="Garamond"/>
                <a:cs typeface="Garamond"/>
              </a:rPr>
              <a:t>It’s this second small group that causes the paradox. People with lots of friends are more likely to number among your friends in the first place. And when they do, they significantly raise the average number of friends that your friends have. That’s the reason that, on average, your friends have more friends than you do.</a:t>
            </a:r>
          </a:p>
          <a:p>
            <a:pPr>
              <a:spcBef>
                <a:spcPts val="600"/>
              </a:spcBef>
            </a:pPr>
            <a:r>
              <a:rPr lang="en-US" sz="1050" dirty="0">
                <a:latin typeface="Garamond"/>
                <a:cs typeface="Garamond"/>
              </a:rPr>
              <a:t>And this rule doesn’t just apply to friendship — other studies have shown that your Twitter followers have more followers than you, and your sexual partners have more partners than you’ve had. This latest study, by Young-Ho </a:t>
            </a:r>
            <a:r>
              <a:rPr lang="en-US" sz="1050" dirty="0" err="1">
                <a:latin typeface="Garamond"/>
                <a:cs typeface="Garamond"/>
              </a:rPr>
              <a:t>Eom</a:t>
            </a:r>
            <a:r>
              <a:rPr lang="en-US" sz="1050" dirty="0">
                <a:latin typeface="Garamond"/>
                <a:cs typeface="Garamond"/>
              </a:rPr>
              <a:t> at the University of Toulouse and Hang-Hyun Jo at Aalto University in Finland, centered on citations and coauthors in scientific journals. Essentially, the “generalized friendship paradox” applies to all interpersonal networks, regardless of whether they’re set in real life or online.</a:t>
            </a:r>
          </a:p>
          <a:p>
            <a:pPr>
              <a:spcBef>
                <a:spcPts val="600"/>
              </a:spcBef>
            </a:pPr>
            <a:r>
              <a:rPr lang="en-US" sz="1050" dirty="0">
                <a:latin typeface="Garamond"/>
                <a:cs typeface="Garamond"/>
              </a:rPr>
              <a:t>So while it’s tempting to blame social media for what the New York Times last month called “the agony of </a:t>
            </a:r>
            <a:r>
              <a:rPr lang="en-US" sz="1050" dirty="0" err="1">
                <a:latin typeface="Garamond"/>
                <a:cs typeface="Garamond"/>
              </a:rPr>
              <a:t>Instagram</a:t>
            </a:r>
            <a:r>
              <a:rPr lang="en-US" sz="1050" dirty="0">
                <a:latin typeface="Garamond"/>
                <a:cs typeface="Garamond"/>
              </a:rPr>
              <a:t>” — that peculiar mix of jealousy and insecurity that accompanies any glimpse into other people’s glamorously Hudson-</a:t>
            </a:r>
            <a:r>
              <a:rPr lang="en-US" sz="1050" dirty="0" err="1">
                <a:latin typeface="Garamond"/>
                <a:cs typeface="Garamond"/>
              </a:rPr>
              <a:t>ed</a:t>
            </a:r>
            <a:r>
              <a:rPr lang="en-US" sz="1050" dirty="0">
                <a:latin typeface="Garamond"/>
                <a:cs typeface="Garamond"/>
              </a:rPr>
              <a:t> lives — the evidence suggests that </a:t>
            </a:r>
            <a:r>
              <a:rPr lang="en-US" sz="1050" dirty="0" err="1">
                <a:latin typeface="Garamond"/>
                <a:cs typeface="Garamond"/>
              </a:rPr>
              <a:t>Instagram</a:t>
            </a:r>
            <a:r>
              <a:rPr lang="en-US" sz="1050" dirty="0">
                <a:latin typeface="Garamond"/>
                <a:cs typeface="Garamond"/>
              </a:rPr>
              <a:t> actually has little to do with it. Whenever we interact with other people, we glimpse lives far more glamorous than our own.</a:t>
            </a:r>
          </a:p>
          <a:p>
            <a:pPr>
              <a:spcBef>
                <a:spcPts val="600"/>
              </a:spcBef>
            </a:pPr>
            <a:r>
              <a:rPr lang="en-US" sz="1050" dirty="0">
                <a:latin typeface="Garamond"/>
                <a:cs typeface="Garamond"/>
              </a:rPr>
              <a:t>That’s not exactly a comforting thought, but it should assuage your FOMO next time you scroll through your Facebook feed.</a:t>
            </a:r>
          </a:p>
        </p:txBody>
      </p:sp>
    </p:spTree>
    <p:extLst>
      <p:ext uri="{BB962C8B-B14F-4D97-AF65-F5344CB8AC3E}">
        <p14:creationId xmlns:p14="http://schemas.microsoft.com/office/powerpoint/2010/main" val="34584086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p:cNvCxnSpPr/>
          <p:nvPr/>
        </p:nvCxnSpPr>
        <p:spPr>
          <a:xfrm flipV="1">
            <a:off x="950104" y="2700982"/>
            <a:ext cx="876180" cy="69215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0" y="0"/>
            <a:ext cx="9144000" cy="1219694"/>
          </a:xfrm>
          <a:prstGeom prst="rect">
            <a:avLst/>
          </a:prstGeom>
          <a:solidFill>
            <a:srgbClr val="303F6D"/>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 name="Straight Connector 3"/>
          <p:cNvCxnSpPr/>
          <p:nvPr/>
        </p:nvCxnSpPr>
        <p:spPr>
          <a:xfrm flipV="1">
            <a:off x="1826284" y="2008832"/>
            <a:ext cx="876180" cy="69215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826284" y="2700982"/>
            <a:ext cx="876180" cy="75565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2702464" y="3456632"/>
            <a:ext cx="122555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702464" y="2008832"/>
            <a:ext cx="0" cy="144780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2702464" y="2008832"/>
            <a:ext cx="122555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702464" y="2008832"/>
            <a:ext cx="1225550" cy="1447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2619914" y="1926282"/>
            <a:ext cx="165100" cy="165100"/>
          </a:xfrm>
          <a:prstGeom prst="ellipse">
            <a:avLst/>
          </a:prstGeom>
          <a:solidFill>
            <a:schemeClr val="bg1"/>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Oval 19"/>
          <p:cNvSpPr/>
          <p:nvPr/>
        </p:nvSpPr>
        <p:spPr>
          <a:xfrm>
            <a:off x="2619914" y="3374082"/>
            <a:ext cx="165100" cy="165100"/>
          </a:xfrm>
          <a:prstGeom prst="ellipse">
            <a:avLst/>
          </a:prstGeom>
          <a:solidFill>
            <a:schemeClr val="bg1"/>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Oval 20"/>
          <p:cNvSpPr/>
          <p:nvPr/>
        </p:nvSpPr>
        <p:spPr>
          <a:xfrm>
            <a:off x="3845464" y="3361382"/>
            <a:ext cx="165100" cy="165100"/>
          </a:xfrm>
          <a:prstGeom prst="ellipse">
            <a:avLst/>
          </a:prstGeom>
          <a:solidFill>
            <a:schemeClr val="bg1"/>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TextBox 24"/>
          <p:cNvSpPr txBox="1"/>
          <p:nvPr/>
        </p:nvSpPr>
        <p:spPr>
          <a:xfrm>
            <a:off x="2346743" y="1416049"/>
            <a:ext cx="700132" cy="461665"/>
          </a:xfrm>
          <a:prstGeom prst="rect">
            <a:avLst/>
          </a:prstGeom>
          <a:noFill/>
        </p:spPr>
        <p:txBody>
          <a:bodyPr wrap="none" rtlCol="0">
            <a:spAutoFit/>
          </a:bodyPr>
          <a:lstStyle/>
          <a:p>
            <a:r>
              <a:rPr lang="en-US" sz="2400" dirty="0" smtClean="0">
                <a:latin typeface="Franklin Gothic Medium"/>
                <a:cs typeface="Franklin Gothic Medium"/>
              </a:rPr>
              <a:t>Bob</a:t>
            </a:r>
          </a:p>
        </p:txBody>
      </p:sp>
      <p:sp>
        <p:nvSpPr>
          <p:cNvPr id="26" name="TextBox 25"/>
          <p:cNvSpPr txBox="1"/>
          <p:nvPr/>
        </p:nvSpPr>
        <p:spPr>
          <a:xfrm>
            <a:off x="2274414" y="3516014"/>
            <a:ext cx="864339" cy="461665"/>
          </a:xfrm>
          <a:prstGeom prst="rect">
            <a:avLst/>
          </a:prstGeom>
          <a:noFill/>
        </p:spPr>
        <p:txBody>
          <a:bodyPr wrap="none" rtlCol="0">
            <a:spAutoFit/>
          </a:bodyPr>
          <a:lstStyle/>
          <a:p>
            <a:r>
              <a:rPr lang="en-US" sz="2400" dirty="0" smtClean="0">
                <a:latin typeface="Franklin Gothic Medium"/>
                <a:cs typeface="Franklin Gothic Medium"/>
              </a:rPr>
              <a:t>Mark</a:t>
            </a:r>
          </a:p>
        </p:txBody>
      </p:sp>
      <p:sp>
        <p:nvSpPr>
          <p:cNvPr id="27" name="TextBox 26"/>
          <p:cNvSpPr txBox="1"/>
          <p:nvPr/>
        </p:nvSpPr>
        <p:spPr>
          <a:xfrm>
            <a:off x="3558898" y="1403349"/>
            <a:ext cx="672780" cy="461665"/>
          </a:xfrm>
          <a:prstGeom prst="rect">
            <a:avLst/>
          </a:prstGeom>
          <a:noFill/>
        </p:spPr>
        <p:txBody>
          <a:bodyPr wrap="none" rtlCol="0">
            <a:spAutoFit/>
          </a:bodyPr>
          <a:lstStyle/>
          <a:p>
            <a:r>
              <a:rPr lang="en-US" sz="2400" dirty="0" smtClean="0">
                <a:latin typeface="Franklin Gothic Medium"/>
                <a:cs typeface="Franklin Gothic Medium"/>
              </a:rPr>
              <a:t>Zoe</a:t>
            </a:r>
          </a:p>
        </p:txBody>
      </p:sp>
      <p:sp>
        <p:nvSpPr>
          <p:cNvPr id="28" name="TextBox 27"/>
          <p:cNvSpPr txBox="1"/>
          <p:nvPr/>
        </p:nvSpPr>
        <p:spPr>
          <a:xfrm>
            <a:off x="3609698" y="3516014"/>
            <a:ext cx="645279" cy="461665"/>
          </a:xfrm>
          <a:prstGeom prst="rect">
            <a:avLst/>
          </a:prstGeom>
          <a:noFill/>
        </p:spPr>
        <p:txBody>
          <a:bodyPr wrap="none" rtlCol="0">
            <a:spAutoFit/>
          </a:bodyPr>
          <a:lstStyle/>
          <a:p>
            <a:r>
              <a:rPr lang="en-US" sz="2400" dirty="0" smtClean="0">
                <a:latin typeface="Franklin Gothic Medium"/>
                <a:cs typeface="Franklin Gothic Medium"/>
              </a:rPr>
              <a:t>Eve</a:t>
            </a:r>
          </a:p>
        </p:txBody>
      </p:sp>
      <p:pic>
        <p:nvPicPr>
          <p:cNvPr id="29" name="Picture 28" descr="The_Social_Network_Logo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 y="0"/>
            <a:ext cx="5226050" cy="1219694"/>
          </a:xfrm>
          <a:prstGeom prst="rect">
            <a:avLst/>
          </a:prstGeom>
        </p:spPr>
      </p:pic>
      <p:cxnSp>
        <p:nvCxnSpPr>
          <p:cNvPr id="37" name="Straight Connector 36"/>
          <p:cNvCxnSpPr>
            <a:stCxn id="36" idx="6"/>
          </p:cNvCxnSpPr>
          <p:nvPr/>
        </p:nvCxnSpPr>
        <p:spPr>
          <a:xfrm flipV="1">
            <a:off x="1070514" y="2027882"/>
            <a:ext cx="2857500" cy="13462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6" name="Oval 35"/>
          <p:cNvSpPr/>
          <p:nvPr/>
        </p:nvSpPr>
        <p:spPr>
          <a:xfrm>
            <a:off x="905414" y="3291532"/>
            <a:ext cx="165100" cy="165100"/>
          </a:xfrm>
          <a:prstGeom prst="ellipse">
            <a:avLst/>
          </a:prstGeom>
          <a:solidFill>
            <a:schemeClr val="bg1"/>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TextBox 40"/>
          <p:cNvSpPr txBox="1"/>
          <p:nvPr/>
        </p:nvSpPr>
        <p:spPr>
          <a:xfrm>
            <a:off x="546184" y="1424631"/>
            <a:ext cx="794659" cy="461665"/>
          </a:xfrm>
          <a:prstGeom prst="rect">
            <a:avLst/>
          </a:prstGeom>
          <a:noFill/>
        </p:spPr>
        <p:txBody>
          <a:bodyPr wrap="none" rtlCol="0">
            <a:spAutoFit/>
          </a:bodyPr>
          <a:lstStyle/>
          <a:p>
            <a:r>
              <a:rPr lang="en-US" sz="2400" dirty="0" smtClean="0">
                <a:latin typeface="Franklin Gothic Medium"/>
                <a:cs typeface="Franklin Gothic Medium"/>
              </a:rPr>
              <a:t>Sam</a:t>
            </a:r>
          </a:p>
        </p:txBody>
      </p:sp>
      <p:sp>
        <p:nvSpPr>
          <p:cNvPr id="42" name="TextBox 41"/>
          <p:cNvSpPr txBox="1"/>
          <p:nvPr/>
        </p:nvSpPr>
        <p:spPr>
          <a:xfrm>
            <a:off x="457225" y="3456632"/>
            <a:ext cx="1124977" cy="461665"/>
          </a:xfrm>
          <a:prstGeom prst="rect">
            <a:avLst/>
          </a:prstGeom>
          <a:noFill/>
        </p:spPr>
        <p:txBody>
          <a:bodyPr wrap="none" rtlCol="0">
            <a:spAutoFit/>
          </a:bodyPr>
          <a:lstStyle/>
          <a:p>
            <a:r>
              <a:rPr lang="en-US" sz="2400" dirty="0" smtClean="0">
                <a:latin typeface="Franklin Gothic Medium"/>
                <a:cs typeface="Franklin Gothic Medium"/>
              </a:rPr>
              <a:t>Jessica</a:t>
            </a:r>
          </a:p>
        </p:txBody>
      </p:sp>
      <p:sp>
        <p:nvSpPr>
          <p:cNvPr id="22" name="Oval 21"/>
          <p:cNvSpPr/>
          <p:nvPr/>
        </p:nvSpPr>
        <p:spPr>
          <a:xfrm>
            <a:off x="3845464" y="1934864"/>
            <a:ext cx="165100" cy="165100"/>
          </a:xfrm>
          <a:prstGeom prst="ellipse">
            <a:avLst/>
          </a:prstGeom>
          <a:solidFill>
            <a:schemeClr val="bg1"/>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TextBox 43"/>
          <p:cNvSpPr txBox="1"/>
          <p:nvPr/>
        </p:nvSpPr>
        <p:spPr>
          <a:xfrm>
            <a:off x="4749800" y="1829772"/>
            <a:ext cx="3603151" cy="523220"/>
          </a:xfrm>
          <a:prstGeom prst="rect">
            <a:avLst/>
          </a:prstGeom>
          <a:noFill/>
        </p:spPr>
        <p:txBody>
          <a:bodyPr wrap="none" rtlCol="0">
            <a:spAutoFit/>
          </a:bodyPr>
          <a:lstStyle/>
          <a:p>
            <a:r>
              <a:rPr lang="en-US" sz="2800" i="1" dirty="0" smtClean="0">
                <a:latin typeface="Garamond"/>
                <a:cs typeface="Garamond"/>
              </a:rPr>
              <a:t>X</a:t>
            </a:r>
            <a:r>
              <a:rPr lang="en-US" sz="2800" dirty="0" smtClean="0">
                <a:latin typeface="Garamond"/>
                <a:cs typeface="Garamond"/>
              </a:rPr>
              <a:t> = </a:t>
            </a:r>
            <a:r>
              <a:rPr lang="en-US" sz="2800" dirty="0" smtClean="0">
                <a:latin typeface="Franklin Gothic Medium"/>
                <a:cs typeface="Franklin Gothic Medium"/>
              </a:rPr>
              <a:t>number of friends</a:t>
            </a:r>
          </a:p>
        </p:txBody>
      </p:sp>
      <p:sp>
        <p:nvSpPr>
          <p:cNvPr id="46" name="TextBox 45"/>
          <p:cNvSpPr txBox="1"/>
          <p:nvPr/>
        </p:nvSpPr>
        <p:spPr>
          <a:xfrm>
            <a:off x="4749800" y="2663004"/>
            <a:ext cx="3569488" cy="954107"/>
          </a:xfrm>
          <a:prstGeom prst="rect">
            <a:avLst/>
          </a:prstGeom>
          <a:noFill/>
        </p:spPr>
        <p:txBody>
          <a:bodyPr wrap="none" rtlCol="0">
            <a:spAutoFit/>
          </a:bodyPr>
          <a:lstStyle/>
          <a:p>
            <a:r>
              <a:rPr lang="en-US" sz="2800" i="1" dirty="0" smtClean="0">
                <a:latin typeface="Garamond"/>
                <a:cs typeface="Garamond"/>
              </a:rPr>
              <a:t>Y </a:t>
            </a:r>
            <a:r>
              <a:rPr lang="en-US" sz="2800" dirty="0" smtClean="0">
                <a:latin typeface="Garamond"/>
                <a:cs typeface="Garamond"/>
              </a:rPr>
              <a:t>= </a:t>
            </a:r>
            <a:r>
              <a:rPr lang="en-US" sz="2800" dirty="0" smtClean="0">
                <a:latin typeface="Franklin Gothic Medium"/>
                <a:cs typeface="Franklin Gothic Medium"/>
              </a:rPr>
              <a:t>number of friends </a:t>
            </a:r>
          </a:p>
          <a:p>
            <a:r>
              <a:rPr lang="en-US" sz="2800" dirty="0">
                <a:latin typeface="Franklin Gothic Medium"/>
                <a:cs typeface="Franklin Gothic Medium"/>
              </a:rPr>
              <a:t> </a:t>
            </a:r>
            <a:r>
              <a:rPr lang="en-US" sz="2800" dirty="0" smtClean="0">
                <a:latin typeface="Franklin Gothic Medium"/>
                <a:cs typeface="Franklin Gothic Medium"/>
              </a:rPr>
              <a:t>      of a friend</a:t>
            </a:r>
          </a:p>
        </p:txBody>
      </p:sp>
      <p:sp>
        <p:nvSpPr>
          <p:cNvPr id="47" name="TextBox 46"/>
          <p:cNvSpPr txBox="1"/>
          <p:nvPr/>
        </p:nvSpPr>
        <p:spPr>
          <a:xfrm>
            <a:off x="576145" y="4452904"/>
            <a:ext cx="7776806" cy="1384995"/>
          </a:xfrm>
          <a:prstGeom prst="rect">
            <a:avLst/>
          </a:prstGeom>
          <a:noFill/>
        </p:spPr>
        <p:txBody>
          <a:bodyPr wrap="square" rtlCol="0">
            <a:spAutoFit/>
          </a:bodyPr>
          <a:lstStyle/>
          <a:p>
            <a:r>
              <a:rPr lang="en-US" sz="2800" dirty="0" smtClean="0">
                <a:latin typeface="Franklin Gothic Medium"/>
                <a:cs typeface="Franklin Gothic Medium"/>
              </a:rPr>
              <a:t>In your homework you will </a:t>
            </a:r>
            <a:r>
              <a:rPr lang="en-US" sz="2800" dirty="0" smtClean="0">
                <a:latin typeface="Franklin Gothic Medium"/>
                <a:cs typeface="Franklin Gothic Medium"/>
              </a:rPr>
              <a:t>show that </a:t>
            </a:r>
            <a:r>
              <a:rPr lang="en-US" sz="2800" i="1" dirty="0">
                <a:latin typeface="Garamond"/>
                <a:cs typeface="Garamond"/>
              </a:rPr>
              <a:t>E</a:t>
            </a:r>
            <a:r>
              <a:rPr lang="en-US" sz="2800" dirty="0">
                <a:latin typeface="Garamond"/>
                <a:cs typeface="Garamond"/>
              </a:rPr>
              <a:t>[</a:t>
            </a:r>
            <a:r>
              <a:rPr lang="en-US" sz="2800" i="1" dirty="0">
                <a:latin typeface="Garamond"/>
                <a:cs typeface="Garamond"/>
              </a:rPr>
              <a:t>Y</a:t>
            </a:r>
            <a:r>
              <a:rPr lang="en-US" sz="2800" dirty="0">
                <a:latin typeface="Garamond"/>
                <a:cs typeface="Garamond"/>
              </a:rPr>
              <a:t>] ≥ </a:t>
            </a:r>
            <a:r>
              <a:rPr lang="en-US" sz="2800" i="1" dirty="0">
                <a:latin typeface="Garamond"/>
                <a:cs typeface="Garamond"/>
              </a:rPr>
              <a:t>E</a:t>
            </a:r>
            <a:r>
              <a:rPr lang="en-US" sz="2800" dirty="0">
                <a:latin typeface="Garamond"/>
                <a:cs typeface="Garamond"/>
              </a:rPr>
              <a:t>[</a:t>
            </a:r>
            <a:r>
              <a:rPr lang="en-US" sz="2800" i="1" dirty="0">
                <a:latin typeface="Garamond"/>
                <a:cs typeface="Garamond"/>
              </a:rPr>
              <a:t>X</a:t>
            </a:r>
            <a:r>
              <a:rPr lang="en-US" sz="2800" dirty="0" smtClean="0">
                <a:latin typeface="Garamond"/>
                <a:cs typeface="Garamond"/>
              </a:rPr>
              <a:t>] </a:t>
            </a:r>
            <a:r>
              <a:rPr lang="en-US" sz="2800" dirty="0">
                <a:latin typeface="Franklin Gothic Medium"/>
                <a:cs typeface="Franklin Gothic Medium"/>
              </a:rPr>
              <a:t>in </a:t>
            </a:r>
            <a:r>
              <a:rPr lang="en-US" sz="2800" dirty="0">
                <a:solidFill>
                  <a:schemeClr val="accent1"/>
                </a:solidFill>
                <a:latin typeface="Franklin Gothic Medium"/>
                <a:cs typeface="Franklin Gothic Medium"/>
              </a:rPr>
              <a:t>any</a:t>
            </a:r>
            <a:r>
              <a:rPr lang="en-US" sz="2800" dirty="0">
                <a:latin typeface="Franklin Gothic Medium"/>
                <a:cs typeface="Franklin Gothic Medium"/>
              </a:rPr>
              <a:t> social network </a:t>
            </a:r>
            <a:endParaRPr lang="en-US" sz="2800" dirty="0">
              <a:latin typeface="Garamond"/>
              <a:cs typeface="Garamond"/>
            </a:endParaRPr>
          </a:p>
          <a:p>
            <a:endParaRPr lang="en-US" sz="2800" dirty="0" smtClean="0">
              <a:latin typeface="Garamond"/>
              <a:cs typeface="Garamond"/>
            </a:endParaRPr>
          </a:p>
        </p:txBody>
      </p:sp>
      <p:cxnSp>
        <p:nvCxnSpPr>
          <p:cNvPr id="38" name="Straight Connector 37"/>
          <p:cNvCxnSpPr/>
          <p:nvPr/>
        </p:nvCxnSpPr>
        <p:spPr>
          <a:xfrm>
            <a:off x="924704" y="1941214"/>
            <a:ext cx="876180" cy="75565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1730914" y="2618432"/>
            <a:ext cx="165100" cy="165100"/>
          </a:xfrm>
          <a:prstGeom prst="ellipse">
            <a:avLst/>
          </a:prstGeom>
          <a:solidFill>
            <a:schemeClr val="bg1"/>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5" name="Oval 34"/>
          <p:cNvSpPr/>
          <p:nvPr/>
        </p:nvSpPr>
        <p:spPr>
          <a:xfrm>
            <a:off x="854614" y="1862782"/>
            <a:ext cx="165100" cy="165100"/>
          </a:xfrm>
          <a:prstGeom prst="ellipse">
            <a:avLst/>
          </a:prstGeom>
          <a:solidFill>
            <a:schemeClr val="bg1"/>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TextBox 22"/>
          <p:cNvSpPr txBox="1"/>
          <p:nvPr/>
        </p:nvSpPr>
        <p:spPr>
          <a:xfrm>
            <a:off x="1438693" y="2169467"/>
            <a:ext cx="838441" cy="461665"/>
          </a:xfrm>
          <a:prstGeom prst="rect">
            <a:avLst/>
          </a:prstGeom>
          <a:noFill/>
        </p:spPr>
        <p:txBody>
          <a:bodyPr wrap="none" rtlCol="0">
            <a:spAutoFit/>
          </a:bodyPr>
          <a:lstStyle/>
          <a:p>
            <a:r>
              <a:rPr lang="en-US" sz="2400" dirty="0" smtClean="0">
                <a:latin typeface="Franklin Gothic Medium"/>
                <a:cs typeface="Franklin Gothic Medium"/>
              </a:rPr>
              <a:t>Alice</a:t>
            </a:r>
          </a:p>
        </p:txBody>
      </p:sp>
    </p:spTree>
    <p:extLst>
      <p:ext uri="{BB962C8B-B14F-4D97-AF65-F5344CB8AC3E}">
        <p14:creationId xmlns:p14="http://schemas.microsoft.com/office/powerpoint/2010/main" val="29459990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dissolv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dissolv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dissolve">
                                      <p:cBhvr>
                                        <p:cTn id="1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6" grpId="0"/>
      <p:bldP spid="4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Apples</a:t>
            </a:r>
            <a:endParaRPr lang="en-US" dirty="0"/>
          </a:p>
        </p:txBody>
      </p:sp>
      <p:grpSp>
        <p:nvGrpSpPr>
          <p:cNvPr id="22" name="Group 21"/>
          <p:cNvGrpSpPr/>
          <p:nvPr/>
        </p:nvGrpSpPr>
        <p:grpSpPr>
          <a:xfrm>
            <a:off x="6303022" y="3067050"/>
            <a:ext cx="2363481" cy="3321050"/>
            <a:chOff x="6064873" y="1600200"/>
            <a:chExt cx="2363481" cy="3321050"/>
          </a:xfrm>
        </p:grpSpPr>
        <p:pic>
          <p:nvPicPr>
            <p:cNvPr id="6" name="Picture 5" descr="AppleTreeNE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4873" y="1600200"/>
              <a:ext cx="2363481" cy="3321050"/>
            </a:xfrm>
            <a:prstGeom prst="rect">
              <a:avLst/>
            </a:prstGeom>
          </p:spPr>
        </p:pic>
        <p:pic>
          <p:nvPicPr>
            <p:cNvPr id="9" name="Picture 8" descr="apple_logo_rainbow.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200" y="2059204"/>
              <a:ext cx="698500" cy="523875"/>
            </a:xfrm>
            <a:prstGeom prst="rect">
              <a:avLst/>
            </a:prstGeom>
          </p:spPr>
        </p:pic>
        <p:pic>
          <p:nvPicPr>
            <p:cNvPr id="10" name="Picture 9" descr="apple_logo_rainbow.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1600" y="2535454"/>
              <a:ext cx="698500" cy="523875"/>
            </a:xfrm>
            <a:prstGeom prst="rect">
              <a:avLst/>
            </a:prstGeom>
          </p:spPr>
        </p:pic>
        <p:pic>
          <p:nvPicPr>
            <p:cNvPr id="11" name="Picture 10" descr="apple_logo_rainbow.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3250" y="2022908"/>
              <a:ext cx="698500" cy="523875"/>
            </a:xfrm>
            <a:prstGeom prst="rect">
              <a:avLst/>
            </a:prstGeom>
          </p:spPr>
        </p:pic>
        <p:pic>
          <p:nvPicPr>
            <p:cNvPr id="12" name="Picture 11" descr="apple_logo_rainbow.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6950" y="2486458"/>
              <a:ext cx="698500" cy="523875"/>
            </a:xfrm>
            <a:prstGeom prst="rect">
              <a:avLst/>
            </a:prstGeom>
          </p:spPr>
        </p:pic>
        <p:pic>
          <p:nvPicPr>
            <p:cNvPr id="13" name="Picture 12" descr="apple_logo_rainbow.gif"/>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7543800" y="1795679"/>
              <a:ext cx="698500" cy="523875"/>
            </a:xfrm>
            <a:prstGeom prst="rect">
              <a:avLst/>
            </a:prstGeom>
          </p:spPr>
        </p:pic>
        <p:pic>
          <p:nvPicPr>
            <p:cNvPr id="21" name="Picture 20" descr="cartoon-worm-7.gif"/>
            <p:cNvPicPr>
              <a:picLocks noChangeAspect="1"/>
            </p:cNvPicPr>
            <p:nvPr/>
          </p:nvPicPr>
          <p:blipFill rotWithShape="1">
            <a:blip r:embed="rId6">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l="1" r="56961" b="21245"/>
            <a:stretch/>
          </p:blipFill>
          <p:spPr>
            <a:xfrm>
              <a:off x="7607300" y="1706779"/>
              <a:ext cx="215900" cy="395071"/>
            </a:xfrm>
            <a:prstGeom prst="rect">
              <a:avLst/>
            </a:prstGeom>
          </p:spPr>
        </p:pic>
      </p:grpSp>
      <p:sp>
        <p:nvSpPr>
          <p:cNvPr id="23" name="TextBox 22"/>
          <p:cNvSpPr txBox="1"/>
          <p:nvPr/>
        </p:nvSpPr>
        <p:spPr>
          <a:xfrm>
            <a:off x="457200" y="1293483"/>
            <a:ext cx="8229600" cy="523220"/>
          </a:xfrm>
          <a:prstGeom prst="rect">
            <a:avLst/>
          </a:prstGeom>
          <a:noFill/>
        </p:spPr>
        <p:txBody>
          <a:bodyPr wrap="square" rtlCol="0">
            <a:spAutoFit/>
          </a:bodyPr>
          <a:lstStyle/>
          <a:p>
            <a:r>
              <a:rPr lang="en-US" sz="2800" dirty="0" smtClean="0">
                <a:latin typeface="Franklin Gothic Medium"/>
                <a:cs typeface="Franklin Gothic Medium"/>
              </a:rPr>
              <a:t>About 10% of the apples on your farm are rotten.</a:t>
            </a:r>
          </a:p>
        </p:txBody>
      </p:sp>
      <p:sp>
        <p:nvSpPr>
          <p:cNvPr id="24" name="TextBox 23"/>
          <p:cNvSpPr txBox="1"/>
          <p:nvPr/>
        </p:nvSpPr>
        <p:spPr>
          <a:xfrm>
            <a:off x="457200" y="1939923"/>
            <a:ext cx="8229600" cy="523220"/>
          </a:xfrm>
          <a:prstGeom prst="rect">
            <a:avLst/>
          </a:prstGeom>
          <a:noFill/>
        </p:spPr>
        <p:txBody>
          <a:bodyPr wrap="square" rtlCol="0">
            <a:spAutoFit/>
          </a:bodyPr>
          <a:lstStyle/>
          <a:p>
            <a:r>
              <a:rPr lang="en-US" sz="2800" dirty="0" smtClean="0">
                <a:latin typeface="Franklin Gothic Medium"/>
                <a:cs typeface="Franklin Gothic Medium"/>
              </a:rPr>
              <a:t>You sell 10 apples. How many are rotten?</a:t>
            </a:r>
          </a:p>
        </p:txBody>
      </p:sp>
      <p:sp>
        <p:nvSpPr>
          <p:cNvPr id="25" name="TextBox 24"/>
          <p:cNvSpPr txBox="1"/>
          <p:nvPr/>
        </p:nvSpPr>
        <p:spPr>
          <a:xfrm>
            <a:off x="457200" y="2654300"/>
            <a:ext cx="4146550" cy="584776"/>
          </a:xfrm>
          <a:prstGeom prst="rect">
            <a:avLst/>
          </a:prstGeom>
          <a:noFill/>
        </p:spPr>
        <p:txBody>
          <a:bodyPr wrap="square" rtlCol="0">
            <a:spAutoFit/>
          </a:bodyPr>
          <a:lstStyle/>
          <a:p>
            <a:r>
              <a:rPr lang="en-US" sz="3200" dirty="0" smtClean="0">
                <a:solidFill>
                  <a:schemeClr val="accent1"/>
                </a:solidFill>
                <a:latin typeface="Franklin Gothic Medium"/>
                <a:cs typeface="Franklin Gothic Medium"/>
              </a:rPr>
              <a:t>Probability model</a:t>
            </a:r>
          </a:p>
        </p:txBody>
      </p:sp>
      <p:sp>
        <p:nvSpPr>
          <p:cNvPr id="26" name="TextBox 25"/>
          <p:cNvSpPr txBox="1"/>
          <p:nvPr/>
        </p:nvSpPr>
        <p:spPr>
          <a:xfrm>
            <a:off x="488950" y="3375569"/>
            <a:ext cx="8229600" cy="954107"/>
          </a:xfrm>
          <a:prstGeom prst="rect">
            <a:avLst/>
          </a:prstGeom>
          <a:noFill/>
        </p:spPr>
        <p:txBody>
          <a:bodyPr wrap="square" rtlCol="0">
            <a:spAutoFit/>
          </a:bodyPr>
          <a:lstStyle/>
          <a:p>
            <a:r>
              <a:rPr lang="en-US" sz="2800" i="1" dirty="0" smtClean="0">
                <a:latin typeface="Garamond"/>
                <a:cs typeface="Garamond"/>
              </a:rPr>
              <a:t>N</a:t>
            </a:r>
            <a:r>
              <a:rPr lang="en-US" sz="2800" dirty="0" smtClean="0">
                <a:latin typeface="Franklin Gothic Medium"/>
                <a:cs typeface="Franklin Gothic Medium"/>
              </a:rPr>
              <a:t>umber of rotten apples you sold is</a:t>
            </a:r>
            <a:br>
              <a:rPr lang="en-US" sz="2800" dirty="0" smtClean="0">
                <a:latin typeface="Franklin Gothic Medium"/>
                <a:cs typeface="Franklin Gothic Medium"/>
              </a:rPr>
            </a:br>
            <a:r>
              <a:rPr lang="en-US" sz="2800" dirty="0" smtClean="0">
                <a:latin typeface="Garamond"/>
                <a:cs typeface="Garamond"/>
              </a:rPr>
              <a:t>Binomial(</a:t>
            </a:r>
            <a:r>
              <a:rPr lang="en-US" sz="2800" i="1" dirty="0" smtClean="0">
                <a:latin typeface="Garamond"/>
                <a:cs typeface="Garamond"/>
              </a:rPr>
              <a:t>n</a:t>
            </a:r>
            <a:r>
              <a:rPr lang="en-US" sz="2800" dirty="0" smtClean="0">
                <a:latin typeface="Garamond"/>
                <a:cs typeface="Garamond"/>
              </a:rPr>
              <a:t> = 10, </a:t>
            </a:r>
            <a:r>
              <a:rPr lang="en-US" sz="2800" i="1" dirty="0" smtClean="0">
                <a:latin typeface="Garamond"/>
                <a:cs typeface="Garamond"/>
              </a:rPr>
              <a:t>p</a:t>
            </a:r>
            <a:r>
              <a:rPr lang="en-US" sz="2800" dirty="0" smtClean="0">
                <a:latin typeface="Garamond"/>
                <a:cs typeface="Garamond"/>
              </a:rPr>
              <a:t> = 1/10).</a:t>
            </a:r>
          </a:p>
        </p:txBody>
      </p:sp>
      <p:grpSp>
        <p:nvGrpSpPr>
          <p:cNvPr id="32" name="Group 31"/>
          <p:cNvGrpSpPr/>
          <p:nvPr/>
        </p:nvGrpSpPr>
        <p:grpSpPr>
          <a:xfrm>
            <a:off x="266700" y="4329676"/>
            <a:ext cx="4648200" cy="2167569"/>
            <a:chOff x="266700" y="4329676"/>
            <a:chExt cx="4648200" cy="2167569"/>
          </a:xfrm>
        </p:grpSpPr>
        <p:pic>
          <p:nvPicPr>
            <p:cNvPr id="28" name="Picture 27" descr="poisson1.pdf"/>
            <p:cNvPicPr>
              <a:picLocks noChangeAspect="1"/>
            </p:cNvPicPr>
            <p:nvPr/>
          </p:nvPicPr>
          <p:blipFill rotWithShape="1">
            <a:blip r:embed="rId8">
              <a:extLst>
                <a:ext uri="{28A0092B-C50C-407E-A947-70E740481C1C}">
                  <a14:useLocalDpi xmlns:a14="http://schemas.microsoft.com/office/drawing/2010/main" val="0"/>
                </a:ext>
              </a:extLst>
            </a:blip>
            <a:srcRect t="5268" b="1"/>
            <a:stretch/>
          </p:blipFill>
          <p:spPr>
            <a:xfrm>
              <a:off x="266700" y="4329676"/>
              <a:ext cx="4648200" cy="2167569"/>
            </a:xfrm>
            <a:prstGeom prst="rect">
              <a:avLst/>
            </a:prstGeom>
          </p:spPr>
        </p:pic>
        <p:sp>
          <p:nvSpPr>
            <p:cNvPr id="29" name="TextBox 28"/>
            <p:cNvSpPr txBox="1"/>
            <p:nvPr/>
          </p:nvSpPr>
          <p:spPr>
            <a:xfrm>
              <a:off x="2108200" y="4442691"/>
              <a:ext cx="2273300" cy="461665"/>
            </a:xfrm>
            <a:prstGeom prst="rect">
              <a:avLst/>
            </a:prstGeom>
            <a:noFill/>
            <a:ln w="19050" cmpd="sng">
              <a:noFill/>
            </a:ln>
          </p:spPr>
          <p:txBody>
            <a:bodyPr wrap="square" rtlCol="0">
              <a:spAutoFit/>
            </a:bodyPr>
            <a:lstStyle/>
            <a:p>
              <a:pPr algn="r"/>
              <a:r>
                <a:rPr lang="en-US" sz="2400" i="1" dirty="0" smtClean="0">
                  <a:latin typeface="Garamond"/>
                  <a:cs typeface="Garamond"/>
                </a:rPr>
                <a:t>E</a:t>
              </a:r>
              <a:r>
                <a:rPr lang="en-US" sz="2400" dirty="0" smtClean="0">
                  <a:latin typeface="Garamond"/>
                  <a:cs typeface="Garamond"/>
                </a:rPr>
                <a:t>[</a:t>
              </a:r>
              <a:r>
                <a:rPr lang="en-US" sz="2400" i="1" dirty="0" smtClean="0">
                  <a:latin typeface="Garamond"/>
                  <a:cs typeface="Garamond"/>
                </a:rPr>
                <a:t>N</a:t>
              </a:r>
              <a:r>
                <a:rPr lang="en-US" sz="2400" dirty="0" smtClean="0">
                  <a:latin typeface="Garamond"/>
                  <a:cs typeface="Garamond"/>
                </a:rPr>
                <a:t>] = </a:t>
              </a:r>
              <a:r>
                <a:rPr lang="en-US" sz="2400" i="1" dirty="0" err="1" smtClean="0">
                  <a:latin typeface="Garamond"/>
                  <a:cs typeface="Garamond"/>
                </a:rPr>
                <a:t>np</a:t>
              </a:r>
              <a:r>
                <a:rPr lang="en-US" sz="2400" dirty="0" smtClean="0">
                  <a:latin typeface="Garamond"/>
                  <a:cs typeface="Garamond"/>
                </a:rPr>
                <a:t> = 1</a:t>
              </a:r>
              <a:endParaRPr lang="en-US" sz="2400" dirty="0" smtClean="0">
                <a:latin typeface="Franklin Gothic Medium"/>
                <a:cs typeface="Franklin Gothic Medium"/>
              </a:endParaRPr>
            </a:p>
          </p:txBody>
        </p:sp>
        <p:cxnSp>
          <p:nvCxnSpPr>
            <p:cNvPr id="30" name="Straight Connector 29"/>
            <p:cNvCxnSpPr/>
            <p:nvPr/>
          </p:nvCxnSpPr>
          <p:spPr>
            <a:xfrm>
              <a:off x="1619250" y="4425950"/>
              <a:ext cx="0" cy="1843304"/>
            </a:xfrm>
            <a:prstGeom prst="line">
              <a:avLst/>
            </a:prstGeom>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447846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dissolv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dissolv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dissolv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dissolve">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dice</a:t>
            </a:r>
            <a:endParaRPr lang="en-US" dirty="0"/>
          </a:p>
        </p:txBody>
      </p:sp>
      <p:pic>
        <p:nvPicPr>
          <p:cNvPr id="5" name="Picture 4" descr="Die_Spire_01_483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7492" y="1318832"/>
            <a:ext cx="1006171" cy="1006171"/>
          </a:xfrm>
          <a:prstGeom prst="rect">
            <a:avLst/>
          </a:prstGeom>
        </p:spPr>
      </p:pic>
      <p:sp>
        <p:nvSpPr>
          <p:cNvPr id="6" name="Rectangle 5"/>
          <p:cNvSpPr/>
          <p:nvPr/>
        </p:nvSpPr>
        <p:spPr>
          <a:xfrm>
            <a:off x="452690" y="1370896"/>
            <a:ext cx="4342893" cy="954107"/>
          </a:xfrm>
          <a:prstGeom prst="rect">
            <a:avLst/>
          </a:prstGeom>
        </p:spPr>
        <p:txBody>
          <a:bodyPr wrap="square">
            <a:spAutoFit/>
          </a:bodyPr>
          <a:lstStyle/>
          <a:p>
            <a:r>
              <a:rPr lang="en-US" sz="2800" i="1" dirty="0" smtClean="0">
                <a:solidFill>
                  <a:prstClr val="black"/>
                </a:solidFill>
                <a:latin typeface="Garamond"/>
                <a:cs typeface="Garamond"/>
              </a:rPr>
              <a:t>S</a:t>
            </a:r>
            <a:r>
              <a:rPr lang="en-US" sz="2800" dirty="0" smtClean="0">
                <a:solidFill>
                  <a:prstClr val="black"/>
                </a:solidFill>
                <a:latin typeface="Garamond"/>
                <a:cs typeface="Garamond"/>
              </a:rPr>
              <a:t> = </a:t>
            </a:r>
            <a:r>
              <a:rPr lang="en-US" sz="2800" dirty="0" smtClean="0">
                <a:solidFill>
                  <a:prstClr val="black"/>
                </a:solidFill>
                <a:latin typeface="Franklin Gothic Medium"/>
                <a:cs typeface="Franklin Gothic Medium"/>
              </a:rPr>
              <a:t>sum of face values of </a:t>
            </a:r>
            <a:r>
              <a:rPr lang="en-US" sz="2800" dirty="0">
                <a:solidFill>
                  <a:prstClr val="black"/>
                </a:solidFill>
                <a:latin typeface="Franklin Gothic Medium"/>
                <a:cs typeface="Franklin Gothic Medium"/>
              </a:rPr>
              <a:t/>
            </a:r>
            <a:br>
              <a:rPr lang="en-US" sz="2800" dirty="0">
                <a:solidFill>
                  <a:prstClr val="black"/>
                </a:solidFill>
                <a:latin typeface="Franklin Gothic Medium"/>
                <a:cs typeface="Franklin Gothic Medium"/>
              </a:rPr>
            </a:br>
            <a:r>
              <a:rPr lang="en-US" sz="2800" dirty="0" smtClean="0">
                <a:solidFill>
                  <a:prstClr val="black"/>
                </a:solidFill>
                <a:latin typeface="Franklin Gothic Medium"/>
                <a:cs typeface="Franklin Gothic Medium"/>
              </a:rPr>
              <a:t>       two fair 6-sided dice</a:t>
            </a:r>
            <a:endParaRPr lang="en-US" sz="2800" i="1" dirty="0">
              <a:latin typeface="Franklin Gothic Medium"/>
              <a:cs typeface="Franklin Gothic Medium"/>
            </a:endParaRPr>
          </a:p>
        </p:txBody>
      </p:sp>
      <p:pic>
        <p:nvPicPr>
          <p:cNvPr id="33" name="Picture 32" descr="Die_Spire_01_483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543102">
            <a:off x="7012219" y="1319627"/>
            <a:ext cx="1006171" cy="1006171"/>
          </a:xfrm>
          <a:prstGeom prst="rect">
            <a:avLst/>
          </a:prstGeom>
        </p:spPr>
      </p:pic>
      <p:sp>
        <p:nvSpPr>
          <p:cNvPr id="34" name="TextBox 33"/>
          <p:cNvSpPr txBox="1"/>
          <p:nvPr/>
        </p:nvSpPr>
        <p:spPr>
          <a:xfrm>
            <a:off x="450172" y="2631882"/>
            <a:ext cx="4660900" cy="584776"/>
          </a:xfrm>
          <a:prstGeom prst="rect">
            <a:avLst/>
          </a:prstGeom>
          <a:noFill/>
        </p:spPr>
        <p:txBody>
          <a:bodyPr wrap="square" rtlCol="0">
            <a:spAutoFit/>
          </a:bodyPr>
          <a:lstStyle/>
          <a:p>
            <a:r>
              <a:rPr lang="en-US" sz="3200" dirty="0" smtClean="0">
                <a:solidFill>
                  <a:schemeClr val="accent1"/>
                </a:solidFill>
                <a:latin typeface="Franklin Gothic Medium"/>
                <a:cs typeface="Franklin Gothic Medium"/>
              </a:rPr>
              <a:t>Solution 1</a:t>
            </a:r>
          </a:p>
        </p:txBody>
      </p:sp>
      <p:grpSp>
        <p:nvGrpSpPr>
          <p:cNvPr id="102" name="Group 101"/>
          <p:cNvGrpSpPr/>
          <p:nvPr/>
        </p:nvGrpSpPr>
        <p:grpSpPr>
          <a:xfrm>
            <a:off x="457200" y="4110970"/>
            <a:ext cx="6568984" cy="891810"/>
            <a:chOff x="457200" y="3571220"/>
            <a:chExt cx="6568984" cy="891810"/>
          </a:xfrm>
        </p:grpSpPr>
        <p:cxnSp>
          <p:nvCxnSpPr>
            <p:cNvPr id="35" name="Straight Connector 34"/>
            <p:cNvCxnSpPr/>
            <p:nvPr/>
          </p:nvCxnSpPr>
          <p:spPr>
            <a:xfrm>
              <a:off x="472984" y="4019490"/>
              <a:ext cx="5616095"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1123950" y="3571220"/>
              <a:ext cx="5902234" cy="400110"/>
            </a:xfrm>
            <a:prstGeom prst="rect">
              <a:avLst/>
            </a:prstGeom>
            <a:noFill/>
          </p:spPr>
          <p:txBody>
            <a:bodyPr wrap="square" rtlCol="0">
              <a:spAutoFit/>
            </a:bodyPr>
            <a:lstStyle/>
            <a:p>
              <a:r>
                <a:rPr lang="en-US" sz="2000" dirty="0" smtClean="0">
                  <a:latin typeface="Garamond"/>
                  <a:cs typeface="Garamond"/>
                </a:rPr>
                <a:t>2	3	4	5	6	7	8	9    10</a:t>
              </a:r>
              <a:r>
                <a:rPr lang="en-US" sz="2000" dirty="0">
                  <a:latin typeface="Garamond"/>
                  <a:cs typeface="Garamond"/>
                </a:rPr>
                <a:t> </a:t>
              </a:r>
              <a:r>
                <a:rPr lang="en-US" sz="2000" dirty="0" smtClean="0">
                  <a:latin typeface="Garamond"/>
                  <a:cs typeface="Garamond"/>
                </a:rPr>
                <a:t>   11</a:t>
              </a:r>
              <a:r>
                <a:rPr lang="en-US" sz="2000" dirty="0">
                  <a:latin typeface="Garamond"/>
                  <a:cs typeface="Garamond"/>
                </a:rPr>
                <a:t> </a:t>
              </a:r>
              <a:r>
                <a:rPr lang="en-US" sz="2000" dirty="0" smtClean="0">
                  <a:latin typeface="Garamond"/>
                  <a:cs typeface="Garamond"/>
                </a:rPr>
                <a:t>  12</a:t>
              </a:r>
            </a:p>
          </p:txBody>
        </p:sp>
        <p:sp>
          <p:nvSpPr>
            <p:cNvPr id="37" name="TextBox 36"/>
            <p:cNvSpPr txBox="1"/>
            <p:nvPr/>
          </p:nvSpPr>
          <p:spPr>
            <a:xfrm>
              <a:off x="486828" y="3572026"/>
              <a:ext cx="431800" cy="400110"/>
            </a:xfrm>
            <a:prstGeom prst="rect">
              <a:avLst/>
            </a:prstGeom>
            <a:noFill/>
          </p:spPr>
          <p:txBody>
            <a:bodyPr wrap="square" rtlCol="0">
              <a:spAutoFit/>
            </a:bodyPr>
            <a:lstStyle/>
            <a:p>
              <a:r>
                <a:rPr lang="en-US" sz="2000" i="1" dirty="0" smtClean="0">
                  <a:latin typeface="Garamond"/>
                  <a:cs typeface="Garamond"/>
                </a:rPr>
                <a:t>s</a:t>
              </a:r>
            </a:p>
          </p:txBody>
        </p:sp>
        <p:sp>
          <p:nvSpPr>
            <p:cNvPr id="38" name="TextBox 37"/>
            <p:cNvSpPr txBox="1"/>
            <p:nvPr/>
          </p:nvSpPr>
          <p:spPr>
            <a:xfrm>
              <a:off x="457200" y="4003080"/>
              <a:ext cx="637122" cy="400110"/>
            </a:xfrm>
            <a:prstGeom prst="rect">
              <a:avLst/>
            </a:prstGeom>
            <a:noFill/>
          </p:spPr>
          <p:txBody>
            <a:bodyPr wrap="none" rtlCol="0">
              <a:spAutoFit/>
            </a:bodyPr>
            <a:lstStyle/>
            <a:p>
              <a:r>
                <a:rPr lang="en-US" sz="2000" i="1" dirty="0" err="1" smtClean="0">
                  <a:latin typeface="Garamond"/>
                  <a:cs typeface="Garamond"/>
                </a:rPr>
                <a:t>p</a:t>
              </a:r>
              <a:r>
                <a:rPr lang="en-US" sz="2000" i="1" baseline="-25000" dirty="0" err="1" smtClean="0">
                  <a:latin typeface="Garamond"/>
                  <a:cs typeface="Garamond"/>
                </a:rPr>
                <a:t>S</a:t>
              </a:r>
              <a:r>
                <a:rPr lang="en-US" sz="2000" dirty="0" smtClean="0">
                  <a:latin typeface="Garamond"/>
                  <a:cs typeface="Garamond"/>
                </a:rPr>
                <a:t>(</a:t>
              </a:r>
              <a:r>
                <a:rPr lang="en-US" sz="2000" i="1" dirty="0" smtClean="0">
                  <a:latin typeface="Garamond"/>
                  <a:cs typeface="Garamond"/>
                </a:rPr>
                <a:t>s</a:t>
              </a:r>
              <a:r>
                <a:rPr lang="en-US" sz="2000" dirty="0" smtClean="0">
                  <a:latin typeface="Garamond"/>
                  <a:cs typeface="Garamond"/>
                </a:rPr>
                <a:t>)</a:t>
              </a:r>
              <a:endParaRPr lang="en-US" sz="2000" dirty="0" smtClean="0">
                <a:latin typeface="Franklin Gothic Medium"/>
                <a:cs typeface="Franklin Gothic Medium"/>
              </a:endParaRPr>
            </a:p>
          </p:txBody>
        </p:sp>
        <p:grpSp>
          <p:nvGrpSpPr>
            <p:cNvPr id="50" name="Group 49"/>
            <p:cNvGrpSpPr/>
            <p:nvPr/>
          </p:nvGrpSpPr>
          <p:grpSpPr>
            <a:xfrm>
              <a:off x="1039276" y="3965377"/>
              <a:ext cx="497767" cy="490954"/>
              <a:chOff x="7151251" y="1748770"/>
              <a:chExt cx="497767" cy="490954"/>
            </a:xfrm>
          </p:grpSpPr>
          <p:sp>
            <p:nvSpPr>
              <p:cNvPr id="51" name="TextBox 50"/>
              <p:cNvSpPr txBox="1"/>
              <p:nvPr/>
            </p:nvSpPr>
            <p:spPr>
              <a:xfrm>
                <a:off x="7151251" y="1748770"/>
                <a:ext cx="280846" cy="338554"/>
              </a:xfrm>
              <a:prstGeom prst="rect">
                <a:avLst/>
              </a:prstGeom>
              <a:noFill/>
            </p:spPr>
            <p:txBody>
              <a:bodyPr wrap="none" rtlCol="0">
                <a:spAutoFit/>
              </a:bodyPr>
              <a:lstStyle/>
              <a:p>
                <a:r>
                  <a:rPr lang="en-US" sz="1600" dirty="0" smtClean="0">
                    <a:latin typeface="Garamond"/>
                    <a:cs typeface="Garamond"/>
                  </a:rPr>
                  <a:t>1</a:t>
                </a:r>
              </a:p>
            </p:txBody>
          </p:sp>
          <p:sp>
            <p:nvSpPr>
              <p:cNvPr id="52" name="TextBox 51"/>
              <p:cNvSpPr txBox="1"/>
              <p:nvPr/>
            </p:nvSpPr>
            <p:spPr>
              <a:xfrm>
                <a:off x="7271992" y="1901170"/>
                <a:ext cx="377026" cy="338554"/>
              </a:xfrm>
              <a:prstGeom prst="rect">
                <a:avLst/>
              </a:prstGeom>
              <a:noFill/>
            </p:spPr>
            <p:txBody>
              <a:bodyPr wrap="none" rtlCol="0">
                <a:spAutoFit/>
              </a:bodyPr>
              <a:lstStyle/>
              <a:p>
                <a:r>
                  <a:rPr lang="en-US" sz="1600" dirty="0" smtClean="0">
                    <a:latin typeface="Garamond"/>
                    <a:cs typeface="Garamond"/>
                  </a:rPr>
                  <a:t>36</a:t>
                </a:r>
              </a:p>
            </p:txBody>
          </p:sp>
          <p:cxnSp>
            <p:nvCxnSpPr>
              <p:cNvPr id="53" name="Straight Connector 52"/>
              <p:cNvCxnSpPr/>
              <p:nvPr/>
            </p:nvCxnSpPr>
            <p:spPr>
              <a:xfrm flipH="1">
                <a:off x="7259292" y="1926630"/>
                <a:ext cx="184150" cy="18415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4" name="Group 53"/>
            <p:cNvGrpSpPr/>
            <p:nvPr/>
          </p:nvGrpSpPr>
          <p:grpSpPr>
            <a:xfrm>
              <a:off x="1510500" y="3965377"/>
              <a:ext cx="497767" cy="490954"/>
              <a:chOff x="7151251" y="1748770"/>
              <a:chExt cx="497767" cy="490954"/>
            </a:xfrm>
          </p:grpSpPr>
          <p:sp>
            <p:nvSpPr>
              <p:cNvPr id="55" name="TextBox 54"/>
              <p:cNvSpPr txBox="1"/>
              <p:nvPr/>
            </p:nvSpPr>
            <p:spPr>
              <a:xfrm>
                <a:off x="7151251" y="1748770"/>
                <a:ext cx="280846" cy="338554"/>
              </a:xfrm>
              <a:prstGeom prst="rect">
                <a:avLst/>
              </a:prstGeom>
              <a:noFill/>
            </p:spPr>
            <p:txBody>
              <a:bodyPr wrap="none" rtlCol="0">
                <a:spAutoFit/>
              </a:bodyPr>
              <a:lstStyle/>
              <a:p>
                <a:r>
                  <a:rPr lang="en-US" sz="1600" dirty="0" smtClean="0">
                    <a:latin typeface="Garamond"/>
                    <a:cs typeface="Garamond"/>
                  </a:rPr>
                  <a:t>2</a:t>
                </a:r>
              </a:p>
            </p:txBody>
          </p:sp>
          <p:sp>
            <p:nvSpPr>
              <p:cNvPr id="56" name="TextBox 55"/>
              <p:cNvSpPr txBox="1"/>
              <p:nvPr/>
            </p:nvSpPr>
            <p:spPr>
              <a:xfrm>
                <a:off x="7271992" y="1901170"/>
                <a:ext cx="377026" cy="338554"/>
              </a:xfrm>
              <a:prstGeom prst="rect">
                <a:avLst/>
              </a:prstGeom>
              <a:noFill/>
            </p:spPr>
            <p:txBody>
              <a:bodyPr wrap="none" rtlCol="0">
                <a:spAutoFit/>
              </a:bodyPr>
              <a:lstStyle/>
              <a:p>
                <a:r>
                  <a:rPr lang="en-US" sz="1600" dirty="0" smtClean="0">
                    <a:latin typeface="Garamond"/>
                    <a:cs typeface="Garamond"/>
                  </a:rPr>
                  <a:t>36</a:t>
                </a:r>
              </a:p>
            </p:txBody>
          </p:sp>
          <p:cxnSp>
            <p:nvCxnSpPr>
              <p:cNvPr id="57" name="Straight Connector 56"/>
              <p:cNvCxnSpPr/>
              <p:nvPr/>
            </p:nvCxnSpPr>
            <p:spPr>
              <a:xfrm flipH="1">
                <a:off x="7259292" y="1926630"/>
                <a:ext cx="184150" cy="18415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8" name="Group 57"/>
            <p:cNvGrpSpPr/>
            <p:nvPr/>
          </p:nvGrpSpPr>
          <p:grpSpPr>
            <a:xfrm>
              <a:off x="1937800" y="3967610"/>
              <a:ext cx="497767" cy="490954"/>
              <a:chOff x="7151251" y="1748770"/>
              <a:chExt cx="497767" cy="490954"/>
            </a:xfrm>
          </p:grpSpPr>
          <p:sp>
            <p:nvSpPr>
              <p:cNvPr id="59" name="TextBox 58"/>
              <p:cNvSpPr txBox="1"/>
              <p:nvPr/>
            </p:nvSpPr>
            <p:spPr>
              <a:xfrm>
                <a:off x="7151251" y="1748770"/>
                <a:ext cx="280846" cy="338554"/>
              </a:xfrm>
              <a:prstGeom prst="rect">
                <a:avLst/>
              </a:prstGeom>
              <a:noFill/>
            </p:spPr>
            <p:txBody>
              <a:bodyPr wrap="none" rtlCol="0">
                <a:spAutoFit/>
              </a:bodyPr>
              <a:lstStyle/>
              <a:p>
                <a:r>
                  <a:rPr lang="en-US" sz="1600" dirty="0" smtClean="0">
                    <a:latin typeface="Garamond"/>
                    <a:cs typeface="Garamond"/>
                  </a:rPr>
                  <a:t>3</a:t>
                </a:r>
              </a:p>
            </p:txBody>
          </p:sp>
          <p:sp>
            <p:nvSpPr>
              <p:cNvPr id="60" name="TextBox 59"/>
              <p:cNvSpPr txBox="1"/>
              <p:nvPr/>
            </p:nvSpPr>
            <p:spPr>
              <a:xfrm>
                <a:off x="7271992" y="1901170"/>
                <a:ext cx="377026" cy="338554"/>
              </a:xfrm>
              <a:prstGeom prst="rect">
                <a:avLst/>
              </a:prstGeom>
              <a:noFill/>
            </p:spPr>
            <p:txBody>
              <a:bodyPr wrap="none" rtlCol="0">
                <a:spAutoFit/>
              </a:bodyPr>
              <a:lstStyle/>
              <a:p>
                <a:r>
                  <a:rPr lang="en-US" sz="1600" dirty="0" smtClean="0">
                    <a:latin typeface="Garamond"/>
                    <a:cs typeface="Garamond"/>
                  </a:rPr>
                  <a:t>36</a:t>
                </a:r>
              </a:p>
            </p:txBody>
          </p:sp>
          <p:cxnSp>
            <p:nvCxnSpPr>
              <p:cNvPr id="61" name="Straight Connector 60"/>
              <p:cNvCxnSpPr/>
              <p:nvPr/>
            </p:nvCxnSpPr>
            <p:spPr>
              <a:xfrm flipH="1">
                <a:off x="7259292" y="1926630"/>
                <a:ext cx="184150" cy="18415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2" name="Group 61"/>
            <p:cNvGrpSpPr/>
            <p:nvPr/>
          </p:nvGrpSpPr>
          <p:grpSpPr>
            <a:xfrm>
              <a:off x="2422360" y="3967610"/>
              <a:ext cx="497767" cy="490954"/>
              <a:chOff x="7151251" y="1748770"/>
              <a:chExt cx="497767" cy="490954"/>
            </a:xfrm>
          </p:grpSpPr>
          <p:sp>
            <p:nvSpPr>
              <p:cNvPr id="63" name="TextBox 62"/>
              <p:cNvSpPr txBox="1"/>
              <p:nvPr/>
            </p:nvSpPr>
            <p:spPr>
              <a:xfrm>
                <a:off x="7151251" y="1748770"/>
                <a:ext cx="287258" cy="338554"/>
              </a:xfrm>
              <a:prstGeom prst="rect">
                <a:avLst/>
              </a:prstGeom>
              <a:noFill/>
            </p:spPr>
            <p:txBody>
              <a:bodyPr wrap="none" rtlCol="0">
                <a:spAutoFit/>
              </a:bodyPr>
              <a:lstStyle/>
              <a:p>
                <a:r>
                  <a:rPr lang="en-US" sz="1600" dirty="0" smtClean="0">
                    <a:latin typeface="Garamond"/>
                    <a:cs typeface="Garamond"/>
                  </a:rPr>
                  <a:t>4</a:t>
                </a:r>
              </a:p>
            </p:txBody>
          </p:sp>
          <p:sp>
            <p:nvSpPr>
              <p:cNvPr id="64" name="TextBox 63"/>
              <p:cNvSpPr txBox="1"/>
              <p:nvPr/>
            </p:nvSpPr>
            <p:spPr>
              <a:xfrm>
                <a:off x="7271992" y="1901170"/>
                <a:ext cx="377026" cy="338554"/>
              </a:xfrm>
              <a:prstGeom prst="rect">
                <a:avLst/>
              </a:prstGeom>
              <a:noFill/>
            </p:spPr>
            <p:txBody>
              <a:bodyPr wrap="none" rtlCol="0">
                <a:spAutoFit/>
              </a:bodyPr>
              <a:lstStyle/>
              <a:p>
                <a:r>
                  <a:rPr lang="en-US" sz="1600" dirty="0" smtClean="0">
                    <a:latin typeface="Garamond"/>
                    <a:cs typeface="Garamond"/>
                  </a:rPr>
                  <a:t>36</a:t>
                </a:r>
              </a:p>
            </p:txBody>
          </p:sp>
          <p:cxnSp>
            <p:nvCxnSpPr>
              <p:cNvPr id="65" name="Straight Connector 64"/>
              <p:cNvCxnSpPr/>
              <p:nvPr/>
            </p:nvCxnSpPr>
            <p:spPr>
              <a:xfrm flipH="1">
                <a:off x="7259292" y="1926630"/>
                <a:ext cx="184150" cy="18415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6" name="Group 65"/>
            <p:cNvGrpSpPr/>
            <p:nvPr/>
          </p:nvGrpSpPr>
          <p:grpSpPr>
            <a:xfrm>
              <a:off x="2875060" y="3969843"/>
              <a:ext cx="497767" cy="490954"/>
              <a:chOff x="7151251" y="1748770"/>
              <a:chExt cx="497767" cy="490954"/>
            </a:xfrm>
          </p:grpSpPr>
          <p:sp>
            <p:nvSpPr>
              <p:cNvPr id="67" name="TextBox 66"/>
              <p:cNvSpPr txBox="1"/>
              <p:nvPr/>
            </p:nvSpPr>
            <p:spPr>
              <a:xfrm>
                <a:off x="7151251" y="1748770"/>
                <a:ext cx="287258" cy="338554"/>
              </a:xfrm>
              <a:prstGeom prst="rect">
                <a:avLst/>
              </a:prstGeom>
              <a:noFill/>
            </p:spPr>
            <p:txBody>
              <a:bodyPr wrap="none" rtlCol="0">
                <a:spAutoFit/>
              </a:bodyPr>
              <a:lstStyle/>
              <a:p>
                <a:r>
                  <a:rPr lang="en-US" sz="1600" dirty="0" smtClean="0">
                    <a:latin typeface="Garamond"/>
                    <a:cs typeface="Garamond"/>
                  </a:rPr>
                  <a:t>5</a:t>
                </a:r>
              </a:p>
            </p:txBody>
          </p:sp>
          <p:sp>
            <p:nvSpPr>
              <p:cNvPr id="68" name="TextBox 67"/>
              <p:cNvSpPr txBox="1"/>
              <p:nvPr/>
            </p:nvSpPr>
            <p:spPr>
              <a:xfrm>
                <a:off x="7271992" y="1901170"/>
                <a:ext cx="377026" cy="338554"/>
              </a:xfrm>
              <a:prstGeom prst="rect">
                <a:avLst/>
              </a:prstGeom>
              <a:noFill/>
            </p:spPr>
            <p:txBody>
              <a:bodyPr wrap="none" rtlCol="0">
                <a:spAutoFit/>
              </a:bodyPr>
              <a:lstStyle/>
              <a:p>
                <a:r>
                  <a:rPr lang="en-US" sz="1600" dirty="0" smtClean="0">
                    <a:latin typeface="Garamond"/>
                    <a:cs typeface="Garamond"/>
                  </a:rPr>
                  <a:t>36</a:t>
                </a:r>
              </a:p>
            </p:txBody>
          </p:sp>
          <p:cxnSp>
            <p:nvCxnSpPr>
              <p:cNvPr id="69" name="Straight Connector 68"/>
              <p:cNvCxnSpPr/>
              <p:nvPr/>
            </p:nvCxnSpPr>
            <p:spPr>
              <a:xfrm flipH="1">
                <a:off x="7259292" y="1926630"/>
                <a:ext cx="184150" cy="18415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p:cNvGrpSpPr/>
            <p:nvPr/>
          </p:nvGrpSpPr>
          <p:grpSpPr>
            <a:xfrm>
              <a:off x="3346284" y="3969843"/>
              <a:ext cx="497767" cy="490954"/>
              <a:chOff x="7151251" y="1748770"/>
              <a:chExt cx="497767" cy="490954"/>
            </a:xfrm>
          </p:grpSpPr>
          <p:sp>
            <p:nvSpPr>
              <p:cNvPr id="71" name="TextBox 70"/>
              <p:cNvSpPr txBox="1"/>
              <p:nvPr/>
            </p:nvSpPr>
            <p:spPr>
              <a:xfrm>
                <a:off x="7151251" y="1748770"/>
                <a:ext cx="280846" cy="338554"/>
              </a:xfrm>
              <a:prstGeom prst="rect">
                <a:avLst/>
              </a:prstGeom>
              <a:noFill/>
            </p:spPr>
            <p:txBody>
              <a:bodyPr wrap="none" rtlCol="0">
                <a:spAutoFit/>
              </a:bodyPr>
              <a:lstStyle/>
              <a:p>
                <a:r>
                  <a:rPr lang="en-US" sz="1600" dirty="0" smtClean="0">
                    <a:latin typeface="Garamond"/>
                    <a:cs typeface="Garamond"/>
                  </a:rPr>
                  <a:t>6</a:t>
                </a:r>
              </a:p>
            </p:txBody>
          </p:sp>
          <p:sp>
            <p:nvSpPr>
              <p:cNvPr id="72" name="TextBox 71"/>
              <p:cNvSpPr txBox="1"/>
              <p:nvPr/>
            </p:nvSpPr>
            <p:spPr>
              <a:xfrm>
                <a:off x="7271992" y="1901170"/>
                <a:ext cx="377026" cy="338554"/>
              </a:xfrm>
              <a:prstGeom prst="rect">
                <a:avLst/>
              </a:prstGeom>
              <a:noFill/>
            </p:spPr>
            <p:txBody>
              <a:bodyPr wrap="none" rtlCol="0">
                <a:spAutoFit/>
              </a:bodyPr>
              <a:lstStyle/>
              <a:p>
                <a:r>
                  <a:rPr lang="en-US" sz="1600" dirty="0" smtClean="0">
                    <a:latin typeface="Garamond"/>
                    <a:cs typeface="Garamond"/>
                  </a:rPr>
                  <a:t>36</a:t>
                </a:r>
              </a:p>
            </p:txBody>
          </p:sp>
          <p:cxnSp>
            <p:nvCxnSpPr>
              <p:cNvPr id="73" name="Straight Connector 72"/>
              <p:cNvCxnSpPr/>
              <p:nvPr/>
            </p:nvCxnSpPr>
            <p:spPr>
              <a:xfrm flipH="1">
                <a:off x="7259292" y="1926630"/>
                <a:ext cx="184150" cy="18415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4" name="Group 73"/>
            <p:cNvGrpSpPr/>
            <p:nvPr/>
          </p:nvGrpSpPr>
          <p:grpSpPr>
            <a:xfrm>
              <a:off x="3773584" y="3972076"/>
              <a:ext cx="497767" cy="490954"/>
              <a:chOff x="7151251" y="1748770"/>
              <a:chExt cx="497767" cy="490954"/>
            </a:xfrm>
          </p:grpSpPr>
          <p:sp>
            <p:nvSpPr>
              <p:cNvPr id="75" name="TextBox 74"/>
              <p:cNvSpPr txBox="1"/>
              <p:nvPr/>
            </p:nvSpPr>
            <p:spPr>
              <a:xfrm>
                <a:off x="7151251" y="1748770"/>
                <a:ext cx="287258" cy="338554"/>
              </a:xfrm>
              <a:prstGeom prst="rect">
                <a:avLst/>
              </a:prstGeom>
              <a:noFill/>
            </p:spPr>
            <p:txBody>
              <a:bodyPr wrap="none" rtlCol="0">
                <a:spAutoFit/>
              </a:bodyPr>
              <a:lstStyle/>
              <a:p>
                <a:r>
                  <a:rPr lang="en-US" sz="1600" dirty="0" smtClean="0">
                    <a:latin typeface="Garamond"/>
                    <a:cs typeface="Garamond"/>
                  </a:rPr>
                  <a:t>5</a:t>
                </a:r>
              </a:p>
            </p:txBody>
          </p:sp>
          <p:sp>
            <p:nvSpPr>
              <p:cNvPr id="76" name="TextBox 75"/>
              <p:cNvSpPr txBox="1"/>
              <p:nvPr/>
            </p:nvSpPr>
            <p:spPr>
              <a:xfrm>
                <a:off x="7271992" y="1901170"/>
                <a:ext cx="377026" cy="338554"/>
              </a:xfrm>
              <a:prstGeom prst="rect">
                <a:avLst/>
              </a:prstGeom>
              <a:noFill/>
            </p:spPr>
            <p:txBody>
              <a:bodyPr wrap="none" rtlCol="0">
                <a:spAutoFit/>
              </a:bodyPr>
              <a:lstStyle/>
              <a:p>
                <a:r>
                  <a:rPr lang="en-US" sz="1600" dirty="0" smtClean="0">
                    <a:latin typeface="Garamond"/>
                    <a:cs typeface="Garamond"/>
                  </a:rPr>
                  <a:t>36</a:t>
                </a:r>
              </a:p>
            </p:txBody>
          </p:sp>
          <p:cxnSp>
            <p:nvCxnSpPr>
              <p:cNvPr id="77" name="Straight Connector 76"/>
              <p:cNvCxnSpPr/>
              <p:nvPr/>
            </p:nvCxnSpPr>
            <p:spPr>
              <a:xfrm flipH="1">
                <a:off x="7259292" y="1926630"/>
                <a:ext cx="184150" cy="18415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8" name="Group 77"/>
            <p:cNvGrpSpPr/>
            <p:nvPr/>
          </p:nvGrpSpPr>
          <p:grpSpPr>
            <a:xfrm>
              <a:off x="4240088" y="3963144"/>
              <a:ext cx="497767" cy="490954"/>
              <a:chOff x="7151251" y="1748770"/>
              <a:chExt cx="497767" cy="490954"/>
            </a:xfrm>
          </p:grpSpPr>
          <p:sp>
            <p:nvSpPr>
              <p:cNvPr id="79" name="TextBox 78"/>
              <p:cNvSpPr txBox="1"/>
              <p:nvPr/>
            </p:nvSpPr>
            <p:spPr>
              <a:xfrm>
                <a:off x="7151251" y="1748770"/>
                <a:ext cx="287258" cy="338554"/>
              </a:xfrm>
              <a:prstGeom prst="rect">
                <a:avLst/>
              </a:prstGeom>
              <a:noFill/>
            </p:spPr>
            <p:txBody>
              <a:bodyPr wrap="none" rtlCol="0">
                <a:spAutoFit/>
              </a:bodyPr>
              <a:lstStyle/>
              <a:p>
                <a:r>
                  <a:rPr lang="en-US" sz="1600" dirty="0" smtClean="0">
                    <a:latin typeface="Garamond"/>
                    <a:cs typeface="Garamond"/>
                  </a:rPr>
                  <a:t>4</a:t>
                </a:r>
              </a:p>
            </p:txBody>
          </p:sp>
          <p:sp>
            <p:nvSpPr>
              <p:cNvPr id="80" name="TextBox 79"/>
              <p:cNvSpPr txBox="1"/>
              <p:nvPr/>
            </p:nvSpPr>
            <p:spPr>
              <a:xfrm>
                <a:off x="7271992" y="1901170"/>
                <a:ext cx="377026" cy="338554"/>
              </a:xfrm>
              <a:prstGeom prst="rect">
                <a:avLst/>
              </a:prstGeom>
              <a:noFill/>
            </p:spPr>
            <p:txBody>
              <a:bodyPr wrap="none" rtlCol="0">
                <a:spAutoFit/>
              </a:bodyPr>
              <a:lstStyle/>
              <a:p>
                <a:r>
                  <a:rPr lang="en-US" sz="1600" dirty="0" smtClean="0">
                    <a:latin typeface="Garamond"/>
                    <a:cs typeface="Garamond"/>
                  </a:rPr>
                  <a:t>36</a:t>
                </a:r>
              </a:p>
            </p:txBody>
          </p:sp>
          <p:cxnSp>
            <p:nvCxnSpPr>
              <p:cNvPr id="81" name="Straight Connector 80"/>
              <p:cNvCxnSpPr/>
              <p:nvPr/>
            </p:nvCxnSpPr>
            <p:spPr>
              <a:xfrm flipH="1">
                <a:off x="7259292" y="1926630"/>
                <a:ext cx="184150" cy="18415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82" name="Group 81"/>
            <p:cNvGrpSpPr/>
            <p:nvPr/>
          </p:nvGrpSpPr>
          <p:grpSpPr>
            <a:xfrm>
              <a:off x="4692788" y="3965377"/>
              <a:ext cx="497767" cy="490954"/>
              <a:chOff x="7151251" y="1748770"/>
              <a:chExt cx="497767" cy="490954"/>
            </a:xfrm>
          </p:grpSpPr>
          <p:sp>
            <p:nvSpPr>
              <p:cNvPr id="83" name="TextBox 82"/>
              <p:cNvSpPr txBox="1"/>
              <p:nvPr/>
            </p:nvSpPr>
            <p:spPr>
              <a:xfrm>
                <a:off x="7151251" y="1748770"/>
                <a:ext cx="280846" cy="338554"/>
              </a:xfrm>
              <a:prstGeom prst="rect">
                <a:avLst/>
              </a:prstGeom>
              <a:noFill/>
            </p:spPr>
            <p:txBody>
              <a:bodyPr wrap="none" rtlCol="0">
                <a:spAutoFit/>
              </a:bodyPr>
              <a:lstStyle/>
              <a:p>
                <a:r>
                  <a:rPr lang="en-US" sz="1600" dirty="0" smtClean="0">
                    <a:latin typeface="Garamond"/>
                    <a:cs typeface="Garamond"/>
                  </a:rPr>
                  <a:t>3</a:t>
                </a:r>
              </a:p>
            </p:txBody>
          </p:sp>
          <p:sp>
            <p:nvSpPr>
              <p:cNvPr id="84" name="TextBox 83"/>
              <p:cNvSpPr txBox="1"/>
              <p:nvPr/>
            </p:nvSpPr>
            <p:spPr>
              <a:xfrm>
                <a:off x="7271992" y="1901170"/>
                <a:ext cx="377026" cy="338554"/>
              </a:xfrm>
              <a:prstGeom prst="rect">
                <a:avLst/>
              </a:prstGeom>
              <a:noFill/>
            </p:spPr>
            <p:txBody>
              <a:bodyPr wrap="none" rtlCol="0">
                <a:spAutoFit/>
              </a:bodyPr>
              <a:lstStyle/>
              <a:p>
                <a:r>
                  <a:rPr lang="en-US" sz="1600" dirty="0" smtClean="0">
                    <a:latin typeface="Garamond"/>
                    <a:cs typeface="Garamond"/>
                  </a:rPr>
                  <a:t>36</a:t>
                </a:r>
              </a:p>
            </p:txBody>
          </p:sp>
          <p:cxnSp>
            <p:nvCxnSpPr>
              <p:cNvPr id="85" name="Straight Connector 84"/>
              <p:cNvCxnSpPr/>
              <p:nvPr/>
            </p:nvCxnSpPr>
            <p:spPr>
              <a:xfrm flipH="1">
                <a:off x="7259292" y="1926630"/>
                <a:ext cx="184150" cy="18415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86" name="Group 85"/>
            <p:cNvGrpSpPr/>
            <p:nvPr/>
          </p:nvGrpSpPr>
          <p:grpSpPr>
            <a:xfrm>
              <a:off x="5164012" y="3965377"/>
              <a:ext cx="497767" cy="490954"/>
              <a:chOff x="7151251" y="1748770"/>
              <a:chExt cx="497767" cy="490954"/>
            </a:xfrm>
          </p:grpSpPr>
          <p:sp>
            <p:nvSpPr>
              <p:cNvPr id="87" name="TextBox 86"/>
              <p:cNvSpPr txBox="1"/>
              <p:nvPr/>
            </p:nvSpPr>
            <p:spPr>
              <a:xfrm>
                <a:off x="7151251" y="1748770"/>
                <a:ext cx="280846" cy="338554"/>
              </a:xfrm>
              <a:prstGeom prst="rect">
                <a:avLst/>
              </a:prstGeom>
              <a:noFill/>
            </p:spPr>
            <p:txBody>
              <a:bodyPr wrap="none" rtlCol="0">
                <a:spAutoFit/>
              </a:bodyPr>
              <a:lstStyle/>
              <a:p>
                <a:r>
                  <a:rPr lang="en-US" sz="1600" dirty="0" smtClean="0">
                    <a:latin typeface="Garamond"/>
                    <a:cs typeface="Garamond"/>
                  </a:rPr>
                  <a:t>2</a:t>
                </a:r>
              </a:p>
            </p:txBody>
          </p:sp>
          <p:sp>
            <p:nvSpPr>
              <p:cNvPr id="88" name="TextBox 87"/>
              <p:cNvSpPr txBox="1"/>
              <p:nvPr/>
            </p:nvSpPr>
            <p:spPr>
              <a:xfrm>
                <a:off x="7271992" y="1901170"/>
                <a:ext cx="377026" cy="338554"/>
              </a:xfrm>
              <a:prstGeom prst="rect">
                <a:avLst/>
              </a:prstGeom>
              <a:noFill/>
            </p:spPr>
            <p:txBody>
              <a:bodyPr wrap="none" rtlCol="0">
                <a:spAutoFit/>
              </a:bodyPr>
              <a:lstStyle/>
              <a:p>
                <a:r>
                  <a:rPr lang="en-US" sz="1600" dirty="0" smtClean="0">
                    <a:latin typeface="Garamond"/>
                    <a:cs typeface="Garamond"/>
                  </a:rPr>
                  <a:t>36</a:t>
                </a:r>
              </a:p>
            </p:txBody>
          </p:sp>
          <p:cxnSp>
            <p:nvCxnSpPr>
              <p:cNvPr id="89" name="Straight Connector 88"/>
              <p:cNvCxnSpPr/>
              <p:nvPr/>
            </p:nvCxnSpPr>
            <p:spPr>
              <a:xfrm flipH="1">
                <a:off x="7259292" y="1926630"/>
                <a:ext cx="184150" cy="18415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90" name="Group 89"/>
            <p:cNvGrpSpPr/>
            <p:nvPr/>
          </p:nvGrpSpPr>
          <p:grpSpPr>
            <a:xfrm>
              <a:off x="5591312" y="3967610"/>
              <a:ext cx="497767" cy="490954"/>
              <a:chOff x="7151251" y="1748770"/>
              <a:chExt cx="497767" cy="490954"/>
            </a:xfrm>
          </p:grpSpPr>
          <p:sp>
            <p:nvSpPr>
              <p:cNvPr id="91" name="TextBox 90"/>
              <p:cNvSpPr txBox="1"/>
              <p:nvPr/>
            </p:nvSpPr>
            <p:spPr>
              <a:xfrm>
                <a:off x="7151251" y="1748770"/>
                <a:ext cx="280846" cy="338554"/>
              </a:xfrm>
              <a:prstGeom prst="rect">
                <a:avLst/>
              </a:prstGeom>
              <a:noFill/>
            </p:spPr>
            <p:txBody>
              <a:bodyPr wrap="none" rtlCol="0">
                <a:spAutoFit/>
              </a:bodyPr>
              <a:lstStyle/>
              <a:p>
                <a:r>
                  <a:rPr lang="en-US" sz="1600" dirty="0" smtClean="0">
                    <a:latin typeface="Garamond"/>
                    <a:cs typeface="Garamond"/>
                  </a:rPr>
                  <a:t>1</a:t>
                </a:r>
              </a:p>
            </p:txBody>
          </p:sp>
          <p:sp>
            <p:nvSpPr>
              <p:cNvPr id="92" name="TextBox 91"/>
              <p:cNvSpPr txBox="1"/>
              <p:nvPr/>
            </p:nvSpPr>
            <p:spPr>
              <a:xfrm>
                <a:off x="7271992" y="1901170"/>
                <a:ext cx="377026" cy="338554"/>
              </a:xfrm>
              <a:prstGeom prst="rect">
                <a:avLst/>
              </a:prstGeom>
              <a:noFill/>
            </p:spPr>
            <p:txBody>
              <a:bodyPr wrap="none" rtlCol="0">
                <a:spAutoFit/>
              </a:bodyPr>
              <a:lstStyle/>
              <a:p>
                <a:r>
                  <a:rPr lang="en-US" sz="1600" dirty="0" smtClean="0">
                    <a:latin typeface="Garamond"/>
                    <a:cs typeface="Garamond"/>
                  </a:rPr>
                  <a:t>36</a:t>
                </a:r>
              </a:p>
            </p:txBody>
          </p:sp>
          <p:cxnSp>
            <p:nvCxnSpPr>
              <p:cNvPr id="93" name="Straight Connector 92"/>
              <p:cNvCxnSpPr/>
              <p:nvPr/>
            </p:nvCxnSpPr>
            <p:spPr>
              <a:xfrm flipH="1">
                <a:off x="7259292" y="1926630"/>
                <a:ext cx="184150" cy="18415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101" name="Group 100"/>
          <p:cNvGrpSpPr/>
          <p:nvPr/>
        </p:nvGrpSpPr>
        <p:grpSpPr>
          <a:xfrm>
            <a:off x="419100" y="5393441"/>
            <a:ext cx="4857750" cy="612805"/>
            <a:chOff x="342900" y="4885441"/>
            <a:chExt cx="4857750" cy="612805"/>
          </a:xfrm>
        </p:grpSpPr>
        <p:sp>
          <p:nvSpPr>
            <p:cNvPr id="8" name="Rectangle 7"/>
            <p:cNvSpPr/>
            <p:nvPr/>
          </p:nvSpPr>
          <p:spPr>
            <a:xfrm>
              <a:off x="342900" y="4955976"/>
              <a:ext cx="4857750" cy="523220"/>
            </a:xfrm>
            <a:prstGeom prst="rect">
              <a:avLst/>
            </a:prstGeom>
          </p:spPr>
          <p:txBody>
            <a:bodyPr wrap="square">
              <a:spAutoFit/>
            </a:bodyPr>
            <a:lstStyle/>
            <a:p>
              <a:r>
                <a:rPr lang="en-US" sz="2800" i="1" dirty="0" smtClean="0">
                  <a:solidFill>
                    <a:prstClr val="black"/>
                  </a:solidFill>
                  <a:latin typeface="Garamond"/>
                  <a:cs typeface="Garamond"/>
                </a:rPr>
                <a:t>E</a:t>
              </a:r>
              <a:r>
                <a:rPr lang="en-US" sz="2800" dirty="0" smtClean="0">
                  <a:solidFill>
                    <a:prstClr val="black"/>
                  </a:solidFill>
                  <a:latin typeface="Garamond"/>
                  <a:cs typeface="Garamond"/>
                </a:rPr>
                <a:t>[</a:t>
              </a:r>
              <a:r>
                <a:rPr lang="en-US" sz="2800" i="1" dirty="0" smtClean="0">
                  <a:solidFill>
                    <a:prstClr val="black"/>
                  </a:solidFill>
                  <a:latin typeface="Garamond"/>
                  <a:cs typeface="Garamond"/>
                </a:rPr>
                <a:t>S</a:t>
              </a:r>
              <a:r>
                <a:rPr lang="en-US" sz="2800" dirty="0" smtClean="0">
                  <a:solidFill>
                    <a:prstClr val="black"/>
                  </a:solidFill>
                  <a:latin typeface="Garamond"/>
                  <a:cs typeface="Garamond"/>
                </a:rPr>
                <a:t>] = </a:t>
              </a:r>
              <a:r>
                <a:rPr lang="en-US" sz="2800" dirty="0" smtClean="0">
                  <a:latin typeface="Garamond"/>
                  <a:cs typeface="Garamond"/>
                </a:rPr>
                <a:t>2      + 3      + … + 12 </a:t>
              </a:r>
              <a:endParaRPr lang="en-US" sz="2800" dirty="0"/>
            </a:p>
          </p:txBody>
        </p:sp>
        <p:grpSp>
          <p:nvGrpSpPr>
            <p:cNvPr id="9" name="Group 8"/>
            <p:cNvGrpSpPr/>
            <p:nvPr/>
          </p:nvGrpSpPr>
          <p:grpSpPr>
            <a:xfrm>
              <a:off x="1577975" y="4945736"/>
              <a:ext cx="596657" cy="552510"/>
              <a:chOff x="1581150" y="4368800"/>
              <a:chExt cx="596657" cy="552510"/>
            </a:xfrm>
          </p:grpSpPr>
          <p:sp>
            <p:nvSpPr>
              <p:cNvPr id="30" name="TextBox 29"/>
              <p:cNvSpPr txBox="1"/>
              <p:nvPr/>
            </p:nvSpPr>
            <p:spPr>
              <a:xfrm>
                <a:off x="1581150" y="4368800"/>
                <a:ext cx="304891" cy="400110"/>
              </a:xfrm>
              <a:prstGeom prst="rect">
                <a:avLst/>
              </a:prstGeom>
              <a:noFill/>
            </p:spPr>
            <p:txBody>
              <a:bodyPr wrap="none" rtlCol="0">
                <a:spAutoFit/>
              </a:bodyPr>
              <a:lstStyle/>
              <a:p>
                <a:r>
                  <a:rPr lang="en-US" sz="2000" dirty="0" smtClean="0">
                    <a:latin typeface="Garamond"/>
                    <a:cs typeface="Garamond"/>
                  </a:rPr>
                  <a:t>1</a:t>
                </a:r>
              </a:p>
            </p:txBody>
          </p:sp>
          <p:sp>
            <p:nvSpPr>
              <p:cNvPr id="31" name="TextBox 30"/>
              <p:cNvSpPr txBox="1"/>
              <p:nvPr/>
            </p:nvSpPr>
            <p:spPr>
              <a:xfrm>
                <a:off x="1752691" y="4521200"/>
                <a:ext cx="425116" cy="400110"/>
              </a:xfrm>
              <a:prstGeom prst="rect">
                <a:avLst/>
              </a:prstGeom>
              <a:noFill/>
            </p:spPr>
            <p:txBody>
              <a:bodyPr wrap="none" rtlCol="0">
                <a:spAutoFit/>
              </a:bodyPr>
              <a:lstStyle/>
              <a:p>
                <a:r>
                  <a:rPr lang="en-US" sz="2000" dirty="0" smtClean="0">
                    <a:latin typeface="Garamond"/>
                    <a:cs typeface="Garamond"/>
                  </a:rPr>
                  <a:t>36</a:t>
                </a:r>
              </a:p>
            </p:txBody>
          </p:sp>
          <p:cxnSp>
            <p:nvCxnSpPr>
              <p:cNvPr id="32" name="Straight Connector 31"/>
              <p:cNvCxnSpPr/>
              <p:nvPr/>
            </p:nvCxnSpPr>
            <p:spPr>
              <a:xfrm flipH="1">
                <a:off x="1720941" y="4584760"/>
                <a:ext cx="184150" cy="18415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p:cNvGrpSpPr/>
            <p:nvPr/>
          </p:nvGrpSpPr>
          <p:grpSpPr>
            <a:xfrm>
              <a:off x="2619375" y="4910841"/>
              <a:ext cx="596657" cy="552510"/>
              <a:chOff x="1581150" y="4368800"/>
              <a:chExt cx="596657" cy="552510"/>
            </a:xfrm>
          </p:grpSpPr>
          <p:sp>
            <p:nvSpPr>
              <p:cNvPr id="27" name="TextBox 26"/>
              <p:cNvSpPr txBox="1"/>
              <p:nvPr/>
            </p:nvSpPr>
            <p:spPr>
              <a:xfrm>
                <a:off x="1581150" y="4368800"/>
                <a:ext cx="304891" cy="400110"/>
              </a:xfrm>
              <a:prstGeom prst="rect">
                <a:avLst/>
              </a:prstGeom>
              <a:noFill/>
            </p:spPr>
            <p:txBody>
              <a:bodyPr wrap="none" rtlCol="0">
                <a:spAutoFit/>
              </a:bodyPr>
              <a:lstStyle/>
              <a:p>
                <a:r>
                  <a:rPr lang="en-US" sz="2000" dirty="0" smtClean="0">
                    <a:latin typeface="Garamond"/>
                    <a:cs typeface="Garamond"/>
                  </a:rPr>
                  <a:t>2</a:t>
                </a:r>
              </a:p>
            </p:txBody>
          </p:sp>
          <p:sp>
            <p:nvSpPr>
              <p:cNvPr id="28" name="TextBox 27"/>
              <p:cNvSpPr txBox="1"/>
              <p:nvPr/>
            </p:nvSpPr>
            <p:spPr>
              <a:xfrm>
                <a:off x="1752691" y="4521200"/>
                <a:ext cx="425116" cy="400110"/>
              </a:xfrm>
              <a:prstGeom prst="rect">
                <a:avLst/>
              </a:prstGeom>
              <a:noFill/>
            </p:spPr>
            <p:txBody>
              <a:bodyPr wrap="none" rtlCol="0">
                <a:spAutoFit/>
              </a:bodyPr>
              <a:lstStyle/>
              <a:p>
                <a:r>
                  <a:rPr lang="en-US" sz="2000" dirty="0" smtClean="0">
                    <a:latin typeface="Garamond"/>
                    <a:cs typeface="Garamond"/>
                  </a:rPr>
                  <a:t>36</a:t>
                </a:r>
              </a:p>
            </p:txBody>
          </p:sp>
          <p:cxnSp>
            <p:nvCxnSpPr>
              <p:cNvPr id="29" name="Straight Connector 28"/>
              <p:cNvCxnSpPr/>
              <p:nvPr/>
            </p:nvCxnSpPr>
            <p:spPr>
              <a:xfrm flipH="1">
                <a:off x="1720941" y="4584760"/>
                <a:ext cx="184150" cy="18415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95" name="Group 94"/>
            <p:cNvGrpSpPr/>
            <p:nvPr/>
          </p:nvGrpSpPr>
          <p:grpSpPr>
            <a:xfrm>
              <a:off x="4548488" y="4885441"/>
              <a:ext cx="596657" cy="552510"/>
              <a:chOff x="1581150" y="4368800"/>
              <a:chExt cx="596657" cy="552510"/>
            </a:xfrm>
          </p:grpSpPr>
          <p:sp>
            <p:nvSpPr>
              <p:cNvPr id="96" name="TextBox 95"/>
              <p:cNvSpPr txBox="1"/>
              <p:nvPr/>
            </p:nvSpPr>
            <p:spPr>
              <a:xfrm>
                <a:off x="1581150" y="4368800"/>
                <a:ext cx="304891" cy="400110"/>
              </a:xfrm>
              <a:prstGeom prst="rect">
                <a:avLst/>
              </a:prstGeom>
              <a:noFill/>
            </p:spPr>
            <p:txBody>
              <a:bodyPr wrap="none" rtlCol="0">
                <a:spAutoFit/>
              </a:bodyPr>
              <a:lstStyle/>
              <a:p>
                <a:r>
                  <a:rPr lang="en-US" sz="2000" dirty="0" smtClean="0">
                    <a:latin typeface="Garamond"/>
                    <a:cs typeface="Garamond"/>
                  </a:rPr>
                  <a:t>1</a:t>
                </a:r>
              </a:p>
            </p:txBody>
          </p:sp>
          <p:sp>
            <p:nvSpPr>
              <p:cNvPr id="97" name="TextBox 96"/>
              <p:cNvSpPr txBox="1"/>
              <p:nvPr/>
            </p:nvSpPr>
            <p:spPr>
              <a:xfrm>
                <a:off x="1752691" y="4521200"/>
                <a:ext cx="425116" cy="400110"/>
              </a:xfrm>
              <a:prstGeom prst="rect">
                <a:avLst/>
              </a:prstGeom>
              <a:noFill/>
            </p:spPr>
            <p:txBody>
              <a:bodyPr wrap="none" rtlCol="0">
                <a:spAutoFit/>
              </a:bodyPr>
              <a:lstStyle/>
              <a:p>
                <a:r>
                  <a:rPr lang="en-US" sz="2000" dirty="0" smtClean="0">
                    <a:latin typeface="Garamond"/>
                    <a:cs typeface="Garamond"/>
                  </a:rPr>
                  <a:t>36</a:t>
                </a:r>
              </a:p>
            </p:txBody>
          </p:sp>
          <p:cxnSp>
            <p:nvCxnSpPr>
              <p:cNvPr id="98" name="Straight Connector 97"/>
              <p:cNvCxnSpPr/>
              <p:nvPr/>
            </p:nvCxnSpPr>
            <p:spPr>
              <a:xfrm flipH="1">
                <a:off x="1720941" y="4584760"/>
                <a:ext cx="184150" cy="18415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sp>
        <p:nvSpPr>
          <p:cNvPr id="99" name="Rectangle 98"/>
          <p:cNvSpPr/>
          <p:nvPr/>
        </p:nvSpPr>
        <p:spPr>
          <a:xfrm>
            <a:off x="5232009" y="5438576"/>
            <a:ext cx="803366" cy="523220"/>
          </a:xfrm>
          <a:prstGeom prst="rect">
            <a:avLst/>
          </a:prstGeom>
        </p:spPr>
        <p:txBody>
          <a:bodyPr wrap="square">
            <a:spAutoFit/>
          </a:bodyPr>
          <a:lstStyle/>
          <a:p>
            <a:r>
              <a:rPr lang="en-US" sz="2800" i="1" dirty="0" smtClean="0">
                <a:solidFill>
                  <a:prstClr val="black"/>
                </a:solidFill>
                <a:latin typeface="Garamond"/>
                <a:cs typeface="Garamond"/>
              </a:rPr>
              <a:t>= </a:t>
            </a:r>
            <a:r>
              <a:rPr lang="en-US" sz="2800" dirty="0" smtClean="0">
                <a:latin typeface="Garamond"/>
                <a:cs typeface="Garamond"/>
              </a:rPr>
              <a:t>7</a:t>
            </a:r>
            <a:endParaRPr lang="en-US" sz="2800" dirty="0"/>
          </a:p>
        </p:txBody>
      </p:sp>
      <p:sp>
        <p:nvSpPr>
          <p:cNvPr id="94" name="Rectangle 93"/>
          <p:cNvSpPr/>
          <p:nvPr/>
        </p:nvSpPr>
        <p:spPr>
          <a:xfrm>
            <a:off x="437957" y="3387404"/>
            <a:ext cx="8291838" cy="523220"/>
          </a:xfrm>
          <a:prstGeom prst="rect">
            <a:avLst/>
          </a:prstGeom>
        </p:spPr>
        <p:txBody>
          <a:bodyPr wrap="square">
            <a:spAutoFit/>
          </a:bodyPr>
          <a:lstStyle/>
          <a:p>
            <a:r>
              <a:rPr lang="en-US" sz="2800" dirty="0" smtClean="0">
                <a:solidFill>
                  <a:prstClr val="black"/>
                </a:solidFill>
                <a:latin typeface="Franklin Gothic Medium"/>
                <a:cs typeface="Franklin Gothic Medium"/>
              </a:rPr>
              <a:t>We calculate the </a:t>
            </a:r>
            <a:r>
              <a:rPr lang="en-US" sz="2800" dirty="0" err="1" smtClean="0">
                <a:solidFill>
                  <a:prstClr val="black"/>
                </a:solidFill>
                <a:latin typeface="Franklin Gothic Medium"/>
                <a:cs typeface="Franklin Gothic Medium"/>
              </a:rPr>
              <a:t>p.m.f</a:t>
            </a:r>
            <a:r>
              <a:rPr lang="en-US" sz="2800" dirty="0" smtClean="0">
                <a:solidFill>
                  <a:prstClr val="black"/>
                </a:solidFill>
                <a:latin typeface="Franklin Gothic Medium"/>
                <a:cs typeface="Franklin Gothic Medium"/>
              </a:rPr>
              <a:t>. of </a:t>
            </a:r>
            <a:r>
              <a:rPr lang="en-US" sz="2800" i="1" dirty="0">
                <a:solidFill>
                  <a:prstClr val="black"/>
                </a:solidFill>
                <a:latin typeface="Garamond"/>
                <a:cs typeface="Garamond"/>
              </a:rPr>
              <a:t>S</a:t>
            </a:r>
            <a:r>
              <a:rPr lang="en-US" sz="2800" dirty="0" smtClean="0">
                <a:solidFill>
                  <a:prstClr val="black"/>
                </a:solidFill>
                <a:latin typeface="Franklin Gothic Medium"/>
                <a:cs typeface="Franklin Gothic Medium"/>
              </a:rPr>
              <a:t>: </a:t>
            </a:r>
            <a:endParaRPr lang="en-US" sz="2800" i="1" dirty="0">
              <a:latin typeface="Franklin Gothic Medium"/>
              <a:cs typeface="Franklin Gothic Medium"/>
            </a:endParaRPr>
          </a:p>
        </p:txBody>
      </p:sp>
    </p:spTree>
    <p:extLst>
      <p:ext uri="{BB962C8B-B14F-4D97-AF65-F5344CB8AC3E}">
        <p14:creationId xmlns:p14="http://schemas.microsoft.com/office/powerpoint/2010/main" val="3481138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dissolv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dissolve">
                                      <p:cBhvr>
                                        <p:cTn id="17" dur="500"/>
                                        <p:tgtEl>
                                          <p:spTgt spid="9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2"/>
                                        </p:tgtEl>
                                        <p:attrNameLst>
                                          <p:attrName>style.visibility</p:attrName>
                                        </p:attrNameLst>
                                      </p:cBhvr>
                                      <p:to>
                                        <p:strVal val="visible"/>
                                      </p:to>
                                    </p:set>
                                    <p:animEffect transition="in" filter="dissolve">
                                      <p:cBhvr>
                                        <p:cTn id="22" dur="500"/>
                                        <p:tgtEl>
                                          <p:spTgt spid="10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dissolve">
                                      <p:cBhvr>
                                        <p:cTn id="27" dur="500"/>
                                        <p:tgtEl>
                                          <p:spTgt spid="10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9"/>
                                        </p:tgtEl>
                                        <p:attrNameLst>
                                          <p:attrName>style.visibility</p:attrName>
                                        </p:attrNameLst>
                                      </p:cBhvr>
                                      <p:to>
                                        <p:strVal val="visible"/>
                                      </p:to>
                                    </p:set>
                                    <p:animEffect transition="in" filter="dissolve">
                                      <p:cBhvr>
                                        <p:cTn id="3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4" grpId="0"/>
      <p:bldP spid="99" grpId="0"/>
      <p:bldP spid="9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Apples</a:t>
            </a:r>
            <a:endParaRPr lang="en-US" dirty="0"/>
          </a:p>
        </p:txBody>
      </p:sp>
      <p:sp>
        <p:nvSpPr>
          <p:cNvPr id="23" name="TextBox 22"/>
          <p:cNvSpPr txBox="1"/>
          <p:nvPr/>
        </p:nvSpPr>
        <p:spPr>
          <a:xfrm>
            <a:off x="457200" y="1293483"/>
            <a:ext cx="8229600" cy="523220"/>
          </a:xfrm>
          <a:prstGeom prst="rect">
            <a:avLst/>
          </a:prstGeom>
          <a:noFill/>
        </p:spPr>
        <p:txBody>
          <a:bodyPr wrap="square" rtlCol="0">
            <a:spAutoFit/>
          </a:bodyPr>
          <a:lstStyle/>
          <a:p>
            <a:r>
              <a:rPr lang="en-US" sz="2800" dirty="0" smtClean="0">
                <a:latin typeface="Franklin Gothic Medium"/>
                <a:cs typeface="Franklin Gothic Medium"/>
              </a:rPr>
              <a:t>You improve productivity; now only 5% apples rot.</a:t>
            </a:r>
          </a:p>
        </p:txBody>
      </p:sp>
      <p:sp>
        <p:nvSpPr>
          <p:cNvPr id="24" name="TextBox 23"/>
          <p:cNvSpPr txBox="1"/>
          <p:nvPr/>
        </p:nvSpPr>
        <p:spPr>
          <a:xfrm>
            <a:off x="457200" y="1971673"/>
            <a:ext cx="8229600" cy="954107"/>
          </a:xfrm>
          <a:prstGeom prst="rect">
            <a:avLst/>
          </a:prstGeom>
          <a:noFill/>
        </p:spPr>
        <p:txBody>
          <a:bodyPr wrap="square" rtlCol="0">
            <a:spAutoFit/>
          </a:bodyPr>
          <a:lstStyle/>
          <a:p>
            <a:r>
              <a:rPr lang="en-US" sz="2800" dirty="0" smtClean="0">
                <a:latin typeface="Franklin Gothic Medium"/>
                <a:cs typeface="Franklin Gothic Medium"/>
              </a:rPr>
              <a:t>You can now sell 20 apples and only one will be rotten on average.</a:t>
            </a:r>
          </a:p>
        </p:txBody>
      </p:sp>
      <p:sp>
        <p:nvSpPr>
          <p:cNvPr id="26" name="TextBox 25"/>
          <p:cNvSpPr txBox="1"/>
          <p:nvPr/>
        </p:nvSpPr>
        <p:spPr>
          <a:xfrm>
            <a:off x="488950" y="3139248"/>
            <a:ext cx="4400550" cy="523220"/>
          </a:xfrm>
          <a:prstGeom prst="rect">
            <a:avLst/>
          </a:prstGeom>
          <a:noFill/>
        </p:spPr>
        <p:txBody>
          <a:bodyPr wrap="square" rtlCol="0">
            <a:spAutoFit/>
          </a:bodyPr>
          <a:lstStyle/>
          <a:p>
            <a:r>
              <a:rPr lang="en-US" sz="2800" i="1" dirty="0" smtClean="0">
                <a:latin typeface="Garamond"/>
                <a:cs typeface="Garamond"/>
              </a:rPr>
              <a:t>N</a:t>
            </a:r>
            <a:r>
              <a:rPr lang="en-US" sz="2800" dirty="0" smtClean="0">
                <a:latin typeface="Franklin Gothic Medium"/>
                <a:cs typeface="Franklin Gothic Medium"/>
              </a:rPr>
              <a:t> is now </a:t>
            </a:r>
            <a:r>
              <a:rPr lang="en-US" sz="2800" dirty="0" smtClean="0">
                <a:latin typeface="Garamond"/>
                <a:cs typeface="Garamond"/>
              </a:rPr>
              <a:t>Binomial(20, 1/20).</a:t>
            </a:r>
          </a:p>
        </p:txBody>
      </p:sp>
      <p:grpSp>
        <p:nvGrpSpPr>
          <p:cNvPr id="7" name="Group 6"/>
          <p:cNvGrpSpPr/>
          <p:nvPr/>
        </p:nvGrpSpPr>
        <p:grpSpPr>
          <a:xfrm>
            <a:off x="471005" y="4012905"/>
            <a:ext cx="8599994" cy="2288099"/>
            <a:chOff x="471005" y="4012905"/>
            <a:chExt cx="8599994" cy="2288099"/>
          </a:xfrm>
        </p:grpSpPr>
        <p:pic>
          <p:nvPicPr>
            <p:cNvPr id="27" name="Picture 26" descr="poisson2.pdf"/>
            <p:cNvPicPr>
              <a:picLocks noChangeAspect="1"/>
            </p:cNvPicPr>
            <p:nvPr/>
          </p:nvPicPr>
          <p:blipFill rotWithShape="1">
            <a:blip r:embed="rId2">
              <a:extLst>
                <a:ext uri="{28A0092B-C50C-407E-A947-70E740481C1C}">
                  <a14:useLocalDpi xmlns:a14="http://schemas.microsoft.com/office/drawing/2010/main" val="0"/>
                </a:ext>
              </a:extLst>
            </a:blip>
            <a:srcRect l="9698"/>
            <a:stretch/>
          </p:blipFill>
          <p:spPr>
            <a:xfrm>
              <a:off x="471005" y="4012905"/>
              <a:ext cx="8599994" cy="2288099"/>
            </a:xfrm>
            <a:prstGeom prst="rect">
              <a:avLst/>
            </a:prstGeom>
          </p:spPr>
        </p:pic>
        <p:cxnSp>
          <p:nvCxnSpPr>
            <p:cNvPr id="18" name="Straight Connector 17"/>
            <p:cNvCxnSpPr/>
            <p:nvPr/>
          </p:nvCxnSpPr>
          <p:spPr>
            <a:xfrm>
              <a:off x="2209800" y="4235450"/>
              <a:ext cx="0" cy="1843304"/>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5" name="Group 4"/>
          <p:cNvGrpSpPr/>
          <p:nvPr/>
        </p:nvGrpSpPr>
        <p:grpSpPr>
          <a:xfrm>
            <a:off x="6124599" y="3067050"/>
            <a:ext cx="2781300" cy="3321050"/>
            <a:chOff x="6124599" y="3067050"/>
            <a:chExt cx="2781300" cy="3321050"/>
          </a:xfrm>
        </p:grpSpPr>
        <p:pic>
          <p:nvPicPr>
            <p:cNvPr id="6" name="Picture 5" descr="AppleTreeNEW.jpg"/>
            <p:cNvPicPr>
              <a:picLocks noChangeAspect="1"/>
            </p:cNvPicPr>
            <p:nvPr/>
          </p:nvPicPr>
          <p:blipFill>
            <a:blip r:embed="rId3">
              <a:extLst>
                <a:ext uri="{BEBA8EAE-BF5A-486C-A8C5-ECC9F3942E4B}">
                  <a14:imgProps xmlns:a14="http://schemas.microsoft.com/office/drawing/2010/main">
                    <a14:imgLayer r:embed="rId4">
                      <a14:imgEffect>
                        <a14:backgroundRemoval t="2167" b="98500" l="2810" r="97892"/>
                      </a14:imgEffect>
                    </a14:imgLayer>
                  </a14:imgProps>
                </a:ext>
                <a:ext uri="{28A0092B-C50C-407E-A947-70E740481C1C}">
                  <a14:useLocalDpi xmlns:a14="http://schemas.microsoft.com/office/drawing/2010/main" val="0"/>
                </a:ext>
              </a:extLst>
            </a:blip>
            <a:stretch>
              <a:fillRect/>
            </a:stretch>
          </p:blipFill>
          <p:spPr>
            <a:xfrm>
              <a:off x="6303022" y="3067050"/>
              <a:ext cx="2363481" cy="3321050"/>
            </a:xfrm>
            <a:prstGeom prst="rect">
              <a:avLst/>
            </a:prstGeom>
          </p:spPr>
        </p:pic>
        <p:pic>
          <p:nvPicPr>
            <p:cNvPr id="9" name="Picture 8" descr="apple_logo_rainbow.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7349" y="3526054"/>
              <a:ext cx="698500" cy="523875"/>
            </a:xfrm>
            <a:prstGeom prst="rect">
              <a:avLst/>
            </a:prstGeom>
          </p:spPr>
        </p:pic>
        <p:pic>
          <p:nvPicPr>
            <p:cNvPr id="10" name="Picture 9" descr="apple_logo_rainbow.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9749" y="4002304"/>
              <a:ext cx="698500" cy="523875"/>
            </a:xfrm>
            <a:prstGeom prst="rect">
              <a:avLst/>
            </a:prstGeom>
          </p:spPr>
        </p:pic>
        <p:pic>
          <p:nvPicPr>
            <p:cNvPr id="11" name="Picture 10" descr="apple_logo_rainbow.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5849" y="3489030"/>
              <a:ext cx="698500" cy="523875"/>
            </a:xfrm>
            <a:prstGeom prst="rect">
              <a:avLst/>
            </a:prstGeom>
          </p:spPr>
        </p:pic>
        <p:pic>
          <p:nvPicPr>
            <p:cNvPr id="12" name="Picture 11" descr="apple_logo_rainbow.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85099" y="3953308"/>
              <a:ext cx="698500" cy="523875"/>
            </a:xfrm>
            <a:prstGeom prst="rect">
              <a:avLst/>
            </a:prstGeom>
          </p:spPr>
        </p:pic>
        <p:pic>
          <p:nvPicPr>
            <p:cNvPr id="13" name="Picture 12" descr="apple_logo_rainbow.gif"/>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7781949" y="3262529"/>
              <a:ext cx="698500" cy="523875"/>
            </a:xfrm>
            <a:prstGeom prst="rect">
              <a:avLst/>
            </a:prstGeom>
          </p:spPr>
        </p:pic>
        <p:pic>
          <p:nvPicPr>
            <p:cNvPr id="21" name="Picture 20" descr="cartoon-worm-7.gif"/>
            <p:cNvPicPr>
              <a:picLocks noChangeAspect="1"/>
            </p:cNvPicPr>
            <p:nvPr/>
          </p:nvPicPr>
          <p:blipFill rotWithShape="1">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l="1" r="56961" b="21245"/>
            <a:stretch/>
          </p:blipFill>
          <p:spPr>
            <a:xfrm>
              <a:off x="7845449" y="3173629"/>
              <a:ext cx="215900" cy="395071"/>
            </a:xfrm>
            <a:prstGeom prst="rect">
              <a:avLst/>
            </a:prstGeom>
          </p:spPr>
        </p:pic>
        <p:pic>
          <p:nvPicPr>
            <p:cNvPr id="29" name="Picture 28" descr="apple_logo_rainbow.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6599" y="3138593"/>
              <a:ext cx="698500" cy="523875"/>
            </a:xfrm>
            <a:prstGeom prst="rect">
              <a:avLst/>
            </a:prstGeom>
          </p:spPr>
        </p:pic>
        <p:pic>
          <p:nvPicPr>
            <p:cNvPr id="30" name="Picture 29" descr="apple_logo_rainbow.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6949" y="4078937"/>
              <a:ext cx="698500" cy="523875"/>
            </a:xfrm>
            <a:prstGeom prst="rect">
              <a:avLst/>
            </a:prstGeom>
          </p:spPr>
        </p:pic>
        <p:pic>
          <p:nvPicPr>
            <p:cNvPr id="31" name="Picture 30" descr="apple_logo_rainbow.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4599" y="4002304"/>
              <a:ext cx="698500" cy="523875"/>
            </a:xfrm>
            <a:prstGeom prst="rect">
              <a:avLst/>
            </a:prstGeom>
          </p:spPr>
        </p:pic>
        <p:pic>
          <p:nvPicPr>
            <p:cNvPr id="32" name="Picture 31" descr="apple_logo_rainbow.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1349" y="4078937"/>
              <a:ext cx="698500" cy="523875"/>
            </a:xfrm>
            <a:prstGeom prst="rect">
              <a:avLst/>
            </a:prstGeom>
          </p:spPr>
        </p:pic>
        <p:pic>
          <p:nvPicPr>
            <p:cNvPr id="33" name="Picture 32" descr="apple_logo_rainbow.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7399" y="3533270"/>
              <a:ext cx="698500" cy="523875"/>
            </a:xfrm>
            <a:prstGeom prst="rect">
              <a:avLst/>
            </a:prstGeom>
          </p:spPr>
        </p:pic>
      </p:grpSp>
    </p:spTree>
    <p:extLst>
      <p:ext uri="{BB962C8B-B14F-4D97-AF65-F5344CB8AC3E}">
        <p14:creationId xmlns:p14="http://schemas.microsoft.com/office/powerpoint/2010/main" val="19995829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dissolv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dissolv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819150"/>
            <a:ext cx="8375650" cy="215900"/>
          </a:xfrm>
          <a:prstGeom prst="rect">
            <a:avLst/>
          </a:prstGeom>
          <a:solidFill>
            <a:schemeClr val="bg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6" name="Group 35"/>
          <p:cNvGrpSpPr/>
          <p:nvPr/>
        </p:nvGrpSpPr>
        <p:grpSpPr>
          <a:xfrm>
            <a:off x="1003300" y="201711"/>
            <a:ext cx="4648200" cy="2136284"/>
            <a:chOff x="1003300" y="201711"/>
            <a:chExt cx="4648200" cy="2136284"/>
          </a:xfrm>
        </p:grpSpPr>
        <p:pic>
          <p:nvPicPr>
            <p:cNvPr id="6" name="Picture 5" descr="poisson1.pdf"/>
            <p:cNvPicPr>
              <a:picLocks noChangeAspect="1"/>
            </p:cNvPicPr>
            <p:nvPr/>
          </p:nvPicPr>
          <p:blipFill rotWithShape="1">
            <a:blip r:embed="rId2">
              <a:extLst>
                <a:ext uri="{28A0092B-C50C-407E-A947-70E740481C1C}">
                  <a14:useLocalDpi xmlns:a14="http://schemas.microsoft.com/office/drawing/2010/main" val="0"/>
                </a:ext>
              </a:extLst>
            </a:blip>
            <a:srcRect t="6635"/>
            <a:stretch/>
          </p:blipFill>
          <p:spPr>
            <a:xfrm>
              <a:off x="1003300" y="201711"/>
              <a:ext cx="4648200" cy="2136284"/>
            </a:xfrm>
            <a:prstGeom prst="rect">
              <a:avLst/>
            </a:prstGeom>
          </p:spPr>
        </p:pic>
        <p:cxnSp>
          <p:nvCxnSpPr>
            <p:cNvPr id="7" name="Straight Connector 6"/>
            <p:cNvCxnSpPr/>
            <p:nvPr/>
          </p:nvCxnSpPr>
          <p:spPr>
            <a:xfrm>
              <a:off x="2355850" y="273050"/>
              <a:ext cx="0" cy="1843304"/>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3118162" y="266184"/>
              <a:ext cx="2081344" cy="400110"/>
            </a:xfrm>
            <a:prstGeom prst="rect">
              <a:avLst/>
            </a:prstGeom>
          </p:spPr>
          <p:txBody>
            <a:bodyPr wrap="none">
              <a:spAutoFit/>
            </a:bodyPr>
            <a:lstStyle/>
            <a:p>
              <a:r>
                <a:rPr lang="en-US" sz="2000" dirty="0">
                  <a:latin typeface="Garamond"/>
                  <a:cs typeface="Garamond"/>
                </a:rPr>
                <a:t>Binomial</a:t>
              </a:r>
              <a:r>
                <a:rPr lang="en-US" sz="2000" dirty="0" smtClean="0">
                  <a:latin typeface="Garamond"/>
                  <a:cs typeface="Garamond"/>
                </a:rPr>
                <a:t>(10</a:t>
              </a:r>
              <a:r>
                <a:rPr lang="en-US" sz="2000" dirty="0">
                  <a:latin typeface="Garamond"/>
                  <a:cs typeface="Garamond"/>
                </a:rPr>
                <a:t>, 1</a:t>
              </a:r>
              <a:r>
                <a:rPr lang="en-US" sz="2000" dirty="0" smtClean="0">
                  <a:latin typeface="Garamond"/>
                  <a:cs typeface="Garamond"/>
                </a:rPr>
                <a:t>/10</a:t>
              </a:r>
              <a:r>
                <a:rPr lang="en-US" sz="2000" dirty="0">
                  <a:latin typeface="Garamond"/>
                  <a:cs typeface="Garamond"/>
                </a:rPr>
                <a:t>)</a:t>
              </a:r>
              <a:endParaRPr lang="en-US" sz="2000" dirty="0"/>
            </a:p>
          </p:txBody>
        </p:sp>
        <p:sp>
          <p:nvSpPr>
            <p:cNvPr id="12" name="TextBox 11"/>
            <p:cNvSpPr txBox="1"/>
            <p:nvPr/>
          </p:nvSpPr>
          <p:spPr>
            <a:xfrm>
              <a:off x="1807453" y="364411"/>
              <a:ext cx="561097" cy="307777"/>
            </a:xfrm>
            <a:prstGeom prst="rect">
              <a:avLst/>
            </a:prstGeom>
            <a:noFill/>
          </p:spPr>
          <p:txBody>
            <a:bodyPr wrap="square" rtlCol="0">
              <a:spAutoFit/>
            </a:bodyPr>
            <a:lstStyle/>
            <a:p>
              <a:pPr algn="ctr"/>
              <a:r>
                <a:rPr lang="en-US" sz="1400" dirty="0" smtClean="0">
                  <a:latin typeface="Garamond"/>
                  <a:cs typeface="Garamond"/>
                </a:rPr>
                <a:t>.349</a:t>
              </a:r>
            </a:p>
          </p:txBody>
        </p:sp>
        <p:sp>
          <p:nvSpPr>
            <p:cNvPr id="14" name="TextBox 13"/>
            <p:cNvSpPr txBox="1"/>
            <p:nvPr/>
          </p:nvSpPr>
          <p:spPr>
            <a:xfrm>
              <a:off x="2056251" y="201711"/>
              <a:ext cx="561097" cy="307777"/>
            </a:xfrm>
            <a:prstGeom prst="rect">
              <a:avLst/>
            </a:prstGeom>
            <a:noFill/>
          </p:spPr>
          <p:txBody>
            <a:bodyPr wrap="square" rtlCol="0">
              <a:spAutoFit/>
            </a:bodyPr>
            <a:lstStyle/>
            <a:p>
              <a:pPr algn="ctr"/>
              <a:r>
                <a:rPr lang="en-US" sz="1400" dirty="0" smtClean="0">
                  <a:latin typeface="Garamond"/>
                  <a:cs typeface="Garamond"/>
                </a:rPr>
                <a:t>.387</a:t>
              </a:r>
            </a:p>
          </p:txBody>
        </p:sp>
        <p:sp>
          <p:nvSpPr>
            <p:cNvPr id="16" name="TextBox 15"/>
            <p:cNvSpPr txBox="1"/>
            <p:nvPr/>
          </p:nvSpPr>
          <p:spPr>
            <a:xfrm>
              <a:off x="2336800" y="1000779"/>
              <a:ext cx="561097" cy="307777"/>
            </a:xfrm>
            <a:prstGeom prst="rect">
              <a:avLst/>
            </a:prstGeom>
            <a:noFill/>
          </p:spPr>
          <p:txBody>
            <a:bodyPr wrap="square" rtlCol="0">
              <a:spAutoFit/>
            </a:bodyPr>
            <a:lstStyle/>
            <a:p>
              <a:pPr algn="ctr"/>
              <a:r>
                <a:rPr lang="en-US" sz="1400" dirty="0" smtClean="0">
                  <a:latin typeface="Garamond"/>
                  <a:cs typeface="Garamond"/>
                </a:rPr>
                <a:t>.194</a:t>
              </a:r>
            </a:p>
          </p:txBody>
        </p:sp>
        <p:sp>
          <p:nvSpPr>
            <p:cNvPr id="18" name="TextBox 17"/>
            <p:cNvSpPr txBox="1"/>
            <p:nvPr/>
          </p:nvSpPr>
          <p:spPr>
            <a:xfrm>
              <a:off x="3101409" y="1814927"/>
              <a:ext cx="561097" cy="307777"/>
            </a:xfrm>
            <a:prstGeom prst="rect">
              <a:avLst/>
            </a:prstGeom>
            <a:noFill/>
          </p:spPr>
          <p:txBody>
            <a:bodyPr wrap="square" rtlCol="0">
              <a:spAutoFit/>
            </a:bodyPr>
            <a:lstStyle/>
            <a:p>
              <a:pPr algn="ctr"/>
              <a:r>
                <a:rPr lang="en-US" sz="1400" dirty="0" smtClean="0">
                  <a:latin typeface="Garamond"/>
                  <a:cs typeface="Garamond"/>
                </a:rPr>
                <a:t>.001</a:t>
              </a:r>
            </a:p>
          </p:txBody>
        </p:sp>
        <p:sp>
          <p:nvSpPr>
            <p:cNvPr id="20" name="TextBox 19"/>
            <p:cNvSpPr txBox="1"/>
            <p:nvPr/>
          </p:nvSpPr>
          <p:spPr>
            <a:xfrm>
              <a:off x="4453959" y="1808577"/>
              <a:ext cx="561097" cy="307777"/>
            </a:xfrm>
            <a:prstGeom prst="rect">
              <a:avLst/>
            </a:prstGeom>
            <a:noFill/>
          </p:spPr>
          <p:txBody>
            <a:bodyPr wrap="square" rtlCol="0">
              <a:spAutoFit/>
            </a:bodyPr>
            <a:lstStyle/>
            <a:p>
              <a:pPr algn="ctr"/>
              <a:r>
                <a:rPr lang="en-US" sz="1400" dirty="0" smtClean="0">
                  <a:latin typeface="Garamond"/>
                  <a:cs typeface="Garamond"/>
                </a:rPr>
                <a:t>10</a:t>
              </a:r>
              <a:r>
                <a:rPr lang="en-US" sz="1400" baseline="30000" dirty="0" smtClean="0">
                  <a:latin typeface="Garamond"/>
                  <a:cs typeface="Garamond"/>
                </a:rPr>
                <a:t>-10</a:t>
              </a:r>
            </a:p>
          </p:txBody>
        </p:sp>
      </p:grpSp>
      <p:grpSp>
        <p:nvGrpSpPr>
          <p:cNvPr id="37" name="Group 36"/>
          <p:cNvGrpSpPr/>
          <p:nvPr/>
        </p:nvGrpSpPr>
        <p:grpSpPr>
          <a:xfrm>
            <a:off x="628650" y="2196805"/>
            <a:ext cx="7766050" cy="2288099"/>
            <a:chOff x="628650" y="2196805"/>
            <a:chExt cx="7766050" cy="2288099"/>
          </a:xfrm>
        </p:grpSpPr>
        <p:pic>
          <p:nvPicPr>
            <p:cNvPr id="8" name="Picture 7" descr="poisson2.pdf"/>
            <p:cNvPicPr>
              <a:picLocks noChangeAspect="1"/>
            </p:cNvPicPr>
            <p:nvPr/>
          </p:nvPicPr>
          <p:blipFill rotWithShape="1">
            <a:blip r:embed="rId3">
              <a:extLst>
                <a:ext uri="{28A0092B-C50C-407E-A947-70E740481C1C}">
                  <a14:useLocalDpi xmlns:a14="http://schemas.microsoft.com/office/drawing/2010/main" val="0"/>
                </a:ext>
              </a:extLst>
            </a:blip>
            <a:srcRect l="9698" r="8757"/>
            <a:stretch/>
          </p:blipFill>
          <p:spPr>
            <a:xfrm>
              <a:off x="628650" y="2196805"/>
              <a:ext cx="7766050" cy="2288099"/>
            </a:xfrm>
            <a:prstGeom prst="rect">
              <a:avLst/>
            </a:prstGeom>
          </p:spPr>
        </p:pic>
        <p:cxnSp>
          <p:nvCxnSpPr>
            <p:cNvPr id="9" name="Straight Connector 8"/>
            <p:cNvCxnSpPr/>
            <p:nvPr/>
          </p:nvCxnSpPr>
          <p:spPr>
            <a:xfrm>
              <a:off x="2367445" y="2419350"/>
              <a:ext cx="0" cy="1843304"/>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6134412" y="2412484"/>
              <a:ext cx="2081344" cy="400110"/>
            </a:xfrm>
            <a:prstGeom prst="rect">
              <a:avLst/>
            </a:prstGeom>
          </p:spPr>
          <p:txBody>
            <a:bodyPr wrap="none">
              <a:spAutoFit/>
            </a:bodyPr>
            <a:lstStyle/>
            <a:p>
              <a:r>
                <a:rPr lang="en-US" sz="2000" dirty="0">
                  <a:latin typeface="Garamond"/>
                  <a:cs typeface="Garamond"/>
                </a:rPr>
                <a:t>Binomial</a:t>
              </a:r>
              <a:r>
                <a:rPr lang="en-US" sz="2000" dirty="0" smtClean="0">
                  <a:latin typeface="Garamond"/>
                  <a:cs typeface="Garamond"/>
                </a:rPr>
                <a:t>(20</a:t>
              </a:r>
              <a:r>
                <a:rPr lang="en-US" sz="2000" dirty="0">
                  <a:latin typeface="Garamond"/>
                  <a:cs typeface="Garamond"/>
                </a:rPr>
                <a:t>, 1</a:t>
              </a:r>
              <a:r>
                <a:rPr lang="en-US" sz="2000" dirty="0" smtClean="0">
                  <a:latin typeface="Garamond"/>
                  <a:cs typeface="Garamond"/>
                </a:rPr>
                <a:t>/20</a:t>
              </a:r>
              <a:r>
                <a:rPr lang="en-US" sz="2000" dirty="0">
                  <a:latin typeface="Garamond"/>
                  <a:cs typeface="Garamond"/>
                </a:rPr>
                <a:t>)</a:t>
              </a:r>
              <a:endParaRPr lang="en-US" sz="2000" dirty="0"/>
            </a:p>
          </p:txBody>
        </p:sp>
        <p:sp>
          <p:nvSpPr>
            <p:cNvPr id="13" name="TextBox 12"/>
            <p:cNvSpPr txBox="1"/>
            <p:nvPr/>
          </p:nvSpPr>
          <p:spPr>
            <a:xfrm>
              <a:off x="1826503" y="2409567"/>
              <a:ext cx="561097" cy="307777"/>
            </a:xfrm>
            <a:prstGeom prst="rect">
              <a:avLst/>
            </a:prstGeom>
            <a:noFill/>
          </p:spPr>
          <p:txBody>
            <a:bodyPr wrap="square" rtlCol="0">
              <a:spAutoFit/>
            </a:bodyPr>
            <a:lstStyle/>
            <a:p>
              <a:pPr algn="ctr"/>
              <a:r>
                <a:rPr lang="en-US" sz="1400" dirty="0" smtClean="0">
                  <a:latin typeface="Garamond"/>
                  <a:cs typeface="Garamond"/>
                </a:rPr>
                <a:t>.354</a:t>
              </a:r>
            </a:p>
          </p:txBody>
        </p:sp>
        <p:sp>
          <p:nvSpPr>
            <p:cNvPr id="15" name="TextBox 14"/>
            <p:cNvSpPr txBox="1"/>
            <p:nvPr/>
          </p:nvSpPr>
          <p:spPr>
            <a:xfrm>
              <a:off x="2070099" y="2269867"/>
              <a:ext cx="561097" cy="307777"/>
            </a:xfrm>
            <a:prstGeom prst="rect">
              <a:avLst/>
            </a:prstGeom>
            <a:noFill/>
          </p:spPr>
          <p:txBody>
            <a:bodyPr wrap="square" rtlCol="0">
              <a:spAutoFit/>
            </a:bodyPr>
            <a:lstStyle/>
            <a:p>
              <a:pPr algn="ctr"/>
              <a:r>
                <a:rPr lang="en-US" sz="1400" dirty="0" smtClean="0">
                  <a:latin typeface="Garamond"/>
                  <a:cs typeface="Garamond"/>
                </a:rPr>
                <a:t>.377</a:t>
              </a:r>
            </a:p>
          </p:txBody>
        </p:sp>
        <p:sp>
          <p:nvSpPr>
            <p:cNvPr id="17" name="TextBox 16"/>
            <p:cNvSpPr txBox="1"/>
            <p:nvPr/>
          </p:nvSpPr>
          <p:spPr>
            <a:xfrm>
              <a:off x="2339097" y="3153429"/>
              <a:ext cx="561097" cy="307777"/>
            </a:xfrm>
            <a:prstGeom prst="rect">
              <a:avLst/>
            </a:prstGeom>
            <a:noFill/>
          </p:spPr>
          <p:txBody>
            <a:bodyPr wrap="square" rtlCol="0">
              <a:spAutoFit/>
            </a:bodyPr>
            <a:lstStyle/>
            <a:p>
              <a:pPr algn="ctr"/>
              <a:r>
                <a:rPr lang="en-US" sz="1400" dirty="0" smtClean="0">
                  <a:latin typeface="Garamond"/>
                  <a:cs typeface="Garamond"/>
                </a:rPr>
                <a:t>.189</a:t>
              </a:r>
            </a:p>
          </p:txBody>
        </p:sp>
        <p:sp>
          <p:nvSpPr>
            <p:cNvPr id="19" name="TextBox 18"/>
            <p:cNvSpPr txBox="1"/>
            <p:nvPr/>
          </p:nvSpPr>
          <p:spPr>
            <a:xfrm>
              <a:off x="3073712" y="3960054"/>
              <a:ext cx="561097" cy="307777"/>
            </a:xfrm>
            <a:prstGeom prst="rect">
              <a:avLst/>
            </a:prstGeom>
            <a:noFill/>
          </p:spPr>
          <p:txBody>
            <a:bodyPr wrap="square" rtlCol="0">
              <a:spAutoFit/>
            </a:bodyPr>
            <a:lstStyle/>
            <a:p>
              <a:pPr algn="ctr"/>
              <a:r>
                <a:rPr lang="en-US" sz="1400" dirty="0" smtClean="0">
                  <a:latin typeface="Garamond"/>
                  <a:cs typeface="Garamond"/>
                </a:rPr>
                <a:t>.002</a:t>
              </a:r>
            </a:p>
          </p:txBody>
        </p:sp>
        <p:sp>
          <p:nvSpPr>
            <p:cNvPr id="21" name="TextBox 20"/>
            <p:cNvSpPr txBox="1"/>
            <p:nvPr/>
          </p:nvSpPr>
          <p:spPr>
            <a:xfrm>
              <a:off x="4338510" y="3968604"/>
              <a:ext cx="561097" cy="307777"/>
            </a:xfrm>
            <a:prstGeom prst="rect">
              <a:avLst/>
            </a:prstGeom>
            <a:noFill/>
          </p:spPr>
          <p:txBody>
            <a:bodyPr wrap="square" rtlCol="0">
              <a:spAutoFit/>
            </a:bodyPr>
            <a:lstStyle/>
            <a:p>
              <a:pPr algn="ctr"/>
              <a:r>
                <a:rPr lang="en-US" sz="1400" dirty="0" smtClean="0">
                  <a:latin typeface="Garamond"/>
                  <a:cs typeface="Garamond"/>
                </a:rPr>
                <a:t>10</a:t>
              </a:r>
              <a:r>
                <a:rPr lang="en-US" sz="1400" baseline="30000" dirty="0" smtClean="0">
                  <a:latin typeface="Garamond"/>
                  <a:cs typeface="Garamond"/>
                </a:rPr>
                <a:t>-8</a:t>
              </a:r>
            </a:p>
          </p:txBody>
        </p:sp>
        <p:sp>
          <p:nvSpPr>
            <p:cNvPr id="22" name="TextBox 21"/>
            <p:cNvSpPr txBox="1"/>
            <p:nvPr/>
          </p:nvSpPr>
          <p:spPr>
            <a:xfrm>
              <a:off x="6827710" y="3974954"/>
              <a:ext cx="561097" cy="307777"/>
            </a:xfrm>
            <a:prstGeom prst="rect">
              <a:avLst/>
            </a:prstGeom>
            <a:noFill/>
          </p:spPr>
          <p:txBody>
            <a:bodyPr wrap="square" rtlCol="0">
              <a:spAutoFit/>
            </a:bodyPr>
            <a:lstStyle/>
            <a:p>
              <a:pPr algn="ctr"/>
              <a:r>
                <a:rPr lang="en-US" sz="1400" dirty="0" smtClean="0">
                  <a:latin typeface="Garamond"/>
                  <a:cs typeface="Garamond"/>
                </a:rPr>
                <a:t>10</a:t>
              </a:r>
              <a:r>
                <a:rPr lang="en-US" sz="1400" baseline="30000" dirty="0" smtClean="0">
                  <a:latin typeface="Garamond"/>
                  <a:cs typeface="Garamond"/>
                </a:rPr>
                <a:t>-26</a:t>
              </a:r>
            </a:p>
          </p:txBody>
        </p:sp>
      </p:grpSp>
      <p:grpSp>
        <p:nvGrpSpPr>
          <p:cNvPr id="38" name="Group 37"/>
          <p:cNvGrpSpPr/>
          <p:nvPr/>
        </p:nvGrpSpPr>
        <p:grpSpPr>
          <a:xfrm>
            <a:off x="609600" y="4432615"/>
            <a:ext cx="7670800" cy="2122688"/>
            <a:chOff x="609600" y="4432615"/>
            <a:chExt cx="7670800" cy="2122688"/>
          </a:xfrm>
        </p:grpSpPr>
        <p:pic>
          <p:nvPicPr>
            <p:cNvPr id="23" name="Picture 22" descr="poissonreal.pdf"/>
            <p:cNvPicPr>
              <a:picLocks noChangeAspect="1"/>
            </p:cNvPicPr>
            <p:nvPr/>
          </p:nvPicPr>
          <p:blipFill rotWithShape="1">
            <a:blip r:embed="rId4">
              <a:extLst>
                <a:ext uri="{28A0092B-C50C-407E-A947-70E740481C1C}">
                  <a14:useLocalDpi xmlns:a14="http://schemas.microsoft.com/office/drawing/2010/main" val="0"/>
                </a:ext>
              </a:extLst>
            </a:blip>
            <a:srcRect l="9848" t="7357" r="21342" b="4978"/>
            <a:stretch/>
          </p:blipFill>
          <p:spPr>
            <a:xfrm>
              <a:off x="609600" y="4470399"/>
              <a:ext cx="7670800" cy="2084904"/>
            </a:xfrm>
            <a:prstGeom prst="rect">
              <a:avLst/>
            </a:prstGeom>
          </p:spPr>
        </p:pic>
        <p:cxnSp>
          <p:nvCxnSpPr>
            <p:cNvPr id="24" name="Straight Connector 23"/>
            <p:cNvCxnSpPr/>
            <p:nvPr/>
          </p:nvCxnSpPr>
          <p:spPr>
            <a:xfrm>
              <a:off x="2387600" y="4542054"/>
              <a:ext cx="0" cy="1903196"/>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832853" y="4432615"/>
              <a:ext cx="561097" cy="307777"/>
            </a:xfrm>
            <a:prstGeom prst="rect">
              <a:avLst/>
            </a:prstGeom>
            <a:noFill/>
          </p:spPr>
          <p:txBody>
            <a:bodyPr wrap="square" rtlCol="0">
              <a:spAutoFit/>
            </a:bodyPr>
            <a:lstStyle/>
            <a:p>
              <a:pPr algn="ctr"/>
              <a:r>
                <a:rPr lang="en-US" sz="1400" dirty="0" smtClean="0">
                  <a:latin typeface="Garamond"/>
                  <a:cs typeface="Garamond"/>
                </a:rPr>
                <a:t>.367</a:t>
              </a:r>
            </a:p>
          </p:txBody>
        </p:sp>
        <p:sp>
          <p:nvSpPr>
            <p:cNvPr id="27" name="TextBox 26"/>
            <p:cNvSpPr txBox="1"/>
            <p:nvPr/>
          </p:nvSpPr>
          <p:spPr>
            <a:xfrm>
              <a:off x="2119751" y="4432615"/>
              <a:ext cx="561097" cy="307777"/>
            </a:xfrm>
            <a:prstGeom prst="rect">
              <a:avLst/>
            </a:prstGeom>
            <a:noFill/>
          </p:spPr>
          <p:txBody>
            <a:bodyPr wrap="square" rtlCol="0">
              <a:spAutoFit/>
            </a:bodyPr>
            <a:lstStyle/>
            <a:p>
              <a:pPr algn="ctr"/>
              <a:r>
                <a:rPr lang="en-US" sz="1400" dirty="0" smtClean="0">
                  <a:latin typeface="Garamond"/>
                  <a:cs typeface="Garamond"/>
                </a:rPr>
                <a:t>.367</a:t>
              </a:r>
            </a:p>
          </p:txBody>
        </p:sp>
        <p:sp>
          <p:nvSpPr>
            <p:cNvPr id="30" name="TextBox 29"/>
            <p:cNvSpPr txBox="1"/>
            <p:nvPr/>
          </p:nvSpPr>
          <p:spPr>
            <a:xfrm>
              <a:off x="2350647" y="5296356"/>
              <a:ext cx="561097" cy="307777"/>
            </a:xfrm>
            <a:prstGeom prst="rect">
              <a:avLst/>
            </a:prstGeom>
            <a:noFill/>
          </p:spPr>
          <p:txBody>
            <a:bodyPr wrap="square" rtlCol="0">
              <a:spAutoFit/>
            </a:bodyPr>
            <a:lstStyle/>
            <a:p>
              <a:pPr algn="ctr"/>
              <a:r>
                <a:rPr lang="en-US" sz="1400" dirty="0" smtClean="0">
                  <a:latin typeface="Garamond"/>
                  <a:cs typeface="Garamond"/>
                </a:rPr>
                <a:t>.183</a:t>
              </a:r>
            </a:p>
          </p:txBody>
        </p:sp>
        <p:sp>
          <p:nvSpPr>
            <p:cNvPr id="31" name="TextBox 30"/>
            <p:cNvSpPr txBox="1"/>
            <p:nvPr/>
          </p:nvSpPr>
          <p:spPr>
            <a:xfrm>
              <a:off x="3086412" y="6154177"/>
              <a:ext cx="561097" cy="307777"/>
            </a:xfrm>
            <a:prstGeom prst="rect">
              <a:avLst/>
            </a:prstGeom>
            <a:noFill/>
          </p:spPr>
          <p:txBody>
            <a:bodyPr wrap="square" rtlCol="0">
              <a:spAutoFit/>
            </a:bodyPr>
            <a:lstStyle/>
            <a:p>
              <a:pPr algn="ctr"/>
              <a:r>
                <a:rPr lang="en-US" sz="1400" dirty="0" smtClean="0">
                  <a:latin typeface="Garamond"/>
                  <a:cs typeface="Garamond"/>
                </a:rPr>
                <a:t>.003</a:t>
              </a:r>
            </a:p>
          </p:txBody>
        </p:sp>
        <p:sp>
          <p:nvSpPr>
            <p:cNvPr id="32" name="TextBox 31"/>
            <p:cNvSpPr txBox="1"/>
            <p:nvPr/>
          </p:nvSpPr>
          <p:spPr>
            <a:xfrm>
              <a:off x="4363910" y="6154177"/>
              <a:ext cx="561097" cy="307777"/>
            </a:xfrm>
            <a:prstGeom prst="rect">
              <a:avLst/>
            </a:prstGeom>
            <a:noFill/>
          </p:spPr>
          <p:txBody>
            <a:bodyPr wrap="square" rtlCol="0">
              <a:spAutoFit/>
            </a:bodyPr>
            <a:lstStyle/>
            <a:p>
              <a:pPr algn="ctr"/>
              <a:r>
                <a:rPr lang="en-US" sz="1400" dirty="0" smtClean="0">
                  <a:latin typeface="Garamond"/>
                  <a:cs typeface="Garamond"/>
                </a:rPr>
                <a:t>10</a:t>
              </a:r>
              <a:r>
                <a:rPr lang="en-US" sz="1400" baseline="30000" dirty="0" smtClean="0">
                  <a:latin typeface="Garamond"/>
                  <a:cs typeface="Garamond"/>
                </a:rPr>
                <a:t>-7</a:t>
              </a:r>
            </a:p>
          </p:txBody>
        </p:sp>
        <p:sp>
          <p:nvSpPr>
            <p:cNvPr id="33" name="TextBox 32"/>
            <p:cNvSpPr txBox="1"/>
            <p:nvPr/>
          </p:nvSpPr>
          <p:spPr>
            <a:xfrm>
              <a:off x="6821360" y="6151260"/>
              <a:ext cx="561097" cy="307777"/>
            </a:xfrm>
            <a:prstGeom prst="rect">
              <a:avLst/>
            </a:prstGeom>
            <a:noFill/>
          </p:spPr>
          <p:txBody>
            <a:bodyPr wrap="square" rtlCol="0">
              <a:spAutoFit/>
            </a:bodyPr>
            <a:lstStyle/>
            <a:p>
              <a:pPr algn="ctr"/>
              <a:r>
                <a:rPr lang="en-US" sz="1400" dirty="0" smtClean="0">
                  <a:latin typeface="Garamond"/>
                  <a:cs typeface="Garamond"/>
                </a:rPr>
                <a:t>10</a:t>
              </a:r>
              <a:r>
                <a:rPr lang="en-US" sz="1400" baseline="30000" dirty="0" smtClean="0">
                  <a:latin typeface="Garamond"/>
                  <a:cs typeface="Garamond"/>
                </a:rPr>
                <a:t>-19</a:t>
              </a:r>
            </a:p>
          </p:txBody>
        </p:sp>
      </p:grpSp>
    </p:spTree>
    <p:extLst>
      <p:ext uri="{BB962C8B-B14F-4D97-AF65-F5344CB8AC3E}">
        <p14:creationId xmlns:p14="http://schemas.microsoft.com/office/powerpoint/2010/main" val="1014170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dissolv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dissolv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dissolve">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Poisson random variable</a:t>
            </a:r>
            <a:endParaRPr lang="en-US" dirty="0"/>
          </a:p>
        </p:txBody>
      </p:sp>
      <p:sp>
        <p:nvSpPr>
          <p:cNvPr id="4" name="TextBox 3"/>
          <p:cNvSpPr txBox="1"/>
          <p:nvPr/>
        </p:nvSpPr>
        <p:spPr>
          <a:xfrm>
            <a:off x="457200" y="1293483"/>
            <a:ext cx="8229600" cy="523220"/>
          </a:xfrm>
          <a:prstGeom prst="rect">
            <a:avLst/>
          </a:prstGeom>
          <a:noFill/>
        </p:spPr>
        <p:txBody>
          <a:bodyPr wrap="square" rtlCol="0">
            <a:spAutoFit/>
          </a:bodyPr>
          <a:lstStyle/>
          <a:p>
            <a:r>
              <a:rPr lang="en-US" sz="2800" dirty="0" smtClean="0">
                <a:latin typeface="Franklin Gothic Medium"/>
                <a:cs typeface="Franklin Gothic Medium"/>
              </a:rPr>
              <a:t>A </a:t>
            </a:r>
            <a:r>
              <a:rPr lang="en-US" sz="2800" dirty="0" smtClean="0">
                <a:latin typeface="Garamond"/>
                <a:cs typeface="Garamond"/>
              </a:rPr>
              <a:t>Poisson(</a:t>
            </a:r>
            <a:r>
              <a:rPr lang="en-US" sz="2800" i="1" dirty="0" smtClean="0">
                <a:latin typeface="Symbol" charset="2"/>
                <a:cs typeface="Symbol" charset="2"/>
              </a:rPr>
              <a:t>m</a:t>
            </a:r>
            <a:r>
              <a:rPr lang="en-US" sz="2800" dirty="0" smtClean="0">
                <a:latin typeface="Garamond"/>
                <a:cs typeface="Garamond"/>
              </a:rPr>
              <a:t>)</a:t>
            </a:r>
            <a:r>
              <a:rPr lang="en-US" sz="2800" dirty="0" smtClean="0">
                <a:latin typeface="Franklin Gothic Medium"/>
                <a:cs typeface="Franklin Gothic Medium"/>
              </a:rPr>
              <a:t> random variable has this </a:t>
            </a:r>
            <a:r>
              <a:rPr lang="en-US" sz="2800" dirty="0" err="1" smtClean="0">
                <a:latin typeface="Franklin Gothic Medium"/>
                <a:cs typeface="Franklin Gothic Medium"/>
              </a:rPr>
              <a:t>p.m.f</a:t>
            </a:r>
            <a:r>
              <a:rPr lang="en-US" sz="2800" dirty="0" smtClean="0">
                <a:latin typeface="Franklin Gothic Medium"/>
                <a:cs typeface="Franklin Gothic Medium"/>
              </a:rPr>
              <a:t>.:</a:t>
            </a:r>
          </a:p>
        </p:txBody>
      </p:sp>
      <p:sp>
        <p:nvSpPr>
          <p:cNvPr id="5" name="TextBox 4"/>
          <p:cNvSpPr txBox="1"/>
          <p:nvPr/>
        </p:nvSpPr>
        <p:spPr>
          <a:xfrm>
            <a:off x="1279525" y="2070084"/>
            <a:ext cx="2974975" cy="584776"/>
          </a:xfrm>
          <a:prstGeom prst="rect">
            <a:avLst/>
          </a:prstGeom>
          <a:noFill/>
          <a:ln w="19050" cmpd="sng">
            <a:solidFill>
              <a:srgbClr val="FF9933"/>
            </a:solidFill>
          </a:ln>
        </p:spPr>
        <p:txBody>
          <a:bodyPr wrap="square" rtlCol="0">
            <a:spAutoFit/>
          </a:bodyPr>
          <a:lstStyle/>
          <a:p>
            <a:pPr algn="ctr"/>
            <a:r>
              <a:rPr lang="en-US" sz="3200" i="1" dirty="0" smtClean="0">
                <a:latin typeface="Garamond"/>
                <a:cs typeface="Garamond"/>
              </a:rPr>
              <a:t>p</a:t>
            </a:r>
            <a:r>
              <a:rPr lang="en-US" sz="3200" dirty="0" smtClean="0">
                <a:latin typeface="Garamond"/>
                <a:cs typeface="Garamond"/>
              </a:rPr>
              <a:t>(</a:t>
            </a:r>
            <a:r>
              <a:rPr lang="en-US" sz="3200" i="1" dirty="0" smtClean="0">
                <a:latin typeface="Garamond"/>
                <a:cs typeface="Garamond"/>
              </a:rPr>
              <a:t>k</a:t>
            </a:r>
            <a:r>
              <a:rPr lang="en-US" sz="3200" dirty="0" smtClean="0">
                <a:latin typeface="Garamond"/>
                <a:cs typeface="Garamond"/>
              </a:rPr>
              <a:t>) = e</a:t>
            </a:r>
            <a:r>
              <a:rPr lang="en-US" sz="3200" baseline="30000" dirty="0" smtClean="0">
                <a:latin typeface="Garamond"/>
                <a:cs typeface="Garamond"/>
              </a:rPr>
              <a:t>-</a:t>
            </a:r>
            <a:r>
              <a:rPr lang="en-US" sz="3200" i="1" baseline="30000" dirty="0">
                <a:latin typeface="Symbol" charset="2"/>
                <a:cs typeface="Symbol" charset="2"/>
              </a:rPr>
              <a:t>m</a:t>
            </a:r>
            <a:r>
              <a:rPr lang="en-US" sz="3200" dirty="0" smtClean="0">
                <a:latin typeface="Garamond"/>
                <a:cs typeface="Garamond"/>
              </a:rPr>
              <a:t> </a:t>
            </a:r>
            <a:r>
              <a:rPr lang="en-US" sz="3200" i="1" dirty="0" err="1">
                <a:latin typeface="Symbol" charset="2"/>
                <a:cs typeface="Symbol" charset="2"/>
              </a:rPr>
              <a:t>m</a:t>
            </a:r>
            <a:r>
              <a:rPr lang="en-US" sz="3200" i="1" baseline="30000" dirty="0" err="1" smtClean="0">
                <a:latin typeface="Garamond"/>
                <a:cs typeface="Garamond"/>
              </a:rPr>
              <a:t>k</a:t>
            </a:r>
            <a:r>
              <a:rPr lang="en-US" sz="3200" dirty="0" smtClean="0">
                <a:latin typeface="Garamond"/>
                <a:cs typeface="Garamond"/>
              </a:rPr>
              <a:t>/</a:t>
            </a:r>
            <a:r>
              <a:rPr lang="en-US" sz="3200" i="1" dirty="0" smtClean="0">
                <a:latin typeface="Garamond"/>
                <a:cs typeface="Garamond"/>
              </a:rPr>
              <a:t>k</a:t>
            </a:r>
            <a:r>
              <a:rPr lang="en-US" sz="3200" dirty="0" smtClean="0">
                <a:latin typeface="Garamond"/>
                <a:cs typeface="Garamond"/>
              </a:rPr>
              <a:t>!</a:t>
            </a:r>
            <a:endParaRPr lang="en-US" sz="3200" dirty="0" smtClean="0">
              <a:latin typeface="Franklin Gothic Medium"/>
              <a:cs typeface="Franklin Gothic Medium"/>
            </a:endParaRPr>
          </a:p>
        </p:txBody>
      </p:sp>
      <p:sp>
        <p:nvSpPr>
          <p:cNvPr id="7" name="TextBox 6"/>
          <p:cNvSpPr txBox="1"/>
          <p:nvPr/>
        </p:nvSpPr>
        <p:spPr>
          <a:xfrm>
            <a:off x="4737100" y="2082784"/>
            <a:ext cx="2565400" cy="523220"/>
          </a:xfrm>
          <a:prstGeom prst="rect">
            <a:avLst/>
          </a:prstGeom>
          <a:noFill/>
        </p:spPr>
        <p:txBody>
          <a:bodyPr wrap="square" rtlCol="0">
            <a:spAutoFit/>
          </a:bodyPr>
          <a:lstStyle/>
          <a:p>
            <a:r>
              <a:rPr lang="en-US" sz="2800" i="1" dirty="0" smtClean="0">
                <a:latin typeface="Garamond"/>
                <a:cs typeface="Garamond"/>
              </a:rPr>
              <a:t>k </a:t>
            </a:r>
            <a:r>
              <a:rPr lang="en-US" sz="2800" dirty="0" smtClean="0">
                <a:latin typeface="Garamond"/>
                <a:cs typeface="Garamond"/>
              </a:rPr>
              <a:t>= 0, 1, 2, 3, …</a:t>
            </a:r>
          </a:p>
        </p:txBody>
      </p:sp>
      <p:sp>
        <p:nvSpPr>
          <p:cNvPr id="8" name="TextBox 7"/>
          <p:cNvSpPr txBox="1"/>
          <p:nvPr/>
        </p:nvSpPr>
        <p:spPr>
          <a:xfrm>
            <a:off x="457200" y="3255633"/>
            <a:ext cx="8229600" cy="954107"/>
          </a:xfrm>
          <a:prstGeom prst="rect">
            <a:avLst/>
          </a:prstGeom>
          <a:noFill/>
        </p:spPr>
        <p:txBody>
          <a:bodyPr wrap="square" rtlCol="0">
            <a:spAutoFit/>
          </a:bodyPr>
          <a:lstStyle/>
          <a:p>
            <a:r>
              <a:rPr lang="en-US" sz="2800" dirty="0" smtClean="0">
                <a:latin typeface="Franklin Gothic Medium"/>
                <a:cs typeface="Franklin Gothic Medium"/>
              </a:rPr>
              <a:t>Poisson random variables do not occur “naturally” in the sample spaces we have seen.</a:t>
            </a:r>
          </a:p>
        </p:txBody>
      </p:sp>
      <p:sp>
        <p:nvSpPr>
          <p:cNvPr id="9" name="TextBox 8"/>
          <p:cNvSpPr txBox="1"/>
          <p:nvPr/>
        </p:nvSpPr>
        <p:spPr>
          <a:xfrm>
            <a:off x="457200" y="4525633"/>
            <a:ext cx="8229600" cy="954107"/>
          </a:xfrm>
          <a:prstGeom prst="rect">
            <a:avLst/>
          </a:prstGeom>
          <a:noFill/>
        </p:spPr>
        <p:txBody>
          <a:bodyPr wrap="square" rtlCol="0">
            <a:spAutoFit/>
          </a:bodyPr>
          <a:lstStyle/>
          <a:p>
            <a:r>
              <a:rPr lang="en-US" sz="2800" dirty="0" smtClean="0">
                <a:latin typeface="Franklin Gothic Medium"/>
                <a:cs typeface="Franklin Gothic Medium"/>
              </a:rPr>
              <a:t>They </a:t>
            </a:r>
            <a:r>
              <a:rPr lang="en-US" sz="2800" dirty="0" smtClean="0">
                <a:solidFill>
                  <a:schemeClr val="accent1"/>
                </a:solidFill>
                <a:latin typeface="Franklin Gothic Medium"/>
                <a:cs typeface="Franklin Gothic Medium"/>
              </a:rPr>
              <a:t>approximate</a:t>
            </a:r>
            <a:r>
              <a:rPr lang="en-US" sz="2800" dirty="0" smtClean="0">
                <a:latin typeface="Franklin Gothic Medium"/>
                <a:cs typeface="Franklin Gothic Medium"/>
              </a:rPr>
              <a:t> </a:t>
            </a:r>
            <a:r>
              <a:rPr lang="en-US" sz="2800" dirty="0" smtClean="0">
                <a:latin typeface="Garamond"/>
                <a:cs typeface="Garamond"/>
              </a:rPr>
              <a:t>Binomial(</a:t>
            </a:r>
            <a:r>
              <a:rPr lang="en-US" sz="2800" i="1" dirty="0" smtClean="0">
                <a:latin typeface="Garamond"/>
                <a:cs typeface="Garamond"/>
              </a:rPr>
              <a:t>n</a:t>
            </a:r>
            <a:r>
              <a:rPr lang="en-US" sz="2800" dirty="0" smtClean="0">
                <a:latin typeface="Garamond"/>
                <a:cs typeface="Garamond"/>
              </a:rPr>
              <a:t>, </a:t>
            </a:r>
            <a:r>
              <a:rPr lang="en-US" sz="2800" i="1" dirty="0" smtClean="0">
                <a:latin typeface="Garamond"/>
                <a:cs typeface="Garamond"/>
              </a:rPr>
              <a:t>p</a:t>
            </a:r>
            <a:r>
              <a:rPr lang="en-US" sz="2800" dirty="0" smtClean="0">
                <a:latin typeface="Garamond"/>
                <a:cs typeface="Garamond"/>
              </a:rPr>
              <a:t>)</a:t>
            </a:r>
            <a:r>
              <a:rPr lang="en-US" sz="2800" dirty="0" smtClean="0">
                <a:latin typeface="Franklin Gothic Medium"/>
                <a:cs typeface="Franklin Gothic Medium"/>
              </a:rPr>
              <a:t> random variables when </a:t>
            </a:r>
            <a:r>
              <a:rPr lang="en-US" sz="2800" i="1" dirty="0">
                <a:latin typeface="Symbol" charset="2"/>
                <a:cs typeface="Symbol" charset="2"/>
              </a:rPr>
              <a:t>m</a:t>
            </a:r>
            <a:r>
              <a:rPr lang="en-US" sz="2800" dirty="0" smtClean="0">
                <a:latin typeface="Garamond"/>
                <a:cs typeface="Garamond"/>
              </a:rPr>
              <a:t> = </a:t>
            </a:r>
            <a:r>
              <a:rPr lang="en-US" sz="2800" i="1" dirty="0" err="1" smtClean="0">
                <a:latin typeface="Garamond"/>
                <a:cs typeface="Garamond"/>
              </a:rPr>
              <a:t>np</a:t>
            </a:r>
            <a:r>
              <a:rPr lang="en-US" sz="2800" dirty="0" smtClean="0">
                <a:latin typeface="Franklin Gothic Medium"/>
                <a:cs typeface="Franklin Gothic Medium"/>
              </a:rPr>
              <a:t> is </a:t>
            </a:r>
            <a:r>
              <a:rPr lang="en-US" sz="2800" dirty="0" smtClean="0">
                <a:solidFill>
                  <a:srgbClr val="FF9933"/>
                </a:solidFill>
                <a:latin typeface="Franklin Gothic Medium"/>
                <a:cs typeface="Franklin Gothic Medium"/>
              </a:rPr>
              <a:t>fixed</a:t>
            </a:r>
            <a:r>
              <a:rPr lang="en-US" sz="2800" dirty="0" smtClean="0">
                <a:latin typeface="Franklin Gothic Medium"/>
                <a:cs typeface="Franklin Gothic Medium"/>
              </a:rPr>
              <a:t> and </a:t>
            </a:r>
            <a:r>
              <a:rPr lang="en-US" sz="2800" i="1" dirty="0">
                <a:latin typeface="Garamond"/>
                <a:cs typeface="Garamond"/>
              </a:rPr>
              <a:t>n</a:t>
            </a:r>
            <a:r>
              <a:rPr lang="en-US" sz="2800" dirty="0" smtClean="0">
                <a:latin typeface="Franklin Gothic Medium"/>
                <a:cs typeface="Franklin Gothic Medium"/>
              </a:rPr>
              <a:t> is </a:t>
            </a:r>
            <a:r>
              <a:rPr lang="en-US" sz="2800" dirty="0" smtClean="0">
                <a:solidFill>
                  <a:srgbClr val="FF9933"/>
                </a:solidFill>
                <a:latin typeface="Franklin Gothic Medium"/>
                <a:cs typeface="Franklin Gothic Medium"/>
              </a:rPr>
              <a:t>large</a:t>
            </a:r>
            <a:r>
              <a:rPr lang="en-US" sz="2800" dirty="0" smtClean="0">
                <a:latin typeface="Franklin Gothic Medium"/>
                <a:cs typeface="Franklin Gothic Medium"/>
              </a:rPr>
              <a:t> (so </a:t>
            </a:r>
            <a:r>
              <a:rPr lang="en-US" sz="2800" i="1" dirty="0">
                <a:latin typeface="Garamond"/>
                <a:cs typeface="Garamond"/>
              </a:rPr>
              <a:t>p</a:t>
            </a:r>
            <a:r>
              <a:rPr lang="en-US" sz="2800" dirty="0" smtClean="0">
                <a:latin typeface="Franklin Gothic Medium"/>
                <a:cs typeface="Franklin Gothic Medium"/>
              </a:rPr>
              <a:t> is small)</a:t>
            </a:r>
          </a:p>
        </p:txBody>
      </p:sp>
      <p:sp>
        <p:nvSpPr>
          <p:cNvPr id="10" name="TextBox 9"/>
          <p:cNvSpPr txBox="1"/>
          <p:nvPr/>
        </p:nvSpPr>
        <p:spPr>
          <a:xfrm>
            <a:off x="1419225" y="5638784"/>
            <a:ext cx="6359525" cy="523220"/>
          </a:xfrm>
          <a:prstGeom prst="rect">
            <a:avLst/>
          </a:prstGeom>
          <a:noFill/>
          <a:ln w="19050" cmpd="sng">
            <a:noFill/>
          </a:ln>
        </p:spPr>
        <p:txBody>
          <a:bodyPr wrap="square" rtlCol="0">
            <a:spAutoFit/>
          </a:bodyPr>
          <a:lstStyle/>
          <a:p>
            <a:pPr algn="ctr"/>
            <a:r>
              <a:rPr lang="en-US" sz="2800" i="1" dirty="0" err="1" smtClean="0">
                <a:latin typeface="Garamond"/>
                <a:cs typeface="Garamond"/>
              </a:rPr>
              <a:t>p</a:t>
            </a:r>
            <a:r>
              <a:rPr lang="en-US" sz="2800" baseline="-25000" dirty="0" err="1" smtClean="0">
                <a:latin typeface="Garamond"/>
                <a:cs typeface="Garamond"/>
              </a:rPr>
              <a:t>Poisson</a:t>
            </a:r>
            <a:r>
              <a:rPr lang="en-US" sz="2800" baseline="-25000" dirty="0" smtClean="0">
                <a:latin typeface="Garamond"/>
                <a:cs typeface="Garamond"/>
              </a:rPr>
              <a:t>(</a:t>
            </a:r>
            <a:r>
              <a:rPr lang="en-US" sz="2800" i="1" baseline="-25000" dirty="0" smtClean="0">
                <a:latin typeface="Symbol" charset="2"/>
                <a:cs typeface="Symbol" charset="2"/>
              </a:rPr>
              <a:t>m</a:t>
            </a:r>
            <a:r>
              <a:rPr lang="en-US" sz="2800" baseline="-25000" dirty="0" smtClean="0">
                <a:latin typeface="Garamond"/>
                <a:cs typeface="Garamond"/>
              </a:rPr>
              <a:t>)</a:t>
            </a:r>
            <a:r>
              <a:rPr lang="en-US" sz="2800" dirty="0" smtClean="0">
                <a:latin typeface="Garamond"/>
                <a:cs typeface="Garamond"/>
              </a:rPr>
              <a:t>(</a:t>
            </a:r>
            <a:r>
              <a:rPr lang="en-US" sz="2800" i="1" dirty="0" smtClean="0">
                <a:latin typeface="Garamond"/>
                <a:cs typeface="Garamond"/>
              </a:rPr>
              <a:t>k</a:t>
            </a:r>
            <a:r>
              <a:rPr lang="en-US" sz="2800" dirty="0" smtClean="0">
                <a:latin typeface="Garamond"/>
                <a:cs typeface="Garamond"/>
              </a:rPr>
              <a:t>) = lim</a:t>
            </a:r>
            <a:r>
              <a:rPr lang="en-US" sz="2800" i="1" baseline="-25000" dirty="0" smtClean="0">
                <a:latin typeface="Garamond"/>
                <a:cs typeface="Garamond"/>
              </a:rPr>
              <a:t>n</a:t>
            </a:r>
            <a:r>
              <a:rPr lang="en-US" sz="2800" baseline="-25000" dirty="0" smtClean="0">
                <a:latin typeface="Garamond"/>
                <a:cs typeface="Garamond"/>
              </a:rPr>
              <a:t> → ∞</a:t>
            </a:r>
            <a:r>
              <a:rPr lang="en-US" sz="2800" dirty="0" smtClean="0">
                <a:latin typeface="Garamond"/>
                <a:cs typeface="Garamond"/>
              </a:rPr>
              <a:t> </a:t>
            </a:r>
            <a:r>
              <a:rPr lang="en-US" sz="2800" i="1" dirty="0" err="1" smtClean="0">
                <a:latin typeface="Garamond"/>
                <a:cs typeface="Garamond"/>
              </a:rPr>
              <a:t>p</a:t>
            </a:r>
            <a:r>
              <a:rPr lang="en-US" sz="2800" baseline="-25000" dirty="0" err="1" smtClean="0">
                <a:latin typeface="Garamond"/>
                <a:cs typeface="Garamond"/>
              </a:rPr>
              <a:t>Binomial</a:t>
            </a:r>
            <a:r>
              <a:rPr lang="en-US" sz="2800" baseline="-25000" dirty="0" smtClean="0">
                <a:latin typeface="Garamond"/>
                <a:cs typeface="Garamond"/>
              </a:rPr>
              <a:t>(</a:t>
            </a:r>
            <a:r>
              <a:rPr lang="en-US" sz="2800" i="1" baseline="-25000" dirty="0" smtClean="0">
                <a:latin typeface="Garamond"/>
                <a:cs typeface="Garamond"/>
              </a:rPr>
              <a:t>n</a:t>
            </a:r>
            <a:r>
              <a:rPr lang="en-US" sz="2800" baseline="-25000" dirty="0" smtClean="0">
                <a:latin typeface="Garamond"/>
                <a:cs typeface="Garamond"/>
              </a:rPr>
              <a:t>, </a:t>
            </a:r>
            <a:r>
              <a:rPr lang="en-US" sz="2800" i="1" baseline="-25000" dirty="0">
                <a:latin typeface="Symbol" charset="2"/>
                <a:cs typeface="Symbol" charset="2"/>
              </a:rPr>
              <a:t>m</a:t>
            </a:r>
            <a:r>
              <a:rPr lang="en-US" sz="2800" baseline="-25000" dirty="0" smtClean="0">
                <a:latin typeface="Garamond"/>
                <a:cs typeface="Garamond"/>
              </a:rPr>
              <a:t>/</a:t>
            </a:r>
            <a:r>
              <a:rPr lang="en-US" sz="2800" i="1" baseline="-25000" dirty="0" smtClean="0">
                <a:latin typeface="Garamond"/>
                <a:cs typeface="Garamond"/>
              </a:rPr>
              <a:t>n</a:t>
            </a:r>
            <a:r>
              <a:rPr lang="en-US" sz="2800" baseline="-25000" dirty="0" smtClean="0">
                <a:latin typeface="Garamond"/>
                <a:cs typeface="Garamond"/>
              </a:rPr>
              <a:t>)</a:t>
            </a:r>
            <a:r>
              <a:rPr lang="en-US" sz="2800" dirty="0" smtClean="0">
                <a:latin typeface="Garamond"/>
                <a:cs typeface="Garamond"/>
              </a:rPr>
              <a:t>(</a:t>
            </a:r>
            <a:r>
              <a:rPr lang="en-US" sz="2800" i="1" dirty="0" smtClean="0">
                <a:latin typeface="Garamond"/>
                <a:cs typeface="Garamond"/>
              </a:rPr>
              <a:t>k</a:t>
            </a:r>
            <a:r>
              <a:rPr lang="en-US" sz="2800" dirty="0" smtClean="0">
                <a:latin typeface="Garamond"/>
                <a:cs typeface="Garamond"/>
              </a:rPr>
              <a:t>)</a:t>
            </a:r>
            <a:endParaRPr lang="en-US" sz="2800" dirty="0" smtClean="0">
              <a:latin typeface="Franklin Gothic Medium"/>
              <a:cs typeface="Franklin Gothic Medium"/>
            </a:endParaRPr>
          </a:p>
        </p:txBody>
      </p:sp>
    </p:spTree>
    <p:extLst>
      <p:ext uri="{BB962C8B-B14F-4D97-AF65-F5344CB8AC3E}">
        <p14:creationId xmlns:p14="http://schemas.microsoft.com/office/powerpoint/2010/main" val="6412174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rain-drops-falling-blue.gif"/>
          <p:cNvPicPr>
            <a:picLocks noChangeAspect="1"/>
          </p:cNvPicPr>
          <p:nvPr/>
        </p:nvPicPr>
        <p:blipFill rotWithShape="1">
          <a:blip r:embed="rId2">
            <a:extLst>
              <a:ext uri="{28A0092B-C50C-407E-A947-70E740481C1C}">
                <a14:useLocalDpi xmlns:a14="http://schemas.microsoft.com/office/drawing/2010/main" val="0"/>
              </a:ext>
            </a:extLst>
          </a:blip>
          <a:srcRect l="-3" r="-5433"/>
          <a:stretch/>
        </p:blipFill>
        <p:spPr>
          <a:xfrm>
            <a:off x="8007350" y="0"/>
            <a:ext cx="1231900" cy="1168400"/>
          </a:xfrm>
          <a:prstGeom prst="rect">
            <a:avLst/>
          </a:prstGeom>
        </p:spPr>
      </p:pic>
      <p:pic>
        <p:nvPicPr>
          <p:cNvPr id="8" name="Picture 7" descr="rain-drops-falling-blu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2650" y="0"/>
            <a:ext cx="1168400" cy="1168400"/>
          </a:xfrm>
          <a:prstGeom prst="rect">
            <a:avLst/>
          </a:prstGeom>
        </p:spPr>
      </p:pic>
      <p:pic>
        <p:nvPicPr>
          <p:cNvPr id="9" name="Picture 8" descr="rain-drops-falling-blu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8700" y="0"/>
            <a:ext cx="1168400" cy="1168400"/>
          </a:xfrm>
          <a:prstGeom prst="rect">
            <a:avLst/>
          </a:prstGeom>
        </p:spPr>
      </p:pic>
      <p:pic>
        <p:nvPicPr>
          <p:cNvPr id="10" name="Picture 9" descr="rain-drops-falling-blu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300" y="0"/>
            <a:ext cx="1168400" cy="1168400"/>
          </a:xfrm>
          <a:prstGeom prst="rect">
            <a:avLst/>
          </a:prstGeom>
        </p:spPr>
      </p:pic>
      <p:pic>
        <p:nvPicPr>
          <p:cNvPr id="11" name="Picture 10" descr="rain-drops-falling-blu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 y="0"/>
            <a:ext cx="1168400" cy="1168400"/>
          </a:xfrm>
          <a:prstGeom prst="rect">
            <a:avLst/>
          </a:prstGeom>
        </p:spPr>
      </p:pic>
      <p:pic>
        <p:nvPicPr>
          <p:cNvPr id="12" name="Picture 11" descr="rain-drops-falling-blu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3400" y="0"/>
            <a:ext cx="1168400" cy="1168400"/>
          </a:xfrm>
          <a:prstGeom prst="rect">
            <a:avLst/>
          </a:prstGeom>
        </p:spPr>
      </p:pic>
      <p:pic>
        <p:nvPicPr>
          <p:cNvPr id="13" name="Picture 12" descr="rain-drops-falling-blu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0"/>
            <a:ext cx="1168400" cy="1168400"/>
          </a:xfrm>
          <a:prstGeom prst="rect">
            <a:avLst/>
          </a:prstGeom>
        </p:spPr>
      </p:pic>
      <p:pic>
        <p:nvPicPr>
          <p:cNvPr id="14" name="Picture 13" descr="rain-drops-falling-blu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6600" y="0"/>
            <a:ext cx="1168400" cy="1168400"/>
          </a:xfrm>
          <a:prstGeom prst="rect">
            <a:avLst/>
          </a:prstGeom>
        </p:spPr>
      </p:pic>
      <p:sp>
        <p:nvSpPr>
          <p:cNvPr id="5" name="TextBox 4"/>
          <p:cNvSpPr txBox="1"/>
          <p:nvPr/>
        </p:nvSpPr>
        <p:spPr>
          <a:xfrm>
            <a:off x="457200" y="1293483"/>
            <a:ext cx="8229600" cy="954107"/>
          </a:xfrm>
          <a:prstGeom prst="rect">
            <a:avLst/>
          </a:prstGeom>
          <a:noFill/>
        </p:spPr>
        <p:txBody>
          <a:bodyPr wrap="square" rtlCol="0">
            <a:spAutoFit/>
          </a:bodyPr>
          <a:lstStyle/>
          <a:p>
            <a:r>
              <a:rPr lang="en-US" sz="2800" dirty="0" smtClean="0">
                <a:latin typeface="Franklin Gothic Medium"/>
                <a:cs typeface="Franklin Gothic Medium"/>
              </a:rPr>
              <a:t>Rain is falling on your head at an </a:t>
            </a:r>
            <a:r>
              <a:rPr lang="en-US" sz="2800" dirty="0" smtClean="0">
                <a:solidFill>
                  <a:srgbClr val="FF9933"/>
                </a:solidFill>
                <a:latin typeface="Franklin Gothic Medium"/>
                <a:cs typeface="Franklin Gothic Medium"/>
              </a:rPr>
              <a:t>average speed </a:t>
            </a:r>
            <a:r>
              <a:rPr lang="en-US" sz="2800" dirty="0" smtClean="0">
                <a:latin typeface="Franklin Gothic Medium"/>
                <a:cs typeface="Franklin Gothic Medium"/>
              </a:rPr>
              <a:t>of 2.8 drops/second.</a:t>
            </a:r>
          </a:p>
        </p:txBody>
      </p:sp>
      <p:sp>
        <p:nvSpPr>
          <p:cNvPr id="54" name="TextBox 53"/>
          <p:cNvSpPr txBox="1"/>
          <p:nvPr/>
        </p:nvSpPr>
        <p:spPr>
          <a:xfrm>
            <a:off x="431800" y="3204833"/>
            <a:ext cx="8229600" cy="523220"/>
          </a:xfrm>
          <a:prstGeom prst="rect">
            <a:avLst/>
          </a:prstGeom>
          <a:noFill/>
        </p:spPr>
        <p:txBody>
          <a:bodyPr wrap="square" rtlCol="0">
            <a:spAutoFit/>
          </a:bodyPr>
          <a:lstStyle/>
          <a:p>
            <a:r>
              <a:rPr lang="en-US" sz="2800" dirty="0" smtClean="0">
                <a:latin typeface="Franklin Gothic Medium"/>
                <a:cs typeface="Franklin Gothic Medium"/>
              </a:rPr>
              <a:t>Divide the second evenly in </a:t>
            </a:r>
            <a:r>
              <a:rPr lang="en-US" sz="2800" i="1" dirty="0" smtClean="0">
                <a:latin typeface="Garamond"/>
                <a:cs typeface="Garamond"/>
              </a:rPr>
              <a:t>n</a:t>
            </a:r>
            <a:r>
              <a:rPr lang="en-US" sz="2800" dirty="0" smtClean="0">
                <a:latin typeface="Franklin Gothic Medium"/>
                <a:cs typeface="Franklin Gothic Medium"/>
              </a:rPr>
              <a:t> intervals of length </a:t>
            </a:r>
            <a:r>
              <a:rPr lang="en-US" sz="2800" dirty="0" smtClean="0">
                <a:latin typeface="Garamond"/>
                <a:cs typeface="Garamond"/>
              </a:rPr>
              <a:t>1/</a:t>
            </a:r>
            <a:r>
              <a:rPr lang="en-US" sz="2800" i="1" dirty="0" smtClean="0">
                <a:latin typeface="Garamond"/>
                <a:cs typeface="Garamond"/>
              </a:rPr>
              <a:t>n</a:t>
            </a:r>
            <a:r>
              <a:rPr lang="en-US" sz="2800" dirty="0" smtClean="0">
                <a:latin typeface="Franklin Gothic Medium"/>
                <a:cs typeface="Franklin Gothic Medium"/>
              </a:rPr>
              <a:t>.</a:t>
            </a:r>
          </a:p>
        </p:txBody>
      </p:sp>
      <p:sp>
        <p:nvSpPr>
          <p:cNvPr id="56" name="Title 1"/>
          <p:cNvSpPr>
            <a:spLocks noGrp="1"/>
          </p:cNvSpPr>
          <p:nvPr>
            <p:ph type="title"/>
          </p:nvPr>
        </p:nvSpPr>
        <p:spPr>
          <a:xfrm>
            <a:off x="457200" y="274638"/>
            <a:ext cx="8229600" cy="606642"/>
          </a:xfrm>
        </p:spPr>
        <p:txBody>
          <a:bodyPr>
            <a:normAutofit/>
          </a:bodyPr>
          <a:lstStyle/>
          <a:p>
            <a:r>
              <a:rPr lang="en-US" dirty="0" smtClean="0"/>
              <a:t>Raindrops</a:t>
            </a:r>
            <a:endParaRPr lang="en-US" dirty="0"/>
          </a:p>
        </p:txBody>
      </p:sp>
      <p:cxnSp>
        <p:nvCxnSpPr>
          <p:cNvPr id="58" name="Straight Connector 57"/>
          <p:cNvCxnSpPr/>
          <p:nvPr/>
        </p:nvCxnSpPr>
        <p:spPr>
          <a:xfrm flipH="1">
            <a:off x="457200" y="881280"/>
            <a:ext cx="8229600"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457200" y="3973183"/>
            <a:ext cx="8229600" cy="523220"/>
          </a:xfrm>
          <a:prstGeom prst="rect">
            <a:avLst/>
          </a:prstGeom>
          <a:noFill/>
        </p:spPr>
        <p:txBody>
          <a:bodyPr wrap="square" rtlCol="0">
            <a:spAutoFit/>
          </a:bodyPr>
          <a:lstStyle/>
          <a:p>
            <a:r>
              <a:rPr lang="en-US" sz="2800" dirty="0" smtClean="0">
                <a:latin typeface="Franklin Gothic Medium"/>
                <a:cs typeface="Franklin Gothic Medium"/>
              </a:rPr>
              <a:t>Let </a:t>
            </a:r>
            <a:r>
              <a:rPr lang="en-US" sz="2800" i="1" dirty="0" err="1" smtClean="0">
                <a:latin typeface="Garamond"/>
                <a:cs typeface="Garamond"/>
              </a:rPr>
              <a:t>E</a:t>
            </a:r>
            <a:r>
              <a:rPr lang="en-US" sz="2800" i="1" baseline="-25000" dirty="0" err="1" smtClean="0">
                <a:latin typeface="Garamond"/>
                <a:cs typeface="Garamond"/>
              </a:rPr>
              <a:t>i</a:t>
            </a:r>
            <a:r>
              <a:rPr lang="en-US" sz="2800" dirty="0" smtClean="0">
                <a:latin typeface="Franklin Gothic Medium"/>
                <a:cs typeface="Franklin Gothic Medium"/>
              </a:rPr>
              <a:t> be the event “raindrop hits during interval </a:t>
            </a:r>
            <a:r>
              <a:rPr lang="en-US" sz="2800" i="1" dirty="0" err="1" smtClean="0">
                <a:latin typeface="Garamond"/>
                <a:cs typeface="Garamond"/>
              </a:rPr>
              <a:t>i</a:t>
            </a:r>
            <a:r>
              <a:rPr lang="en-US" sz="2800" dirty="0" smtClean="0">
                <a:latin typeface="Franklin Gothic Medium"/>
                <a:cs typeface="Franklin Gothic Medium"/>
              </a:rPr>
              <a:t>.”</a:t>
            </a:r>
          </a:p>
        </p:txBody>
      </p:sp>
      <p:sp>
        <p:nvSpPr>
          <p:cNvPr id="60" name="TextBox 59"/>
          <p:cNvSpPr txBox="1"/>
          <p:nvPr/>
        </p:nvSpPr>
        <p:spPr>
          <a:xfrm>
            <a:off x="476250" y="4728833"/>
            <a:ext cx="8229600" cy="954107"/>
          </a:xfrm>
          <a:prstGeom prst="rect">
            <a:avLst/>
          </a:prstGeom>
          <a:noFill/>
        </p:spPr>
        <p:txBody>
          <a:bodyPr wrap="square" rtlCol="0">
            <a:spAutoFit/>
          </a:bodyPr>
          <a:lstStyle/>
          <a:p>
            <a:r>
              <a:rPr lang="en-US" sz="2800" dirty="0" smtClean="0">
                <a:latin typeface="Franklin Gothic Medium"/>
                <a:cs typeface="Franklin Gothic Medium"/>
              </a:rPr>
              <a:t>Assuming </a:t>
            </a:r>
            <a:r>
              <a:rPr lang="en-US" sz="2800" i="1" dirty="0" smtClean="0">
                <a:latin typeface="Garamond"/>
                <a:cs typeface="Garamond"/>
              </a:rPr>
              <a:t>E</a:t>
            </a:r>
            <a:r>
              <a:rPr lang="en-US" sz="2800" baseline="-25000" dirty="0" smtClean="0">
                <a:latin typeface="Garamond"/>
                <a:cs typeface="Garamond"/>
              </a:rPr>
              <a:t>1</a:t>
            </a:r>
            <a:r>
              <a:rPr lang="en-US" sz="2800" i="1" dirty="0" smtClean="0">
                <a:latin typeface="Garamond"/>
                <a:cs typeface="Garamond"/>
              </a:rPr>
              <a:t>, …, E</a:t>
            </a:r>
            <a:r>
              <a:rPr lang="en-US" sz="2800" i="1" baseline="-25000" dirty="0" smtClean="0">
                <a:latin typeface="Garamond"/>
                <a:cs typeface="Garamond"/>
              </a:rPr>
              <a:t>n</a:t>
            </a:r>
            <a:r>
              <a:rPr lang="en-US" sz="2800" dirty="0" smtClean="0">
                <a:latin typeface="Franklin Gothic Medium"/>
                <a:cs typeface="Franklin Gothic Medium"/>
              </a:rPr>
              <a:t> are </a:t>
            </a:r>
            <a:r>
              <a:rPr lang="en-US" sz="2800" dirty="0" smtClean="0">
                <a:solidFill>
                  <a:srgbClr val="FF9933"/>
                </a:solidFill>
                <a:latin typeface="Franklin Gothic Medium"/>
                <a:cs typeface="Franklin Gothic Medium"/>
              </a:rPr>
              <a:t>independent</a:t>
            </a:r>
            <a:r>
              <a:rPr lang="en-US" sz="2800" dirty="0" smtClean="0">
                <a:latin typeface="Franklin Gothic Medium"/>
                <a:cs typeface="Franklin Gothic Medium"/>
              </a:rPr>
              <a:t>, the number of drops in the second </a:t>
            </a:r>
            <a:r>
              <a:rPr lang="en-US" sz="2800" i="1" dirty="0">
                <a:latin typeface="Garamond"/>
                <a:cs typeface="Garamond"/>
              </a:rPr>
              <a:t>N</a:t>
            </a:r>
            <a:r>
              <a:rPr lang="en-US" sz="2800" dirty="0">
                <a:latin typeface="Franklin Gothic Medium"/>
                <a:cs typeface="Franklin Gothic Medium"/>
              </a:rPr>
              <a:t> </a:t>
            </a:r>
            <a:r>
              <a:rPr lang="en-US" sz="2800" dirty="0" smtClean="0">
                <a:latin typeface="Franklin Gothic Medium"/>
                <a:cs typeface="Franklin Gothic Medium"/>
              </a:rPr>
              <a:t>is a </a:t>
            </a:r>
            <a:r>
              <a:rPr lang="en-US" sz="2800" dirty="0" smtClean="0">
                <a:latin typeface="Garamond"/>
                <a:cs typeface="Garamond"/>
              </a:rPr>
              <a:t>Binomial(</a:t>
            </a:r>
            <a:r>
              <a:rPr lang="en-US" sz="2800" i="1" dirty="0" smtClean="0">
                <a:latin typeface="Garamond"/>
                <a:cs typeface="Garamond"/>
              </a:rPr>
              <a:t>n</a:t>
            </a:r>
            <a:r>
              <a:rPr lang="en-US" sz="2800" dirty="0" smtClean="0">
                <a:latin typeface="Garamond"/>
                <a:cs typeface="Garamond"/>
              </a:rPr>
              <a:t>, </a:t>
            </a:r>
            <a:r>
              <a:rPr lang="en-US" sz="2800" i="1" dirty="0" smtClean="0">
                <a:latin typeface="Garamond"/>
                <a:cs typeface="Garamond"/>
              </a:rPr>
              <a:t>p</a:t>
            </a:r>
            <a:r>
              <a:rPr lang="en-US" sz="2800" dirty="0" smtClean="0">
                <a:latin typeface="Garamond"/>
                <a:cs typeface="Garamond"/>
              </a:rPr>
              <a:t>)</a:t>
            </a:r>
            <a:r>
              <a:rPr lang="en-US" sz="2800" dirty="0" smtClean="0">
                <a:latin typeface="Franklin Gothic Medium"/>
                <a:cs typeface="Franklin Gothic Medium"/>
              </a:rPr>
              <a:t> </a:t>
            </a:r>
            <a:r>
              <a:rPr lang="en-US" sz="2800" dirty="0" err="1" smtClean="0">
                <a:latin typeface="Franklin Gothic Medium"/>
                <a:cs typeface="Franklin Gothic Medium"/>
              </a:rPr>
              <a:t>r.v</a:t>
            </a:r>
            <a:r>
              <a:rPr lang="en-US" sz="2800" dirty="0" smtClean="0">
                <a:latin typeface="Franklin Gothic Medium"/>
                <a:cs typeface="Franklin Gothic Medium"/>
              </a:rPr>
              <a:t>.</a:t>
            </a:r>
          </a:p>
        </p:txBody>
      </p:sp>
      <p:sp>
        <p:nvSpPr>
          <p:cNvPr id="61" name="TextBox 60"/>
          <p:cNvSpPr txBox="1"/>
          <p:nvPr/>
        </p:nvSpPr>
        <p:spPr>
          <a:xfrm>
            <a:off x="476250" y="5835340"/>
            <a:ext cx="8229600" cy="523220"/>
          </a:xfrm>
          <a:prstGeom prst="rect">
            <a:avLst/>
          </a:prstGeom>
          <a:noFill/>
        </p:spPr>
        <p:txBody>
          <a:bodyPr wrap="square" rtlCol="0">
            <a:spAutoFit/>
          </a:bodyPr>
          <a:lstStyle/>
          <a:p>
            <a:r>
              <a:rPr lang="en-US" sz="2800" dirty="0" smtClean="0">
                <a:latin typeface="Franklin Gothic Medium"/>
                <a:cs typeface="Franklin Gothic Medium"/>
              </a:rPr>
              <a:t>Since </a:t>
            </a:r>
            <a:r>
              <a:rPr lang="en-US" sz="2800" i="1" dirty="0" smtClean="0">
                <a:latin typeface="Garamond"/>
                <a:cs typeface="Garamond"/>
              </a:rPr>
              <a:t>E</a:t>
            </a:r>
            <a:r>
              <a:rPr lang="en-US" sz="2800" dirty="0" smtClean="0">
                <a:latin typeface="Garamond"/>
                <a:cs typeface="Garamond"/>
              </a:rPr>
              <a:t>[</a:t>
            </a:r>
            <a:r>
              <a:rPr lang="en-US" sz="2800" i="1" dirty="0" smtClean="0">
                <a:latin typeface="Garamond"/>
                <a:cs typeface="Garamond"/>
              </a:rPr>
              <a:t>N</a:t>
            </a:r>
            <a:r>
              <a:rPr lang="en-US" sz="2800" dirty="0" smtClean="0">
                <a:latin typeface="Garamond"/>
                <a:cs typeface="Garamond"/>
              </a:rPr>
              <a:t>] = 2.8</a:t>
            </a:r>
            <a:r>
              <a:rPr lang="en-US" sz="2800" dirty="0" smtClean="0">
                <a:latin typeface="Franklin Gothic Medium"/>
                <a:cs typeface="Franklin Gothic Medium"/>
              </a:rPr>
              <a:t>, and </a:t>
            </a:r>
            <a:r>
              <a:rPr lang="en-US" sz="2800" i="1" dirty="0" smtClean="0">
                <a:latin typeface="Garamond"/>
                <a:cs typeface="Garamond"/>
              </a:rPr>
              <a:t>E</a:t>
            </a:r>
            <a:r>
              <a:rPr lang="en-US" sz="2800" dirty="0" smtClean="0">
                <a:latin typeface="Garamond"/>
                <a:cs typeface="Garamond"/>
              </a:rPr>
              <a:t>[</a:t>
            </a:r>
            <a:r>
              <a:rPr lang="en-US" sz="2800" i="1" dirty="0" smtClean="0">
                <a:latin typeface="Garamond"/>
                <a:cs typeface="Garamond"/>
              </a:rPr>
              <a:t>N</a:t>
            </a:r>
            <a:r>
              <a:rPr lang="en-US" sz="2800" dirty="0" smtClean="0">
                <a:latin typeface="Garamond"/>
                <a:cs typeface="Garamond"/>
              </a:rPr>
              <a:t>] = </a:t>
            </a:r>
            <a:r>
              <a:rPr lang="en-US" sz="2800" i="1" dirty="0" err="1" smtClean="0">
                <a:latin typeface="Garamond"/>
                <a:cs typeface="Garamond"/>
              </a:rPr>
              <a:t>np</a:t>
            </a:r>
            <a:r>
              <a:rPr lang="en-US" sz="2800" dirty="0" smtClean="0">
                <a:latin typeface="Franklin Gothic Medium"/>
                <a:cs typeface="Franklin Gothic Medium"/>
              </a:rPr>
              <a:t>, </a:t>
            </a:r>
            <a:r>
              <a:rPr lang="en-US" sz="2800" i="1" dirty="0" smtClean="0">
                <a:latin typeface="Garamond"/>
                <a:cs typeface="Garamond"/>
              </a:rPr>
              <a:t>p</a:t>
            </a:r>
            <a:r>
              <a:rPr lang="en-US" sz="2800" dirty="0" smtClean="0">
                <a:latin typeface="Garamond"/>
                <a:cs typeface="Garamond"/>
              </a:rPr>
              <a:t> </a:t>
            </a:r>
            <a:r>
              <a:rPr lang="en-US" sz="2800" dirty="0" smtClean="0">
                <a:latin typeface="Franklin Gothic Medium"/>
                <a:cs typeface="Franklin Gothic Medium"/>
              </a:rPr>
              <a:t>must equal</a:t>
            </a:r>
            <a:r>
              <a:rPr lang="en-US" sz="2800" dirty="0" smtClean="0">
                <a:latin typeface="Garamond"/>
                <a:cs typeface="Garamond"/>
              </a:rPr>
              <a:t> 2.8/</a:t>
            </a:r>
            <a:r>
              <a:rPr lang="en-US" sz="2800" i="1" dirty="0" smtClean="0">
                <a:latin typeface="Garamond"/>
                <a:cs typeface="Garamond"/>
              </a:rPr>
              <a:t>n</a:t>
            </a:r>
            <a:r>
              <a:rPr lang="en-US" sz="2800" dirty="0" smtClean="0">
                <a:latin typeface="Garamond"/>
                <a:cs typeface="Garamond"/>
              </a:rPr>
              <a:t>.</a:t>
            </a:r>
          </a:p>
        </p:txBody>
      </p:sp>
      <p:grpSp>
        <p:nvGrpSpPr>
          <p:cNvPr id="118" name="Group 117"/>
          <p:cNvGrpSpPr/>
          <p:nvPr/>
        </p:nvGrpSpPr>
        <p:grpSpPr>
          <a:xfrm>
            <a:off x="1366019" y="2373868"/>
            <a:ext cx="6178165" cy="509032"/>
            <a:chOff x="1366019" y="2373868"/>
            <a:chExt cx="6178165" cy="509032"/>
          </a:xfrm>
        </p:grpSpPr>
        <p:cxnSp>
          <p:nvCxnSpPr>
            <p:cNvPr id="94" name="Straight Connector 93"/>
            <p:cNvCxnSpPr/>
            <p:nvPr/>
          </p:nvCxnSpPr>
          <p:spPr>
            <a:xfrm>
              <a:off x="1504950" y="2882900"/>
              <a:ext cx="58928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1504950" y="2743200"/>
              <a:ext cx="0" cy="13970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7397750" y="2743200"/>
              <a:ext cx="0" cy="13970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04" name="TextBox 103"/>
            <p:cNvSpPr txBox="1"/>
            <p:nvPr/>
          </p:nvSpPr>
          <p:spPr>
            <a:xfrm>
              <a:off x="1366019" y="2373868"/>
              <a:ext cx="292869" cy="369332"/>
            </a:xfrm>
            <a:prstGeom prst="rect">
              <a:avLst/>
            </a:prstGeom>
            <a:noFill/>
          </p:spPr>
          <p:txBody>
            <a:bodyPr wrap="none" rtlCol="0">
              <a:spAutoFit/>
            </a:bodyPr>
            <a:lstStyle/>
            <a:p>
              <a:r>
                <a:rPr lang="en-US" dirty="0" smtClean="0">
                  <a:latin typeface="Garamond"/>
                  <a:cs typeface="Garamond"/>
                </a:rPr>
                <a:t>0</a:t>
              </a:r>
            </a:p>
          </p:txBody>
        </p:sp>
        <p:sp>
          <p:nvSpPr>
            <p:cNvPr id="105" name="TextBox 104"/>
            <p:cNvSpPr txBox="1"/>
            <p:nvPr/>
          </p:nvSpPr>
          <p:spPr>
            <a:xfrm>
              <a:off x="7251315" y="2380218"/>
              <a:ext cx="292869" cy="369332"/>
            </a:xfrm>
            <a:prstGeom prst="rect">
              <a:avLst/>
            </a:prstGeom>
            <a:noFill/>
          </p:spPr>
          <p:txBody>
            <a:bodyPr wrap="none" rtlCol="0">
              <a:spAutoFit/>
            </a:bodyPr>
            <a:lstStyle/>
            <a:p>
              <a:r>
                <a:rPr lang="en-US" dirty="0" smtClean="0">
                  <a:latin typeface="Garamond"/>
                  <a:cs typeface="Garamond"/>
                </a:rPr>
                <a:t>1</a:t>
              </a:r>
            </a:p>
          </p:txBody>
        </p:sp>
      </p:grpSp>
      <p:grpSp>
        <p:nvGrpSpPr>
          <p:cNvPr id="121" name="Group 120"/>
          <p:cNvGrpSpPr/>
          <p:nvPr/>
        </p:nvGrpSpPr>
        <p:grpSpPr>
          <a:xfrm>
            <a:off x="1873250" y="2743200"/>
            <a:ext cx="5156200" cy="139700"/>
            <a:chOff x="1873250" y="2743200"/>
            <a:chExt cx="5156200" cy="139700"/>
          </a:xfrm>
        </p:grpSpPr>
        <p:cxnSp>
          <p:nvCxnSpPr>
            <p:cNvPr id="96" name="Straight Connector 95"/>
            <p:cNvCxnSpPr/>
            <p:nvPr/>
          </p:nvCxnSpPr>
          <p:spPr>
            <a:xfrm>
              <a:off x="2241550" y="2743200"/>
              <a:ext cx="0" cy="13970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2978150" y="2743200"/>
              <a:ext cx="0" cy="13970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3714750" y="2743200"/>
              <a:ext cx="0" cy="13970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a:off x="4451350" y="2743200"/>
              <a:ext cx="0" cy="13970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5187950" y="2743200"/>
              <a:ext cx="0" cy="13970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5924550" y="2743200"/>
              <a:ext cx="0" cy="13970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6661150" y="2743200"/>
              <a:ext cx="0" cy="13970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1873250" y="2743200"/>
              <a:ext cx="0" cy="13970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2609850" y="2743200"/>
              <a:ext cx="0" cy="13970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3346450" y="2743200"/>
              <a:ext cx="0" cy="13970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4083050" y="2743200"/>
              <a:ext cx="0" cy="13970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a:off x="4819650" y="2743200"/>
              <a:ext cx="0" cy="13970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5556250" y="2743200"/>
              <a:ext cx="0" cy="13970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6292850" y="2743200"/>
              <a:ext cx="0" cy="13970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7029450" y="2743200"/>
              <a:ext cx="0" cy="13970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20" name="Group 119"/>
          <p:cNvGrpSpPr/>
          <p:nvPr/>
        </p:nvGrpSpPr>
        <p:grpSpPr>
          <a:xfrm>
            <a:off x="2000250" y="2533650"/>
            <a:ext cx="4902200" cy="279400"/>
            <a:chOff x="2000250" y="2533650"/>
            <a:chExt cx="4902200" cy="279400"/>
          </a:xfrm>
        </p:grpSpPr>
        <p:pic>
          <p:nvPicPr>
            <p:cNvPr id="114" name="Picture 113" descr="raemi_Drop.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50" y="2540000"/>
              <a:ext cx="133350" cy="266700"/>
            </a:xfrm>
            <a:prstGeom prst="rect">
              <a:avLst/>
            </a:prstGeom>
          </p:spPr>
        </p:pic>
        <p:pic>
          <p:nvPicPr>
            <p:cNvPr id="115" name="Picture 114" descr="raemi_Drop.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1750" y="2540000"/>
              <a:ext cx="133350" cy="266700"/>
            </a:xfrm>
            <a:prstGeom prst="rect">
              <a:avLst/>
            </a:prstGeom>
          </p:spPr>
        </p:pic>
        <p:pic>
          <p:nvPicPr>
            <p:cNvPr id="116" name="Picture 115" descr="raemi_Drop.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1050" y="2533650"/>
              <a:ext cx="133350" cy="266700"/>
            </a:xfrm>
            <a:prstGeom prst="rect">
              <a:avLst/>
            </a:prstGeom>
          </p:spPr>
        </p:pic>
        <p:pic>
          <p:nvPicPr>
            <p:cNvPr id="117" name="Picture 116" descr="raemi_Drop.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9100" y="2546350"/>
              <a:ext cx="133350" cy="266700"/>
            </a:xfrm>
            <a:prstGeom prst="rect">
              <a:avLst/>
            </a:prstGeom>
          </p:spPr>
        </p:pic>
      </p:grpSp>
    </p:spTree>
    <p:extLst>
      <p:ext uri="{BB962C8B-B14F-4D97-AF65-F5344CB8AC3E}">
        <p14:creationId xmlns:p14="http://schemas.microsoft.com/office/powerpoint/2010/main" val="14176336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par>
                                <p:cTn id="8" presetID="22" presetClass="entr" presetSubtype="8" fill="hold" nodeType="withEffect">
                                  <p:stCondLst>
                                    <p:cond delay="0"/>
                                  </p:stCondLst>
                                  <p:childTnLst>
                                    <p:set>
                                      <p:cBhvr>
                                        <p:cTn id="9" dur="1" fill="hold">
                                          <p:stCondLst>
                                            <p:cond delay="0"/>
                                          </p:stCondLst>
                                        </p:cTn>
                                        <p:tgtEl>
                                          <p:spTgt spid="120"/>
                                        </p:tgtEl>
                                        <p:attrNameLst>
                                          <p:attrName>style.visibility</p:attrName>
                                        </p:attrNameLst>
                                      </p:cBhvr>
                                      <p:to>
                                        <p:strVal val="visible"/>
                                      </p:to>
                                    </p:set>
                                    <p:animEffect transition="in" filter="wipe(left)">
                                      <p:cBhvr>
                                        <p:cTn id="10" dur="500"/>
                                        <p:tgtEl>
                                          <p:spTgt spid="12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dissolve">
                                      <p:cBhvr>
                                        <p:cTn id="15" dur="500"/>
                                        <p:tgtEl>
                                          <p:spTgt spid="54"/>
                                        </p:tgtEl>
                                      </p:cBhvr>
                                    </p:animEffect>
                                  </p:childTnLst>
                                </p:cTn>
                              </p:par>
                              <p:par>
                                <p:cTn id="16" presetID="9" presetClass="entr" presetSubtype="0" fill="hold" nodeType="withEffect">
                                  <p:stCondLst>
                                    <p:cond delay="0"/>
                                  </p:stCondLst>
                                  <p:childTnLst>
                                    <p:set>
                                      <p:cBhvr>
                                        <p:cTn id="17" dur="1" fill="hold">
                                          <p:stCondLst>
                                            <p:cond delay="0"/>
                                          </p:stCondLst>
                                        </p:cTn>
                                        <p:tgtEl>
                                          <p:spTgt spid="121"/>
                                        </p:tgtEl>
                                        <p:attrNameLst>
                                          <p:attrName>style.visibility</p:attrName>
                                        </p:attrNameLst>
                                      </p:cBhvr>
                                      <p:to>
                                        <p:strVal val="visible"/>
                                      </p:to>
                                    </p:set>
                                    <p:animEffect transition="in" filter="dissolve">
                                      <p:cBhvr>
                                        <p:cTn id="18" dur="500"/>
                                        <p:tgtEl>
                                          <p:spTgt spid="121"/>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dissolve">
                                      <p:cBhvr>
                                        <p:cTn id="23" dur="500"/>
                                        <p:tgtEl>
                                          <p:spTgt spid="59"/>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dissolve">
                                      <p:cBhvr>
                                        <p:cTn id="28" dur="500"/>
                                        <p:tgtEl>
                                          <p:spTgt spid="60"/>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dissolve">
                                      <p:cBhvr>
                                        <p:cTn id="3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9" grpId="0"/>
      <p:bldP spid="60" grpId="0"/>
      <p:bldP spid="6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rain-drops-falling-blue.gif"/>
          <p:cNvPicPr>
            <a:picLocks noChangeAspect="1"/>
          </p:cNvPicPr>
          <p:nvPr/>
        </p:nvPicPr>
        <p:blipFill rotWithShape="1">
          <a:blip r:embed="rId2">
            <a:extLst>
              <a:ext uri="{28A0092B-C50C-407E-A947-70E740481C1C}">
                <a14:useLocalDpi xmlns:a14="http://schemas.microsoft.com/office/drawing/2010/main" val="0"/>
              </a:ext>
            </a:extLst>
          </a:blip>
          <a:srcRect l="-3" r="-5433"/>
          <a:stretch/>
        </p:blipFill>
        <p:spPr>
          <a:xfrm>
            <a:off x="8007350" y="0"/>
            <a:ext cx="1231900" cy="1168400"/>
          </a:xfrm>
          <a:prstGeom prst="rect">
            <a:avLst/>
          </a:prstGeom>
        </p:spPr>
      </p:pic>
      <p:pic>
        <p:nvPicPr>
          <p:cNvPr id="8" name="Picture 7" descr="rain-drops-falling-blu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2650" y="0"/>
            <a:ext cx="1168400" cy="1168400"/>
          </a:xfrm>
          <a:prstGeom prst="rect">
            <a:avLst/>
          </a:prstGeom>
        </p:spPr>
      </p:pic>
      <p:pic>
        <p:nvPicPr>
          <p:cNvPr id="9" name="Picture 8" descr="rain-drops-falling-blu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8700" y="0"/>
            <a:ext cx="1168400" cy="1168400"/>
          </a:xfrm>
          <a:prstGeom prst="rect">
            <a:avLst/>
          </a:prstGeom>
        </p:spPr>
      </p:pic>
      <p:pic>
        <p:nvPicPr>
          <p:cNvPr id="10" name="Picture 9" descr="rain-drops-falling-blu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300" y="0"/>
            <a:ext cx="1168400" cy="1168400"/>
          </a:xfrm>
          <a:prstGeom prst="rect">
            <a:avLst/>
          </a:prstGeom>
        </p:spPr>
      </p:pic>
      <p:pic>
        <p:nvPicPr>
          <p:cNvPr id="11" name="Picture 10" descr="rain-drops-falling-blu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 y="0"/>
            <a:ext cx="1168400" cy="1168400"/>
          </a:xfrm>
          <a:prstGeom prst="rect">
            <a:avLst/>
          </a:prstGeom>
        </p:spPr>
      </p:pic>
      <p:pic>
        <p:nvPicPr>
          <p:cNvPr id="12" name="Picture 11" descr="rain-drops-falling-blu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3400" y="0"/>
            <a:ext cx="1168400" cy="1168400"/>
          </a:xfrm>
          <a:prstGeom prst="rect">
            <a:avLst/>
          </a:prstGeom>
        </p:spPr>
      </p:pic>
      <p:pic>
        <p:nvPicPr>
          <p:cNvPr id="13" name="Picture 12" descr="rain-drops-falling-blu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0"/>
            <a:ext cx="1168400" cy="1168400"/>
          </a:xfrm>
          <a:prstGeom prst="rect">
            <a:avLst/>
          </a:prstGeom>
        </p:spPr>
      </p:pic>
      <p:pic>
        <p:nvPicPr>
          <p:cNvPr id="14" name="Picture 13" descr="rain-drops-falling-blu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6600" y="0"/>
            <a:ext cx="1168400" cy="1168400"/>
          </a:xfrm>
          <a:prstGeom prst="rect">
            <a:avLst/>
          </a:prstGeom>
        </p:spPr>
      </p:pic>
      <p:sp>
        <p:nvSpPr>
          <p:cNvPr id="56" name="Title 1"/>
          <p:cNvSpPr>
            <a:spLocks noGrp="1"/>
          </p:cNvSpPr>
          <p:nvPr>
            <p:ph type="title"/>
          </p:nvPr>
        </p:nvSpPr>
        <p:spPr>
          <a:xfrm>
            <a:off x="457200" y="274638"/>
            <a:ext cx="8229600" cy="606642"/>
          </a:xfrm>
        </p:spPr>
        <p:txBody>
          <a:bodyPr>
            <a:normAutofit/>
          </a:bodyPr>
          <a:lstStyle/>
          <a:p>
            <a:r>
              <a:rPr lang="en-US" dirty="0" smtClean="0"/>
              <a:t>Raindrops</a:t>
            </a:r>
            <a:endParaRPr lang="en-US" dirty="0"/>
          </a:p>
        </p:txBody>
      </p:sp>
      <p:cxnSp>
        <p:nvCxnSpPr>
          <p:cNvPr id="58" name="Straight Connector 57"/>
          <p:cNvCxnSpPr/>
          <p:nvPr/>
        </p:nvCxnSpPr>
        <p:spPr>
          <a:xfrm flipH="1">
            <a:off x="457200" y="881280"/>
            <a:ext cx="8229600"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1504950" y="2092957"/>
            <a:ext cx="5892799" cy="461665"/>
          </a:xfrm>
          <a:prstGeom prst="rect">
            <a:avLst/>
          </a:prstGeom>
          <a:noFill/>
        </p:spPr>
        <p:txBody>
          <a:bodyPr wrap="square" rtlCol="0">
            <a:spAutoFit/>
          </a:bodyPr>
          <a:lstStyle/>
          <a:p>
            <a:pPr algn="ctr"/>
            <a:r>
              <a:rPr lang="en-US" sz="2400" dirty="0" smtClean="0">
                <a:latin typeface="Franklin Gothic Medium"/>
                <a:cs typeface="Franklin Gothic Medium"/>
              </a:rPr>
              <a:t>Number of drops </a:t>
            </a:r>
            <a:r>
              <a:rPr lang="en-US" sz="2400" i="1" dirty="0" smtClean="0">
                <a:latin typeface="Garamond"/>
                <a:cs typeface="Garamond"/>
              </a:rPr>
              <a:t>N </a:t>
            </a:r>
            <a:r>
              <a:rPr lang="en-US" sz="2400" dirty="0" smtClean="0">
                <a:latin typeface="Franklin Gothic Medium"/>
                <a:cs typeface="Franklin Gothic Medium"/>
              </a:rPr>
              <a:t>is </a:t>
            </a:r>
            <a:r>
              <a:rPr lang="en-US" sz="2400" dirty="0">
                <a:latin typeface="Garamond"/>
                <a:cs typeface="Garamond"/>
              </a:rPr>
              <a:t>Binomial(</a:t>
            </a:r>
            <a:r>
              <a:rPr lang="en-US" sz="2400" i="1" dirty="0">
                <a:latin typeface="Garamond"/>
                <a:cs typeface="Garamond"/>
              </a:rPr>
              <a:t>n</a:t>
            </a:r>
            <a:r>
              <a:rPr lang="en-US" sz="2400" dirty="0" smtClean="0">
                <a:latin typeface="Garamond"/>
                <a:cs typeface="Garamond"/>
              </a:rPr>
              <a:t>, 2.8/</a:t>
            </a:r>
            <a:r>
              <a:rPr lang="en-US" sz="2400" i="1" dirty="0" smtClean="0">
                <a:latin typeface="Garamond"/>
                <a:cs typeface="Garamond"/>
              </a:rPr>
              <a:t>n</a:t>
            </a:r>
            <a:r>
              <a:rPr lang="en-US" sz="2400" dirty="0" smtClean="0">
                <a:latin typeface="Garamond"/>
                <a:cs typeface="Garamond"/>
              </a:rPr>
              <a:t>)</a:t>
            </a:r>
            <a:r>
              <a:rPr lang="en-US" sz="2400" dirty="0" smtClean="0">
                <a:latin typeface="Franklin Gothic Medium"/>
                <a:cs typeface="Franklin Gothic Medium"/>
              </a:rPr>
              <a:t>  </a:t>
            </a:r>
          </a:p>
        </p:txBody>
      </p:sp>
      <p:cxnSp>
        <p:nvCxnSpPr>
          <p:cNvPr id="94" name="Straight Connector 93"/>
          <p:cNvCxnSpPr/>
          <p:nvPr/>
        </p:nvCxnSpPr>
        <p:spPr>
          <a:xfrm>
            <a:off x="1504950" y="1987550"/>
            <a:ext cx="58928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1504950" y="1847850"/>
            <a:ext cx="0" cy="13970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2241550" y="1847850"/>
            <a:ext cx="0" cy="13970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2978150" y="1847850"/>
            <a:ext cx="0" cy="13970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3714750" y="1847850"/>
            <a:ext cx="0" cy="13970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a:off x="4451350" y="1847850"/>
            <a:ext cx="0" cy="13970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5187950" y="1847850"/>
            <a:ext cx="0" cy="13970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5924550" y="1847850"/>
            <a:ext cx="0" cy="13970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6661150" y="1847850"/>
            <a:ext cx="0" cy="13970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7397750" y="1847850"/>
            <a:ext cx="0" cy="13970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04" name="TextBox 103"/>
          <p:cNvSpPr txBox="1"/>
          <p:nvPr/>
        </p:nvSpPr>
        <p:spPr>
          <a:xfrm>
            <a:off x="1366019" y="1478518"/>
            <a:ext cx="292869" cy="369332"/>
          </a:xfrm>
          <a:prstGeom prst="rect">
            <a:avLst/>
          </a:prstGeom>
          <a:noFill/>
        </p:spPr>
        <p:txBody>
          <a:bodyPr wrap="none" rtlCol="0">
            <a:spAutoFit/>
          </a:bodyPr>
          <a:lstStyle/>
          <a:p>
            <a:r>
              <a:rPr lang="en-US" dirty="0" smtClean="0">
                <a:latin typeface="Garamond"/>
                <a:cs typeface="Garamond"/>
              </a:rPr>
              <a:t>0</a:t>
            </a:r>
          </a:p>
        </p:txBody>
      </p:sp>
      <p:sp>
        <p:nvSpPr>
          <p:cNvPr id="105" name="TextBox 104"/>
          <p:cNvSpPr txBox="1"/>
          <p:nvPr/>
        </p:nvSpPr>
        <p:spPr>
          <a:xfrm>
            <a:off x="7251315" y="1484868"/>
            <a:ext cx="292869" cy="369332"/>
          </a:xfrm>
          <a:prstGeom prst="rect">
            <a:avLst/>
          </a:prstGeom>
          <a:noFill/>
        </p:spPr>
        <p:txBody>
          <a:bodyPr wrap="none" rtlCol="0">
            <a:spAutoFit/>
          </a:bodyPr>
          <a:lstStyle/>
          <a:p>
            <a:r>
              <a:rPr lang="en-US" dirty="0" smtClean="0">
                <a:latin typeface="Garamond"/>
                <a:cs typeface="Garamond"/>
              </a:rPr>
              <a:t>1</a:t>
            </a:r>
          </a:p>
        </p:txBody>
      </p:sp>
      <p:cxnSp>
        <p:nvCxnSpPr>
          <p:cNvPr id="106" name="Straight Connector 105"/>
          <p:cNvCxnSpPr/>
          <p:nvPr/>
        </p:nvCxnSpPr>
        <p:spPr>
          <a:xfrm>
            <a:off x="1873250" y="1847850"/>
            <a:ext cx="0" cy="13970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2609850" y="1847850"/>
            <a:ext cx="0" cy="13970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3346450" y="1847850"/>
            <a:ext cx="0" cy="13970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4083050" y="1847850"/>
            <a:ext cx="0" cy="13970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a:off x="4819650" y="1847850"/>
            <a:ext cx="0" cy="13970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5556250" y="1847850"/>
            <a:ext cx="0" cy="13970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6292850" y="1847850"/>
            <a:ext cx="0" cy="13970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7029450" y="1847850"/>
            <a:ext cx="0" cy="13970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114" name="Picture 113" descr="raemi_Drop.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50" y="1644650"/>
            <a:ext cx="133350" cy="266700"/>
          </a:xfrm>
          <a:prstGeom prst="rect">
            <a:avLst/>
          </a:prstGeom>
        </p:spPr>
      </p:pic>
      <p:pic>
        <p:nvPicPr>
          <p:cNvPr id="115" name="Picture 114" descr="raemi_Drop.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1750" y="1644650"/>
            <a:ext cx="133350" cy="266700"/>
          </a:xfrm>
          <a:prstGeom prst="rect">
            <a:avLst/>
          </a:prstGeom>
        </p:spPr>
      </p:pic>
      <p:pic>
        <p:nvPicPr>
          <p:cNvPr id="116" name="Picture 115" descr="raemi_Drop.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1050" y="1638300"/>
            <a:ext cx="133350" cy="266700"/>
          </a:xfrm>
          <a:prstGeom prst="rect">
            <a:avLst/>
          </a:prstGeom>
        </p:spPr>
      </p:pic>
      <p:pic>
        <p:nvPicPr>
          <p:cNvPr id="117" name="Picture 116" descr="raemi_Drop.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9100" y="1651000"/>
            <a:ext cx="133350" cy="266700"/>
          </a:xfrm>
          <a:prstGeom prst="rect">
            <a:avLst/>
          </a:prstGeom>
        </p:spPr>
      </p:pic>
      <p:sp>
        <p:nvSpPr>
          <p:cNvPr id="41" name="TextBox 40"/>
          <p:cNvSpPr txBox="1"/>
          <p:nvPr/>
        </p:nvSpPr>
        <p:spPr>
          <a:xfrm>
            <a:off x="457200" y="2830183"/>
            <a:ext cx="8229600" cy="954107"/>
          </a:xfrm>
          <a:prstGeom prst="rect">
            <a:avLst/>
          </a:prstGeom>
          <a:noFill/>
        </p:spPr>
        <p:txBody>
          <a:bodyPr wrap="square" rtlCol="0">
            <a:spAutoFit/>
          </a:bodyPr>
          <a:lstStyle/>
          <a:p>
            <a:r>
              <a:rPr lang="en-US" sz="2800" dirty="0" smtClean="0">
                <a:latin typeface="Franklin Gothic Medium"/>
                <a:cs typeface="Franklin Gothic Medium"/>
              </a:rPr>
              <a:t>As </a:t>
            </a:r>
            <a:r>
              <a:rPr lang="en-US" sz="2800" i="1" dirty="0">
                <a:latin typeface="Garamond"/>
                <a:cs typeface="Garamond"/>
              </a:rPr>
              <a:t>n</a:t>
            </a:r>
            <a:r>
              <a:rPr lang="en-US" sz="2800" dirty="0" smtClean="0">
                <a:latin typeface="Franklin Gothic Medium"/>
                <a:cs typeface="Franklin Gothic Medium"/>
              </a:rPr>
              <a:t> gets </a:t>
            </a:r>
            <a:r>
              <a:rPr lang="en-US" sz="2800" dirty="0" smtClean="0">
                <a:solidFill>
                  <a:srgbClr val="FF9933"/>
                </a:solidFill>
                <a:latin typeface="Franklin Gothic Medium"/>
                <a:cs typeface="Franklin Gothic Medium"/>
              </a:rPr>
              <a:t>larger</a:t>
            </a:r>
            <a:r>
              <a:rPr lang="en-US" sz="2800" dirty="0" smtClean="0">
                <a:latin typeface="Franklin Gothic Medium"/>
                <a:cs typeface="Franklin Gothic Medium"/>
              </a:rPr>
              <a:t>, the number of drops within the second “approaches” a </a:t>
            </a:r>
            <a:r>
              <a:rPr lang="en-US" sz="2800" dirty="0" smtClean="0">
                <a:latin typeface="Garamond"/>
                <a:cs typeface="Garamond"/>
              </a:rPr>
              <a:t>Poisson(2.8)</a:t>
            </a:r>
            <a:r>
              <a:rPr lang="en-US" sz="2800" dirty="0" smtClean="0">
                <a:latin typeface="Franklin Gothic Medium"/>
                <a:cs typeface="Franklin Gothic Medium"/>
              </a:rPr>
              <a:t> random variable:</a:t>
            </a:r>
            <a:endParaRPr lang="en-US" sz="2800" dirty="0" smtClean="0">
              <a:solidFill>
                <a:srgbClr val="FF9933"/>
              </a:solidFill>
              <a:latin typeface="Franklin Gothic Medium"/>
              <a:cs typeface="Franklin Gothic Medium"/>
            </a:endParaRPr>
          </a:p>
        </p:txBody>
      </p:sp>
      <p:pic>
        <p:nvPicPr>
          <p:cNvPr id="3" name="Picture 2" descr="raindrops.pdf"/>
          <p:cNvPicPr>
            <a:picLocks noChangeAspect="1"/>
          </p:cNvPicPr>
          <p:nvPr/>
        </p:nvPicPr>
        <p:blipFill rotWithShape="1">
          <a:blip r:embed="rId4">
            <a:extLst>
              <a:ext uri="{28A0092B-C50C-407E-A947-70E740481C1C}">
                <a14:useLocalDpi xmlns:a14="http://schemas.microsoft.com/office/drawing/2010/main" val="0"/>
              </a:ext>
            </a:extLst>
          </a:blip>
          <a:srcRect r="15005"/>
          <a:stretch/>
        </p:blipFill>
        <p:spPr>
          <a:xfrm>
            <a:off x="1130300" y="3891753"/>
            <a:ext cx="5899150" cy="2495721"/>
          </a:xfrm>
          <a:prstGeom prst="rect">
            <a:avLst/>
          </a:prstGeom>
        </p:spPr>
      </p:pic>
    </p:spTree>
    <p:extLst>
      <p:ext uri="{BB962C8B-B14F-4D97-AF65-F5344CB8AC3E}">
        <p14:creationId xmlns:p14="http://schemas.microsoft.com/office/powerpoint/2010/main" val="32188196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dissolv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 and variance of Poisson</a:t>
            </a:r>
            <a:endParaRPr lang="en-US" dirty="0"/>
          </a:p>
        </p:txBody>
      </p:sp>
      <p:sp>
        <p:nvSpPr>
          <p:cNvPr id="4" name="TextBox 3"/>
          <p:cNvSpPr txBox="1"/>
          <p:nvPr/>
        </p:nvSpPr>
        <p:spPr>
          <a:xfrm>
            <a:off x="457200" y="1293483"/>
            <a:ext cx="8229600" cy="523220"/>
          </a:xfrm>
          <a:prstGeom prst="rect">
            <a:avLst/>
          </a:prstGeom>
          <a:noFill/>
        </p:spPr>
        <p:txBody>
          <a:bodyPr wrap="square" rtlCol="0">
            <a:spAutoFit/>
          </a:bodyPr>
          <a:lstStyle/>
          <a:p>
            <a:r>
              <a:rPr lang="en-US" sz="2800" dirty="0" smtClean="0">
                <a:latin typeface="Franklin Gothic Medium"/>
                <a:cs typeface="Franklin Gothic Medium"/>
              </a:rPr>
              <a:t>If </a:t>
            </a:r>
            <a:r>
              <a:rPr lang="en-US" sz="2800" i="1" dirty="0" smtClean="0">
                <a:latin typeface="Garamond"/>
                <a:cs typeface="Garamond"/>
              </a:rPr>
              <a:t>X</a:t>
            </a:r>
            <a:r>
              <a:rPr lang="en-US" sz="2800" dirty="0" smtClean="0">
                <a:latin typeface="Franklin Gothic Medium"/>
                <a:cs typeface="Franklin Gothic Medium"/>
              </a:rPr>
              <a:t> is </a:t>
            </a:r>
            <a:r>
              <a:rPr lang="en-US" sz="2800" dirty="0" smtClean="0">
                <a:latin typeface="Garamond"/>
                <a:cs typeface="Garamond"/>
              </a:rPr>
              <a:t>Binomial(</a:t>
            </a:r>
            <a:r>
              <a:rPr lang="en-US" sz="2800" i="1" dirty="0" smtClean="0">
                <a:latin typeface="Garamond"/>
                <a:cs typeface="Garamond"/>
              </a:rPr>
              <a:t>n</a:t>
            </a:r>
            <a:r>
              <a:rPr lang="en-US" sz="2800" dirty="0" smtClean="0">
                <a:latin typeface="Garamond"/>
                <a:cs typeface="Garamond"/>
              </a:rPr>
              <a:t>, </a:t>
            </a:r>
            <a:r>
              <a:rPr lang="en-US" sz="2800" i="1" dirty="0" smtClean="0">
                <a:latin typeface="Garamond"/>
                <a:cs typeface="Garamond"/>
              </a:rPr>
              <a:t>p</a:t>
            </a:r>
            <a:r>
              <a:rPr lang="en-US" sz="2800" dirty="0" smtClean="0">
                <a:latin typeface="Garamond"/>
                <a:cs typeface="Garamond"/>
              </a:rPr>
              <a:t>)</a:t>
            </a:r>
            <a:r>
              <a:rPr lang="en-US" sz="2800" dirty="0" smtClean="0">
                <a:latin typeface="Franklin Gothic Medium"/>
                <a:cs typeface="Franklin Gothic Medium"/>
              </a:rPr>
              <a:t> then </a:t>
            </a:r>
          </a:p>
        </p:txBody>
      </p:sp>
      <p:sp>
        <p:nvSpPr>
          <p:cNvPr id="5" name="TextBox 4"/>
          <p:cNvSpPr txBox="1"/>
          <p:nvPr/>
        </p:nvSpPr>
        <p:spPr>
          <a:xfrm>
            <a:off x="1187450" y="1981372"/>
            <a:ext cx="2889250" cy="523220"/>
          </a:xfrm>
          <a:prstGeom prst="rect">
            <a:avLst/>
          </a:prstGeom>
          <a:noFill/>
          <a:ln w="19050" cmpd="sng">
            <a:noFill/>
          </a:ln>
        </p:spPr>
        <p:txBody>
          <a:bodyPr wrap="square" rtlCol="0">
            <a:spAutoFit/>
          </a:bodyPr>
          <a:lstStyle/>
          <a:p>
            <a:pPr algn="ctr"/>
            <a:r>
              <a:rPr lang="en-US" sz="2800" i="1" dirty="0" smtClean="0">
                <a:latin typeface="Garamond"/>
                <a:cs typeface="Garamond"/>
              </a:rPr>
              <a:t>E</a:t>
            </a:r>
            <a:r>
              <a:rPr lang="en-US" sz="2800" dirty="0" smtClean="0">
                <a:latin typeface="Garamond"/>
                <a:cs typeface="Garamond"/>
              </a:rPr>
              <a:t>[</a:t>
            </a:r>
            <a:r>
              <a:rPr lang="en-US" sz="2800" i="1" dirty="0" smtClean="0">
                <a:latin typeface="Garamond"/>
                <a:cs typeface="Garamond"/>
              </a:rPr>
              <a:t>X</a:t>
            </a:r>
            <a:r>
              <a:rPr lang="en-US" sz="2800" dirty="0">
                <a:latin typeface="Garamond"/>
                <a:cs typeface="Garamond"/>
              </a:rPr>
              <a:t>]</a:t>
            </a:r>
            <a:r>
              <a:rPr lang="en-US" sz="2800" dirty="0" smtClean="0">
                <a:latin typeface="Garamond"/>
                <a:cs typeface="Garamond"/>
              </a:rPr>
              <a:t> = </a:t>
            </a:r>
            <a:r>
              <a:rPr lang="en-US" sz="2800" i="1" dirty="0" err="1" smtClean="0">
                <a:latin typeface="Garamond"/>
                <a:cs typeface="Garamond"/>
              </a:rPr>
              <a:t>np</a:t>
            </a:r>
            <a:endParaRPr lang="en-US" sz="2800" dirty="0" smtClean="0">
              <a:latin typeface="Franklin Gothic Medium"/>
              <a:cs typeface="Franklin Gothic Medium"/>
            </a:endParaRPr>
          </a:p>
        </p:txBody>
      </p:sp>
      <p:sp>
        <p:nvSpPr>
          <p:cNvPr id="6" name="TextBox 5"/>
          <p:cNvSpPr txBox="1"/>
          <p:nvPr/>
        </p:nvSpPr>
        <p:spPr>
          <a:xfrm>
            <a:off x="4654550" y="1981372"/>
            <a:ext cx="2889250" cy="523220"/>
          </a:xfrm>
          <a:prstGeom prst="rect">
            <a:avLst/>
          </a:prstGeom>
          <a:noFill/>
          <a:ln w="19050" cmpd="sng">
            <a:noFill/>
          </a:ln>
        </p:spPr>
        <p:txBody>
          <a:bodyPr wrap="square" rtlCol="0">
            <a:spAutoFit/>
          </a:bodyPr>
          <a:lstStyle/>
          <a:p>
            <a:pPr algn="ctr"/>
            <a:r>
              <a:rPr lang="en-US" sz="2800" i="1" dirty="0" err="1" smtClean="0">
                <a:latin typeface="Garamond"/>
                <a:cs typeface="Garamond"/>
              </a:rPr>
              <a:t>Var</a:t>
            </a:r>
            <a:r>
              <a:rPr lang="en-US" sz="2800" dirty="0" smtClean="0">
                <a:latin typeface="Garamond"/>
                <a:cs typeface="Garamond"/>
              </a:rPr>
              <a:t>[</a:t>
            </a:r>
            <a:r>
              <a:rPr lang="en-US" sz="2800" i="1" dirty="0" smtClean="0">
                <a:latin typeface="Garamond"/>
                <a:cs typeface="Garamond"/>
              </a:rPr>
              <a:t>X</a:t>
            </a:r>
            <a:r>
              <a:rPr lang="en-US" sz="2800" dirty="0">
                <a:latin typeface="Garamond"/>
                <a:cs typeface="Garamond"/>
              </a:rPr>
              <a:t>]</a:t>
            </a:r>
            <a:r>
              <a:rPr lang="en-US" sz="2800" dirty="0" smtClean="0">
                <a:latin typeface="Garamond"/>
                <a:cs typeface="Garamond"/>
              </a:rPr>
              <a:t> = </a:t>
            </a:r>
            <a:r>
              <a:rPr lang="en-US" sz="2800" i="1" dirty="0" err="1" smtClean="0">
                <a:latin typeface="Garamond"/>
                <a:cs typeface="Garamond"/>
              </a:rPr>
              <a:t>np</a:t>
            </a:r>
            <a:r>
              <a:rPr lang="en-US" sz="2800" dirty="0" smtClean="0">
                <a:latin typeface="Garamond"/>
                <a:cs typeface="Garamond"/>
              </a:rPr>
              <a:t>(1-</a:t>
            </a:r>
            <a:r>
              <a:rPr lang="en-US" sz="2800" i="1" dirty="0" smtClean="0">
                <a:latin typeface="Garamond"/>
                <a:cs typeface="Garamond"/>
              </a:rPr>
              <a:t>p</a:t>
            </a:r>
            <a:r>
              <a:rPr lang="en-US" sz="2800" dirty="0" smtClean="0">
                <a:latin typeface="Garamond"/>
                <a:cs typeface="Garamond"/>
              </a:rPr>
              <a:t>)</a:t>
            </a:r>
            <a:endParaRPr lang="en-US" sz="2800" dirty="0" smtClean="0">
              <a:latin typeface="Franklin Gothic Medium"/>
              <a:cs typeface="Franklin Gothic Medium"/>
            </a:endParaRPr>
          </a:p>
        </p:txBody>
      </p:sp>
      <p:sp>
        <p:nvSpPr>
          <p:cNvPr id="7" name="TextBox 6"/>
          <p:cNvSpPr txBox="1"/>
          <p:nvPr/>
        </p:nvSpPr>
        <p:spPr>
          <a:xfrm>
            <a:off x="457200" y="2709533"/>
            <a:ext cx="8229600" cy="523220"/>
          </a:xfrm>
          <a:prstGeom prst="rect">
            <a:avLst/>
          </a:prstGeom>
          <a:noFill/>
        </p:spPr>
        <p:txBody>
          <a:bodyPr wrap="square" rtlCol="0">
            <a:spAutoFit/>
          </a:bodyPr>
          <a:lstStyle/>
          <a:p>
            <a:r>
              <a:rPr lang="en-US" sz="2800" dirty="0" smtClean="0">
                <a:latin typeface="Franklin Gothic Medium"/>
                <a:cs typeface="Franklin Gothic Medium"/>
              </a:rPr>
              <a:t>When </a:t>
            </a:r>
            <a:r>
              <a:rPr lang="en-US" sz="2800" i="1" dirty="0" smtClean="0">
                <a:latin typeface="Garamond"/>
                <a:cs typeface="Garamond"/>
              </a:rPr>
              <a:t>p</a:t>
            </a:r>
            <a:r>
              <a:rPr lang="en-US" sz="2800" dirty="0" smtClean="0">
                <a:latin typeface="Garamond"/>
                <a:cs typeface="Garamond"/>
              </a:rPr>
              <a:t> = </a:t>
            </a:r>
            <a:r>
              <a:rPr lang="en-US" sz="2800" i="1" dirty="0" smtClean="0">
                <a:latin typeface="Symbol" charset="2"/>
                <a:cs typeface="Symbol" charset="2"/>
              </a:rPr>
              <a:t>m</a:t>
            </a:r>
            <a:r>
              <a:rPr lang="en-US" sz="2800" dirty="0" smtClean="0">
                <a:latin typeface="Garamond"/>
                <a:cs typeface="Garamond"/>
              </a:rPr>
              <a:t>/</a:t>
            </a:r>
            <a:r>
              <a:rPr lang="en-US" sz="2800" i="1" dirty="0" smtClean="0">
                <a:latin typeface="Garamond"/>
                <a:cs typeface="Garamond"/>
              </a:rPr>
              <a:t>n</a:t>
            </a:r>
            <a:r>
              <a:rPr lang="en-US" sz="2800" dirty="0" smtClean="0">
                <a:latin typeface="Franklin Gothic Medium"/>
                <a:cs typeface="Franklin Gothic Medium"/>
              </a:rPr>
              <a:t>, we get</a:t>
            </a:r>
          </a:p>
        </p:txBody>
      </p:sp>
      <p:sp>
        <p:nvSpPr>
          <p:cNvPr id="8" name="TextBox 7"/>
          <p:cNvSpPr txBox="1"/>
          <p:nvPr/>
        </p:nvSpPr>
        <p:spPr>
          <a:xfrm>
            <a:off x="1168400" y="3289472"/>
            <a:ext cx="2889250" cy="523220"/>
          </a:xfrm>
          <a:prstGeom prst="rect">
            <a:avLst/>
          </a:prstGeom>
          <a:noFill/>
          <a:ln w="19050" cmpd="sng">
            <a:noFill/>
          </a:ln>
        </p:spPr>
        <p:txBody>
          <a:bodyPr wrap="square" rtlCol="0">
            <a:spAutoFit/>
          </a:bodyPr>
          <a:lstStyle/>
          <a:p>
            <a:pPr algn="ctr"/>
            <a:r>
              <a:rPr lang="en-US" sz="2800" i="1" dirty="0" smtClean="0">
                <a:latin typeface="Garamond"/>
                <a:cs typeface="Garamond"/>
              </a:rPr>
              <a:t>E</a:t>
            </a:r>
            <a:r>
              <a:rPr lang="en-US" sz="2800" dirty="0" smtClean="0">
                <a:latin typeface="Garamond"/>
                <a:cs typeface="Garamond"/>
              </a:rPr>
              <a:t>[</a:t>
            </a:r>
            <a:r>
              <a:rPr lang="en-US" sz="2800" i="1" dirty="0" smtClean="0">
                <a:latin typeface="Garamond"/>
                <a:cs typeface="Garamond"/>
              </a:rPr>
              <a:t>X</a:t>
            </a:r>
            <a:r>
              <a:rPr lang="en-US" sz="2800" dirty="0">
                <a:latin typeface="Garamond"/>
                <a:cs typeface="Garamond"/>
              </a:rPr>
              <a:t>]</a:t>
            </a:r>
            <a:r>
              <a:rPr lang="en-US" sz="2800" dirty="0" smtClean="0">
                <a:latin typeface="Garamond"/>
                <a:cs typeface="Garamond"/>
              </a:rPr>
              <a:t> = </a:t>
            </a:r>
            <a:r>
              <a:rPr lang="en-US" sz="2800" i="1" dirty="0">
                <a:latin typeface="Symbol" charset="2"/>
                <a:cs typeface="Symbol" charset="2"/>
              </a:rPr>
              <a:t>m</a:t>
            </a:r>
            <a:endParaRPr lang="en-US" sz="2800" dirty="0" smtClean="0">
              <a:latin typeface="Franklin Gothic Medium"/>
              <a:cs typeface="Franklin Gothic Medium"/>
            </a:endParaRPr>
          </a:p>
        </p:txBody>
      </p:sp>
      <p:sp>
        <p:nvSpPr>
          <p:cNvPr id="9" name="TextBox 8"/>
          <p:cNvSpPr txBox="1"/>
          <p:nvPr/>
        </p:nvSpPr>
        <p:spPr>
          <a:xfrm>
            <a:off x="4800600" y="3289472"/>
            <a:ext cx="2889250" cy="523220"/>
          </a:xfrm>
          <a:prstGeom prst="rect">
            <a:avLst/>
          </a:prstGeom>
          <a:noFill/>
          <a:ln w="19050" cmpd="sng">
            <a:noFill/>
          </a:ln>
        </p:spPr>
        <p:txBody>
          <a:bodyPr wrap="square" rtlCol="0">
            <a:spAutoFit/>
          </a:bodyPr>
          <a:lstStyle/>
          <a:p>
            <a:pPr algn="ctr"/>
            <a:r>
              <a:rPr lang="en-US" sz="2800" i="1" dirty="0" err="1" smtClean="0">
                <a:latin typeface="Garamond"/>
                <a:cs typeface="Garamond"/>
              </a:rPr>
              <a:t>Var</a:t>
            </a:r>
            <a:r>
              <a:rPr lang="en-US" sz="2800" dirty="0" smtClean="0">
                <a:latin typeface="Garamond"/>
                <a:cs typeface="Garamond"/>
              </a:rPr>
              <a:t>[</a:t>
            </a:r>
            <a:r>
              <a:rPr lang="en-US" sz="2800" i="1" dirty="0" smtClean="0">
                <a:latin typeface="Garamond"/>
                <a:cs typeface="Garamond"/>
              </a:rPr>
              <a:t>X</a:t>
            </a:r>
            <a:r>
              <a:rPr lang="en-US" sz="2800" dirty="0">
                <a:latin typeface="Garamond"/>
                <a:cs typeface="Garamond"/>
              </a:rPr>
              <a:t>]</a:t>
            </a:r>
            <a:r>
              <a:rPr lang="en-US" sz="2800" dirty="0" smtClean="0">
                <a:latin typeface="Garamond"/>
                <a:cs typeface="Garamond"/>
              </a:rPr>
              <a:t> = </a:t>
            </a:r>
            <a:r>
              <a:rPr lang="en-US" sz="2800" i="1" dirty="0" smtClean="0">
                <a:latin typeface="Symbol" charset="2"/>
                <a:cs typeface="Symbol" charset="2"/>
              </a:rPr>
              <a:t>m</a:t>
            </a:r>
            <a:r>
              <a:rPr lang="en-US" sz="2800" dirty="0" smtClean="0">
                <a:latin typeface="Garamond"/>
                <a:cs typeface="Garamond"/>
              </a:rPr>
              <a:t>(1-</a:t>
            </a:r>
            <a:r>
              <a:rPr lang="en-US" sz="2800" i="1" dirty="0" smtClean="0">
                <a:latin typeface="Symbol" charset="2"/>
                <a:cs typeface="Symbol" charset="2"/>
              </a:rPr>
              <a:t>m</a:t>
            </a:r>
            <a:r>
              <a:rPr lang="en-US" sz="2800" dirty="0">
                <a:latin typeface="Garamond"/>
                <a:cs typeface="Garamond"/>
              </a:rPr>
              <a:t>/</a:t>
            </a:r>
            <a:r>
              <a:rPr lang="en-US" sz="2800" i="1" dirty="0">
                <a:latin typeface="Garamond"/>
                <a:cs typeface="Garamond"/>
              </a:rPr>
              <a:t>n</a:t>
            </a:r>
            <a:r>
              <a:rPr lang="en-US" sz="2800" dirty="0" smtClean="0">
                <a:latin typeface="Garamond"/>
                <a:cs typeface="Garamond"/>
              </a:rPr>
              <a:t>)</a:t>
            </a:r>
            <a:endParaRPr lang="en-US" sz="2800" dirty="0" smtClean="0">
              <a:latin typeface="Franklin Gothic Medium"/>
              <a:cs typeface="Franklin Gothic Medium"/>
            </a:endParaRPr>
          </a:p>
        </p:txBody>
      </p:sp>
      <p:sp>
        <p:nvSpPr>
          <p:cNvPr id="10" name="TextBox 9"/>
          <p:cNvSpPr txBox="1"/>
          <p:nvPr/>
        </p:nvSpPr>
        <p:spPr>
          <a:xfrm>
            <a:off x="457200" y="4036683"/>
            <a:ext cx="8229600" cy="523220"/>
          </a:xfrm>
          <a:prstGeom prst="rect">
            <a:avLst/>
          </a:prstGeom>
          <a:noFill/>
        </p:spPr>
        <p:txBody>
          <a:bodyPr wrap="square" rtlCol="0">
            <a:spAutoFit/>
          </a:bodyPr>
          <a:lstStyle/>
          <a:p>
            <a:r>
              <a:rPr lang="en-US" sz="2800" dirty="0" smtClean="0">
                <a:latin typeface="Franklin Gothic Medium"/>
                <a:cs typeface="Franklin Gothic Medium"/>
              </a:rPr>
              <a:t>As </a:t>
            </a:r>
            <a:r>
              <a:rPr lang="en-US" sz="2800" i="1" dirty="0" smtClean="0">
                <a:latin typeface="Garamond"/>
                <a:cs typeface="Garamond"/>
              </a:rPr>
              <a:t>n</a:t>
            </a:r>
            <a:r>
              <a:rPr lang="en-US" sz="2800" dirty="0" smtClean="0">
                <a:latin typeface="Franklin Gothic Medium"/>
                <a:cs typeface="Franklin Gothic Medium"/>
              </a:rPr>
              <a:t> </a:t>
            </a:r>
            <a:r>
              <a:rPr lang="en-US" sz="2800" dirty="0" smtClean="0">
                <a:latin typeface="Garamond"/>
                <a:cs typeface="Garamond"/>
              </a:rPr>
              <a:t>→ ∞,</a:t>
            </a:r>
            <a:r>
              <a:rPr lang="en-US" sz="2800" dirty="0" smtClean="0">
                <a:latin typeface="Franklin Gothic Medium"/>
                <a:cs typeface="Franklin Gothic Medium"/>
              </a:rPr>
              <a:t> </a:t>
            </a:r>
            <a:r>
              <a:rPr lang="en-US" sz="2800" i="1" dirty="0">
                <a:latin typeface="Garamond"/>
                <a:cs typeface="Garamond"/>
              </a:rPr>
              <a:t>E</a:t>
            </a:r>
            <a:r>
              <a:rPr lang="en-US" sz="2800" dirty="0">
                <a:latin typeface="Garamond"/>
                <a:cs typeface="Garamond"/>
              </a:rPr>
              <a:t>[</a:t>
            </a:r>
            <a:r>
              <a:rPr lang="en-US" sz="2800" i="1" dirty="0">
                <a:latin typeface="Garamond"/>
                <a:cs typeface="Garamond"/>
              </a:rPr>
              <a:t>X</a:t>
            </a:r>
            <a:r>
              <a:rPr lang="en-US" sz="2800" dirty="0">
                <a:latin typeface="Garamond"/>
                <a:cs typeface="Garamond"/>
              </a:rPr>
              <a:t>]</a:t>
            </a:r>
            <a:r>
              <a:rPr lang="en-US" sz="2800" dirty="0" smtClean="0">
                <a:latin typeface="Franklin Gothic Medium"/>
                <a:cs typeface="Franklin Gothic Medium"/>
              </a:rPr>
              <a:t> </a:t>
            </a:r>
            <a:r>
              <a:rPr lang="en-US" sz="2800" dirty="0" smtClean="0">
                <a:latin typeface="Garamond"/>
                <a:cs typeface="Garamond"/>
              </a:rPr>
              <a:t>→ </a:t>
            </a:r>
            <a:r>
              <a:rPr lang="en-US" sz="2800" i="1" dirty="0">
                <a:latin typeface="Symbol" charset="2"/>
                <a:cs typeface="Symbol" charset="2"/>
              </a:rPr>
              <a:t>m</a:t>
            </a:r>
            <a:r>
              <a:rPr lang="en-US" sz="2800" dirty="0" smtClean="0">
                <a:latin typeface="Garamond"/>
                <a:cs typeface="Garamond"/>
              </a:rPr>
              <a:t> </a:t>
            </a:r>
            <a:r>
              <a:rPr lang="en-US" sz="2800" dirty="0" smtClean="0">
                <a:latin typeface="Franklin Gothic Medium"/>
                <a:cs typeface="Franklin Gothic Medium"/>
              </a:rPr>
              <a:t>and</a:t>
            </a:r>
            <a:r>
              <a:rPr lang="en-US" sz="2800" dirty="0" smtClean="0">
                <a:latin typeface="Garamond"/>
                <a:cs typeface="Garamond"/>
              </a:rPr>
              <a:t> </a:t>
            </a:r>
            <a:r>
              <a:rPr lang="en-US" sz="2800" i="1" dirty="0" err="1">
                <a:latin typeface="Garamond"/>
                <a:cs typeface="Garamond"/>
              </a:rPr>
              <a:t>Var</a:t>
            </a:r>
            <a:r>
              <a:rPr lang="en-US" sz="2800" dirty="0">
                <a:latin typeface="Garamond"/>
                <a:cs typeface="Garamond"/>
              </a:rPr>
              <a:t>[</a:t>
            </a:r>
            <a:r>
              <a:rPr lang="en-US" sz="2800" i="1" dirty="0">
                <a:latin typeface="Garamond"/>
                <a:cs typeface="Garamond"/>
              </a:rPr>
              <a:t>X</a:t>
            </a:r>
            <a:r>
              <a:rPr lang="en-US" sz="2800" dirty="0" smtClean="0">
                <a:latin typeface="Garamond"/>
                <a:cs typeface="Garamond"/>
              </a:rPr>
              <a:t>] </a:t>
            </a:r>
            <a:r>
              <a:rPr lang="en-US" sz="2800" dirty="0">
                <a:latin typeface="Garamond"/>
                <a:cs typeface="Garamond"/>
              </a:rPr>
              <a:t>→</a:t>
            </a:r>
            <a:r>
              <a:rPr lang="en-US" sz="2800" dirty="0" smtClean="0">
                <a:latin typeface="Garamond"/>
                <a:cs typeface="Garamond"/>
              </a:rPr>
              <a:t> </a:t>
            </a:r>
            <a:r>
              <a:rPr lang="en-US" sz="2800" i="1" dirty="0">
                <a:latin typeface="Symbol" charset="2"/>
                <a:cs typeface="Symbol" charset="2"/>
              </a:rPr>
              <a:t>m</a:t>
            </a:r>
            <a:r>
              <a:rPr lang="en-US" sz="2800" dirty="0" smtClean="0">
                <a:latin typeface="Franklin Gothic Medium"/>
                <a:cs typeface="Franklin Gothic Medium"/>
              </a:rPr>
              <a:t>. This suggests</a:t>
            </a:r>
          </a:p>
        </p:txBody>
      </p:sp>
      <p:grpSp>
        <p:nvGrpSpPr>
          <p:cNvPr id="14" name="Group 13"/>
          <p:cNvGrpSpPr/>
          <p:nvPr/>
        </p:nvGrpSpPr>
        <p:grpSpPr>
          <a:xfrm>
            <a:off x="876300" y="5038730"/>
            <a:ext cx="7473950" cy="838200"/>
            <a:chOff x="876300" y="5038730"/>
            <a:chExt cx="7473950" cy="838200"/>
          </a:xfrm>
        </p:grpSpPr>
        <p:sp>
          <p:nvSpPr>
            <p:cNvPr id="12" name="TextBox 11"/>
            <p:cNvSpPr txBox="1"/>
            <p:nvPr/>
          </p:nvSpPr>
          <p:spPr>
            <a:xfrm>
              <a:off x="876300" y="5135570"/>
              <a:ext cx="7473950" cy="584776"/>
            </a:xfrm>
            <a:prstGeom prst="rect">
              <a:avLst/>
            </a:prstGeom>
            <a:noFill/>
          </p:spPr>
          <p:txBody>
            <a:bodyPr wrap="square" rtlCol="0">
              <a:spAutoFit/>
            </a:bodyPr>
            <a:lstStyle/>
            <a:p>
              <a:pPr lvl="0" algn="ctr"/>
              <a:r>
                <a:rPr lang="en-US" sz="2800" dirty="0" smtClean="0">
                  <a:latin typeface="Franklin Gothic Medium"/>
                  <a:cs typeface="Franklin Gothic Medium"/>
                </a:rPr>
                <a:t>When </a:t>
              </a:r>
              <a:r>
                <a:rPr lang="en-US" sz="2800" i="1" dirty="0">
                  <a:latin typeface="Garamond"/>
                  <a:cs typeface="Garamond"/>
                </a:rPr>
                <a:t>X</a:t>
              </a:r>
              <a:r>
                <a:rPr lang="en-US" sz="2800" dirty="0" smtClean="0">
                  <a:latin typeface="Franklin Gothic Medium"/>
                  <a:cs typeface="Franklin Gothic Medium"/>
                </a:rPr>
                <a:t> is </a:t>
              </a:r>
              <a:r>
                <a:rPr lang="en-US" sz="2800" dirty="0">
                  <a:latin typeface="Garamond"/>
                  <a:cs typeface="Garamond"/>
                </a:rPr>
                <a:t>Poisson(</a:t>
              </a:r>
              <a:r>
                <a:rPr lang="en-US" sz="2800" i="1" dirty="0">
                  <a:latin typeface="Symbol" charset="2"/>
                  <a:cs typeface="Symbol" charset="2"/>
                </a:rPr>
                <a:t>m</a:t>
              </a:r>
              <a:r>
                <a:rPr lang="en-US" sz="2800" dirty="0">
                  <a:latin typeface="Garamond"/>
                  <a:cs typeface="Garamond"/>
                </a:rPr>
                <a:t>)</a:t>
              </a:r>
              <a:r>
                <a:rPr lang="en-US" sz="2800" dirty="0" smtClean="0">
                  <a:latin typeface="Franklin Gothic Medium"/>
                  <a:cs typeface="Franklin Gothic Medium"/>
                </a:rPr>
                <a:t>, </a:t>
              </a:r>
              <a:r>
                <a:rPr lang="en-US" sz="2800" i="1" dirty="0" smtClean="0">
                  <a:latin typeface="Garamond"/>
                  <a:cs typeface="Garamond"/>
                </a:rPr>
                <a:t>E</a:t>
              </a:r>
              <a:r>
                <a:rPr lang="en-US" sz="2800" dirty="0">
                  <a:latin typeface="Garamond"/>
                  <a:cs typeface="Garamond"/>
                </a:rPr>
                <a:t>[</a:t>
              </a:r>
              <a:r>
                <a:rPr lang="en-US" sz="2800" i="1" dirty="0">
                  <a:latin typeface="Garamond"/>
                  <a:cs typeface="Garamond"/>
                </a:rPr>
                <a:t>X</a:t>
              </a:r>
              <a:r>
                <a:rPr lang="en-US" sz="2800" dirty="0">
                  <a:latin typeface="Garamond"/>
                  <a:cs typeface="Garamond"/>
                </a:rPr>
                <a:t>]</a:t>
              </a:r>
              <a:r>
                <a:rPr lang="en-US" sz="2800" dirty="0">
                  <a:latin typeface="Franklin Gothic Medium"/>
                  <a:cs typeface="Franklin Gothic Medium"/>
                </a:rPr>
                <a:t> </a:t>
              </a:r>
              <a:r>
                <a:rPr lang="en-US" sz="2800" dirty="0" smtClean="0">
                  <a:latin typeface="Garamond"/>
                  <a:cs typeface="Garamond"/>
                </a:rPr>
                <a:t>= </a:t>
              </a:r>
              <a:r>
                <a:rPr lang="en-US" sz="2800" i="1" dirty="0" smtClean="0">
                  <a:latin typeface="Symbol" charset="2"/>
                  <a:cs typeface="Symbol" charset="2"/>
                </a:rPr>
                <a:t>m</a:t>
              </a:r>
              <a:r>
                <a:rPr lang="en-US" sz="2800" dirty="0" smtClean="0">
                  <a:latin typeface="Garamond"/>
                  <a:cs typeface="Garamond"/>
                </a:rPr>
                <a:t> </a:t>
              </a:r>
              <a:r>
                <a:rPr lang="en-US" sz="2800" dirty="0" smtClean="0">
                  <a:latin typeface="Franklin Gothic Medium"/>
                  <a:cs typeface="Franklin Gothic Medium"/>
                </a:rPr>
                <a:t>and</a:t>
              </a:r>
              <a:r>
                <a:rPr lang="en-US" sz="2800" dirty="0">
                  <a:latin typeface="Garamond"/>
                  <a:cs typeface="Garamond"/>
                </a:rPr>
                <a:t> </a:t>
              </a:r>
              <a:r>
                <a:rPr lang="en-US" sz="2800" i="1" dirty="0" err="1" smtClean="0">
                  <a:latin typeface="Garamond"/>
                  <a:cs typeface="Garamond"/>
                </a:rPr>
                <a:t>Var</a:t>
              </a:r>
              <a:r>
                <a:rPr lang="en-US" sz="2800" dirty="0">
                  <a:latin typeface="Garamond"/>
                  <a:cs typeface="Garamond"/>
                </a:rPr>
                <a:t>[</a:t>
              </a:r>
              <a:r>
                <a:rPr lang="en-US" sz="2800" i="1" dirty="0">
                  <a:latin typeface="Garamond"/>
                  <a:cs typeface="Garamond"/>
                </a:rPr>
                <a:t>X</a:t>
              </a:r>
              <a:r>
                <a:rPr lang="en-US" sz="2800" dirty="0">
                  <a:latin typeface="Garamond"/>
                  <a:cs typeface="Garamond"/>
                </a:rPr>
                <a:t>] </a:t>
              </a:r>
              <a:r>
                <a:rPr lang="en-US" sz="2800" dirty="0" smtClean="0">
                  <a:latin typeface="Garamond"/>
                  <a:cs typeface="Garamond"/>
                </a:rPr>
                <a:t>= </a:t>
              </a:r>
              <a:r>
                <a:rPr lang="en-US" sz="2800" i="1" dirty="0" smtClean="0">
                  <a:latin typeface="Symbol" charset="2"/>
                  <a:cs typeface="Symbol" charset="2"/>
                </a:rPr>
                <a:t>m</a:t>
              </a:r>
              <a:r>
                <a:rPr lang="en-US" sz="3200" i="1" dirty="0" smtClean="0">
                  <a:latin typeface="Franklin Gothic Medium"/>
                  <a:cs typeface="Franklin Gothic Medium"/>
                </a:rPr>
                <a:t>.</a:t>
              </a:r>
              <a:endParaRPr lang="en-US" sz="3200" i="1" dirty="0">
                <a:solidFill>
                  <a:prstClr val="black"/>
                </a:solidFill>
                <a:latin typeface="Franklin Gothic Medium"/>
                <a:cs typeface="Franklin Gothic Medium"/>
              </a:endParaRPr>
            </a:p>
          </p:txBody>
        </p:sp>
        <p:sp>
          <p:nvSpPr>
            <p:cNvPr id="13" name="Rectangle 12"/>
            <p:cNvSpPr/>
            <p:nvPr/>
          </p:nvSpPr>
          <p:spPr>
            <a:xfrm>
              <a:off x="876300" y="5038730"/>
              <a:ext cx="7473950" cy="838200"/>
            </a:xfrm>
            <a:prstGeom prst="rect">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5154598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for you to solve</a:t>
            </a:r>
            <a:endParaRPr lang="en-US" dirty="0"/>
          </a:p>
        </p:txBody>
      </p:sp>
      <p:sp>
        <p:nvSpPr>
          <p:cNvPr id="4" name="TextBox 3"/>
          <p:cNvSpPr txBox="1"/>
          <p:nvPr/>
        </p:nvSpPr>
        <p:spPr>
          <a:xfrm>
            <a:off x="457200" y="1293483"/>
            <a:ext cx="8229600" cy="523220"/>
          </a:xfrm>
          <a:prstGeom prst="rect">
            <a:avLst/>
          </a:prstGeom>
          <a:noFill/>
        </p:spPr>
        <p:txBody>
          <a:bodyPr wrap="square" rtlCol="0">
            <a:spAutoFit/>
          </a:bodyPr>
          <a:lstStyle/>
          <a:p>
            <a:r>
              <a:rPr lang="en-US" sz="2800" dirty="0" smtClean="0">
                <a:latin typeface="Franklin Gothic Medium"/>
                <a:cs typeface="Franklin Gothic Medium"/>
              </a:rPr>
              <a:t>Rain falls on you at an </a:t>
            </a:r>
            <a:r>
              <a:rPr lang="en-US" sz="2800" dirty="0" smtClean="0">
                <a:solidFill>
                  <a:schemeClr val="accent1"/>
                </a:solidFill>
                <a:latin typeface="Franklin Gothic Medium"/>
                <a:cs typeface="Franklin Gothic Medium"/>
              </a:rPr>
              <a:t>average rate </a:t>
            </a:r>
            <a:r>
              <a:rPr lang="en-US" sz="2800" dirty="0" smtClean="0">
                <a:latin typeface="Franklin Gothic Medium"/>
                <a:cs typeface="Franklin Gothic Medium"/>
              </a:rPr>
              <a:t>of 3 drops/sec.</a:t>
            </a:r>
          </a:p>
        </p:txBody>
      </p:sp>
      <p:pic>
        <p:nvPicPr>
          <p:cNvPr id="10" name="Picture 9" descr="7821564610_6dee319367.jpg"/>
          <p:cNvPicPr>
            <a:picLocks noChangeAspect="1"/>
          </p:cNvPicPr>
          <p:nvPr/>
        </p:nvPicPr>
        <p:blipFill rotWithShape="1">
          <a:blip r:embed="rId2">
            <a:extLst>
              <a:ext uri="{28A0092B-C50C-407E-A947-70E740481C1C}">
                <a14:useLocalDpi xmlns:a14="http://schemas.microsoft.com/office/drawing/2010/main" val="0"/>
              </a:ext>
            </a:extLst>
          </a:blip>
          <a:srcRect b="33083"/>
          <a:stretch/>
        </p:blipFill>
        <p:spPr>
          <a:xfrm>
            <a:off x="5570474" y="2324100"/>
            <a:ext cx="2525205" cy="2825750"/>
          </a:xfrm>
          <a:prstGeom prst="rect">
            <a:avLst/>
          </a:prstGeom>
        </p:spPr>
      </p:pic>
      <p:sp>
        <p:nvSpPr>
          <p:cNvPr id="12" name="TextBox 11"/>
          <p:cNvSpPr txBox="1"/>
          <p:nvPr/>
        </p:nvSpPr>
        <p:spPr>
          <a:xfrm>
            <a:off x="457200" y="3270049"/>
            <a:ext cx="4114800" cy="954107"/>
          </a:xfrm>
          <a:prstGeom prst="rect">
            <a:avLst/>
          </a:prstGeom>
          <a:noFill/>
        </p:spPr>
        <p:txBody>
          <a:bodyPr wrap="square" rtlCol="0">
            <a:spAutoFit/>
          </a:bodyPr>
          <a:lstStyle/>
          <a:p>
            <a:r>
              <a:rPr lang="en-US" sz="2800" dirty="0" smtClean="0">
                <a:latin typeface="Franklin Gothic Medium"/>
                <a:cs typeface="Franklin Gothic Medium"/>
              </a:rPr>
              <a:t>You walk for 30 sec from MTR to bus stop.</a:t>
            </a:r>
          </a:p>
        </p:txBody>
      </p:sp>
      <p:sp>
        <p:nvSpPr>
          <p:cNvPr id="13" name="TextBox 12"/>
          <p:cNvSpPr txBox="1"/>
          <p:nvPr/>
        </p:nvSpPr>
        <p:spPr>
          <a:xfrm>
            <a:off x="457200" y="2051653"/>
            <a:ext cx="4114800" cy="954107"/>
          </a:xfrm>
          <a:prstGeom prst="rect">
            <a:avLst/>
          </a:prstGeom>
          <a:noFill/>
        </p:spPr>
        <p:txBody>
          <a:bodyPr wrap="square" rtlCol="0">
            <a:spAutoFit/>
          </a:bodyPr>
          <a:lstStyle/>
          <a:p>
            <a:r>
              <a:rPr lang="en-US" sz="2800" dirty="0" smtClean="0">
                <a:latin typeface="Franklin Gothic Medium"/>
                <a:cs typeface="Franklin Gothic Medium"/>
              </a:rPr>
              <a:t>When 100 drops hit you, your hair gets wet.</a:t>
            </a:r>
          </a:p>
        </p:txBody>
      </p:sp>
      <p:sp>
        <p:nvSpPr>
          <p:cNvPr id="14" name="TextBox 13"/>
          <p:cNvSpPr txBox="1"/>
          <p:nvPr/>
        </p:nvSpPr>
        <p:spPr>
          <a:xfrm>
            <a:off x="457200" y="4502753"/>
            <a:ext cx="5016500" cy="954107"/>
          </a:xfrm>
          <a:prstGeom prst="rect">
            <a:avLst/>
          </a:prstGeom>
          <a:noFill/>
        </p:spPr>
        <p:txBody>
          <a:bodyPr wrap="square" rtlCol="0">
            <a:spAutoFit/>
          </a:bodyPr>
          <a:lstStyle/>
          <a:p>
            <a:r>
              <a:rPr lang="en-US" sz="2800" dirty="0" smtClean="0">
                <a:latin typeface="Franklin Gothic Medium"/>
                <a:cs typeface="Franklin Gothic Medium"/>
              </a:rPr>
              <a:t>What is the probability your hair got wet? </a:t>
            </a:r>
          </a:p>
        </p:txBody>
      </p:sp>
    </p:spTree>
    <p:extLst>
      <p:ext uri="{BB962C8B-B14F-4D97-AF65-F5344CB8AC3E}">
        <p14:creationId xmlns:p14="http://schemas.microsoft.com/office/powerpoint/2010/main" val="302508177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for you to solve</a:t>
            </a:r>
          </a:p>
        </p:txBody>
      </p:sp>
      <p:sp>
        <p:nvSpPr>
          <p:cNvPr id="4" name="TextBox 3"/>
          <p:cNvSpPr txBox="1"/>
          <p:nvPr/>
        </p:nvSpPr>
        <p:spPr>
          <a:xfrm>
            <a:off x="457200" y="1290668"/>
            <a:ext cx="1974850" cy="584776"/>
          </a:xfrm>
          <a:prstGeom prst="rect">
            <a:avLst/>
          </a:prstGeom>
          <a:noFill/>
        </p:spPr>
        <p:txBody>
          <a:bodyPr wrap="square" rtlCol="0">
            <a:spAutoFit/>
          </a:bodyPr>
          <a:lstStyle/>
          <a:p>
            <a:r>
              <a:rPr lang="en-US" sz="3200" dirty="0" smtClean="0">
                <a:solidFill>
                  <a:schemeClr val="accent1"/>
                </a:solidFill>
                <a:latin typeface="Franklin Gothic Medium"/>
                <a:cs typeface="Franklin Gothic Medium"/>
              </a:rPr>
              <a:t>Solution</a:t>
            </a:r>
          </a:p>
        </p:txBody>
      </p:sp>
      <p:sp>
        <p:nvSpPr>
          <p:cNvPr id="5" name="TextBox 4"/>
          <p:cNvSpPr txBox="1"/>
          <p:nvPr/>
        </p:nvSpPr>
        <p:spPr>
          <a:xfrm>
            <a:off x="457200" y="2051653"/>
            <a:ext cx="8229600" cy="523220"/>
          </a:xfrm>
          <a:prstGeom prst="rect">
            <a:avLst/>
          </a:prstGeom>
          <a:noFill/>
        </p:spPr>
        <p:txBody>
          <a:bodyPr wrap="square" rtlCol="0">
            <a:spAutoFit/>
          </a:bodyPr>
          <a:lstStyle/>
          <a:p>
            <a:r>
              <a:rPr lang="en-US" sz="2800" dirty="0" smtClean="0">
                <a:latin typeface="Franklin Gothic Medium"/>
                <a:cs typeface="Franklin Gothic Medium"/>
              </a:rPr>
              <a:t>On average, 90 drops fall in 30 seconds.</a:t>
            </a:r>
          </a:p>
        </p:txBody>
      </p:sp>
      <p:sp>
        <p:nvSpPr>
          <p:cNvPr id="6" name="TextBox 5"/>
          <p:cNvSpPr txBox="1"/>
          <p:nvPr/>
        </p:nvSpPr>
        <p:spPr>
          <a:xfrm>
            <a:off x="457200" y="2826353"/>
            <a:ext cx="8229600" cy="954107"/>
          </a:xfrm>
          <a:prstGeom prst="rect">
            <a:avLst/>
          </a:prstGeom>
          <a:noFill/>
        </p:spPr>
        <p:txBody>
          <a:bodyPr wrap="square" rtlCol="0">
            <a:spAutoFit/>
          </a:bodyPr>
          <a:lstStyle/>
          <a:p>
            <a:r>
              <a:rPr lang="en-US" sz="2800" dirty="0" smtClean="0">
                <a:latin typeface="Franklin Gothic Medium"/>
                <a:cs typeface="Franklin Gothic Medium"/>
              </a:rPr>
              <a:t>So we model the number of drops </a:t>
            </a:r>
            <a:r>
              <a:rPr lang="en-US" sz="2800" i="1" dirty="0" smtClean="0">
                <a:latin typeface="Garamond"/>
                <a:cs typeface="Garamond"/>
              </a:rPr>
              <a:t>N</a:t>
            </a:r>
            <a:r>
              <a:rPr lang="en-US" sz="2800" dirty="0" smtClean="0">
                <a:latin typeface="Franklin Gothic Medium"/>
                <a:cs typeface="Franklin Gothic Medium"/>
              </a:rPr>
              <a:t> you receive as a </a:t>
            </a:r>
            <a:r>
              <a:rPr lang="en-US" sz="2800" dirty="0" smtClean="0">
                <a:latin typeface="Garamond"/>
                <a:cs typeface="Garamond"/>
              </a:rPr>
              <a:t>Poisson(90)</a:t>
            </a:r>
            <a:r>
              <a:rPr lang="en-US" sz="2800" dirty="0" smtClean="0">
                <a:latin typeface="Franklin Gothic Medium"/>
                <a:cs typeface="Franklin Gothic Medium"/>
              </a:rPr>
              <a:t> random variable.</a:t>
            </a:r>
          </a:p>
        </p:txBody>
      </p:sp>
      <p:sp>
        <p:nvSpPr>
          <p:cNvPr id="7" name="TextBox 6"/>
          <p:cNvSpPr txBox="1"/>
          <p:nvPr/>
        </p:nvSpPr>
        <p:spPr>
          <a:xfrm>
            <a:off x="457200" y="4236053"/>
            <a:ext cx="8229600" cy="954107"/>
          </a:xfrm>
          <a:prstGeom prst="rect">
            <a:avLst/>
          </a:prstGeom>
          <a:noFill/>
        </p:spPr>
        <p:txBody>
          <a:bodyPr wrap="square" rtlCol="0">
            <a:spAutoFit/>
          </a:bodyPr>
          <a:lstStyle/>
          <a:p>
            <a:r>
              <a:rPr lang="en-US" sz="2800" dirty="0" smtClean="0">
                <a:latin typeface="Franklin Gothic Medium"/>
                <a:cs typeface="Franklin Gothic Medium"/>
              </a:rPr>
              <a:t>Using the </a:t>
            </a:r>
            <a:r>
              <a:rPr lang="en-US" sz="2800" dirty="0" smtClean="0">
                <a:latin typeface="Franklin Gothic Medium"/>
                <a:cs typeface="Franklin Gothic Medium"/>
                <a:hlinkClick r:id="rId2"/>
              </a:rPr>
              <a:t>online</a:t>
            </a:r>
            <a:r>
              <a:rPr lang="en-US" sz="2800" dirty="0" smtClean="0">
                <a:latin typeface="Franklin Gothic Medium"/>
                <a:cs typeface="Franklin Gothic Medium"/>
              </a:rPr>
              <a:t> Poisson </a:t>
            </a:r>
            <a:r>
              <a:rPr lang="en-US" sz="2800" dirty="0">
                <a:latin typeface="Franklin Gothic Medium"/>
                <a:cs typeface="Franklin Gothic Medium"/>
              </a:rPr>
              <a:t>calculator at </a:t>
            </a:r>
            <a:r>
              <a:rPr lang="en-US" sz="2800" dirty="0" smtClean="0">
                <a:latin typeface="Franklin Gothic Medium"/>
                <a:cs typeface="Franklin Gothic Medium"/>
              </a:rPr>
              <a:t>or the </a:t>
            </a:r>
            <a:r>
              <a:rPr lang="en-US" sz="2400" dirty="0" err="1" smtClean="0">
                <a:latin typeface="Courier New"/>
                <a:cs typeface="Courier New"/>
              </a:rPr>
              <a:t>poissonpmf</a:t>
            </a:r>
            <a:r>
              <a:rPr lang="en-US" sz="2400" dirty="0" smtClean="0">
                <a:latin typeface="Courier New"/>
                <a:cs typeface="Courier New"/>
              </a:rPr>
              <a:t>(n, L)</a:t>
            </a:r>
            <a:r>
              <a:rPr lang="en-US" sz="2800" dirty="0" smtClean="0">
                <a:latin typeface="Franklin Gothic Medium"/>
                <a:cs typeface="Franklin Gothic Medium"/>
              </a:rPr>
              <a:t> function </a:t>
            </a:r>
            <a:r>
              <a:rPr lang="en-US" sz="2800" smtClean="0">
                <a:latin typeface="Franklin Gothic Medium"/>
                <a:cs typeface="Franklin Gothic Medium"/>
              </a:rPr>
              <a:t>in </a:t>
            </a:r>
            <a:r>
              <a:rPr lang="en-US" sz="2400" smtClean="0">
                <a:latin typeface="Courier New"/>
                <a:cs typeface="Courier New"/>
              </a:rPr>
              <a:t>14L07</a:t>
            </a:r>
            <a:r>
              <a:rPr lang="en-US" sz="2400" dirty="0" smtClean="0">
                <a:latin typeface="Courier New"/>
                <a:cs typeface="Courier New"/>
              </a:rPr>
              <a:t>.py</a:t>
            </a:r>
            <a:r>
              <a:rPr lang="en-US" sz="2800" dirty="0" smtClean="0">
                <a:latin typeface="Franklin Gothic Medium"/>
                <a:cs typeface="Franklin Gothic Medium"/>
              </a:rPr>
              <a:t> we get</a:t>
            </a:r>
          </a:p>
        </p:txBody>
      </p:sp>
      <p:grpSp>
        <p:nvGrpSpPr>
          <p:cNvPr id="10" name="Group 9"/>
          <p:cNvGrpSpPr/>
          <p:nvPr/>
        </p:nvGrpSpPr>
        <p:grpSpPr>
          <a:xfrm>
            <a:off x="457200" y="5455253"/>
            <a:ext cx="8229600" cy="523220"/>
            <a:chOff x="539750" y="5455253"/>
            <a:chExt cx="8229600" cy="523220"/>
          </a:xfrm>
        </p:grpSpPr>
        <p:sp>
          <p:nvSpPr>
            <p:cNvPr id="8" name="TextBox 7"/>
            <p:cNvSpPr txBox="1"/>
            <p:nvPr/>
          </p:nvSpPr>
          <p:spPr>
            <a:xfrm>
              <a:off x="539750" y="5455253"/>
              <a:ext cx="8229600" cy="523220"/>
            </a:xfrm>
            <a:prstGeom prst="rect">
              <a:avLst/>
            </a:prstGeom>
            <a:noFill/>
          </p:spPr>
          <p:txBody>
            <a:bodyPr wrap="square" rtlCol="0">
              <a:spAutoFit/>
            </a:bodyPr>
            <a:lstStyle/>
            <a:p>
              <a:pPr algn="ctr"/>
              <a:r>
                <a:rPr lang="en-US" sz="2800" i="1" dirty="0" smtClean="0">
                  <a:latin typeface="Garamond"/>
                  <a:cs typeface="Garamond"/>
                </a:rPr>
                <a:t>P</a:t>
              </a:r>
              <a:r>
                <a:rPr lang="en-US" sz="2800" dirty="0" smtClean="0">
                  <a:latin typeface="Garamond"/>
                  <a:cs typeface="Garamond"/>
                </a:rPr>
                <a:t>(</a:t>
              </a:r>
              <a:r>
                <a:rPr lang="en-US" sz="2800" i="1" dirty="0" smtClean="0">
                  <a:latin typeface="Garamond"/>
                  <a:cs typeface="Garamond"/>
                </a:rPr>
                <a:t>N </a:t>
              </a:r>
              <a:r>
                <a:rPr lang="en-US" sz="2800" dirty="0" smtClean="0">
                  <a:latin typeface="Garamond"/>
                  <a:cs typeface="Garamond"/>
                </a:rPr>
                <a:t>&gt; 100)</a:t>
              </a:r>
              <a:r>
                <a:rPr lang="en-US" sz="2800" i="1" dirty="0" smtClean="0">
                  <a:latin typeface="Garamond"/>
                  <a:cs typeface="Garamond"/>
                </a:rPr>
                <a:t> = </a:t>
              </a:r>
              <a:r>
                <a:rPr lang="en-US" sz="2800" dirty="0" smtClean="0">
                  <a:latin typeface="Garamond"/>
                  <a:cs typeface="Garamond"/>
                </a:rPr>
                <a:t>1 - </a:t>
              </a:r>
              <a:r>
                <a:rPr lang="en-US" sz="2800" dirty="0" smtClean="0">
                  <a:solidFill>
                    <a:prstClr val="black"/>
                  </a:solidFill>
                  <a:latin typeface="Garamond"/>
                  <a:cs typeface="Garamond"/>
                </a:rPr>
                <a:t>∑</a:t>
              </a:r>
              <a:r>
                <a:rPr lang="en-US" sz="2800" i="1" baseline="-25000" dirty="0" err="1" smtClean="0">
                  <a:solidFill>
                    <a:prstClr val="black"/>
                  </a:solidFill>
                  <a:latin typeface="Garamond"/>
                  <a:cs typeface="Garamond"/>
                </a:rPr>
                <a:t>i</a:t>
              </a:r>
              <a:r>
                <a:rPr lang="en-US" sz="2800" i="1" baseline="-25000" dirty="0" smtClean="0">
                  <a:solidFill>
                    <a:prstClr val="black"/>
                  </a:solidFill>
                  <a:latin typeface="Garamond"/>
                  <a:cs typeface="Garamond"/>
                </a:rPr>
                <a:t> </a:t>
              </a:r>
              <a:r>
                <a:rPr lang="en-US" sz="2800" baseline="-25000" dirty="0" smtClean="0">
                  <a:solidFill>
                    <a:prstClr val="black"/>
                  </a:solidFill>
                  <a:latin typeface="Garamond"/>
                  <a:cs typeface="Garamond"/>
                </a:rPr>
                <a:t>= 0  </a:t>
              </a:r>
              <a:r>
                <a:rPr lang="en-US" sz="2800" i="1" dirty="0" smtClean="0">
                  <a:solidFill>
                    <a:prstClr val="black"/>
                  </a:solidFill>
                  <a:latin typeface="Garamond"/>
                  <a:cs typeface="Garamond"/>
                </a:rPr>
                <a:t>P</a:t>
              </a:r>
              <a:r>
                <a:rPr lang="en-US" sz="2800" dirty="0" smtClean="0">
                  <a:solidFill>
                    <a:prstClr val="black"/>
                  </a:solidFill>
                  <a:latin typeface="Garamond"/>
                  <a:cs typeface="Garamond"/>
                </a:rPr>
                <a:t>(</a:t>
              </a:r>
              <a:r>
                <a:rPr lang="en-US" sz="2800" i="1" dirty="0" smtClean="0">
                  <a:solidFill>
                    <a:prstClr val="black"/>
                  </a:solidFill>
                  <a:latin typeface="Garamond"/>
                  <a:cs typeface="Garamond"/>
                </a:rPr>
                <a:t>N</a:t>
              </a:r>
              <a:r>
                <a:rPr lang="en-US" sz="2800" dirty="0" smtClean="0">
                  <a:solidFill>
                    <a:prstClr val="black"/>
                  </a:solidFill>
                  <a:latin typeface="Garamond"/>
                  <a:cs typeface="Garamond"/>
                </a:rPr>
                <a:t> = </a:t>
              </a:r>
              <a:r>
                <a:rPr lang="en-US" sz="2800" i="1" dirty="0" err="1" smtClean="0">
                  <a:solidFill>
                    <a:prstClr val="black"/>
                  </a:solidFill>
                  <a:latin typeface="Garamond"/>
                  <a:cs typeface="Garamond"/>
                </a:rPr>
                <a:t>i</a:t>
              </a:r>
              <a:r>
                <a:rPr lang="en-US" sz="2800" dirty="0" smtClean="0">
                  <a:solidFill>
                    <a:prstClr val="black"/>
                  </a:solidFill>
                  <a:latin typeface="Garamond"/>
                  <a:cs typeface="Garamond"/>
                </a:rPr>
                <a:t>) ≈ 13.49%</a:t>
              </a:r>
              <a:endParaRPr lang="en-US" sz="2800" dirty="0" smtClean="0">
                <a:latin typeface="Franklin Gothic Medium"/>
                <a:cs typeface="Franklin Gothic Medium"/>
              </a:endParaRPr>
            </a:p>
          </p:txBody>
        </p:sp>
        <p:sp>
          <p:nvSpPr>
            <p:cNvPr id="9" name="Rectangle 8"/>
            <p:cNvSpPr/>
            <p:nvPr/>
          </p:nvSpPr>
          <p:spPr>
            <a:xfrm>
              <a:off x="4339533" y="5541732"/>
              <a:ext cx="409086" cy="379591"/>
            </a:xfrm>
            <a:prstGeom prst="rect">
              <a:avLst/>
            </a:prstGeom>
          </p:spPr>
          <p:txBody>
            <a:bodyPr wrap="none">
              <a:spAutoFit/>
            </a:bodyPr>
            <a:lstStyle/>
            <a:p>
              <a:r>
                <a:rPr lang="en-US" sz="2800" baseline="30000" dirty="0" smtClean="0">
                  <a:solidFill>
                    <a:prstClr val="black"/>
                  </a:solidFill>
                  <a:latin typeface="Garamond"/>
                  <a:cs typeface="Garamond"/>
                </a:rPr>
                <a:t>99</a:t>
              </a:r>
              <a:endParaRPr lang="en-US" baseline="30000" dirty="0"/>
            </a:p>
          </p:txBody>
        </p:sp>
      </p:grpSp>
    </p:spTree>
    <p:extLst>
      <p:ext uri="{BB962C8B-B14F-4D97-AF65-F5344CB8AC3E}">
        <p14:creationId xmlns:p14="http://schemas.microsoft.com/office/powerpoint/2010/main" val="29284564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dice again</a:t>
            </a:r>
            <a:endParaRPr lang="en-US" dirty="0"/>
          </a:p>
        </p:txBody>
      </p:sp>
      <p:pic>
        <p:nvPicPr>
          <p:cNvPr id="5" name="Picture 4" descr="Die_Spire_01_483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7492" y="1318832"/>
            <a:ext cx="1006171" cy="1006171"/>
          </a:xfrm>
          <a:prstGeom prst="rect">
            <a:avLst/>
          </a:prstGeom>
        </p:spPr>
      </p:pic>
      <p:sp>
        <p:nvSpPr>
          <p:cNvPr id="6" name="Rectangle 5"/>
          <p:cNvSpPr/>
          <p:nvPr/>
        </p:nvSpPr>
        <p:spPr>
          <a:xfrm>
            <a:off x="452690" y="1370896"/>
            <a:ext cx="4342893" cy="954107"/>
          </a:xfrm>
          <a:prstGeom prst="rect">
            <a:avLst/>
          </a:prstGeom>
        </p:spPr>
        <p:txBody>
          <a:bodyPr wrap="square">
            <a:spAutoFit/>
          </a:bodyPr>
          <a:lstStyle/>
          <a:p>
            <a:r>
              <a:rPr lang="en-US" sz="2800" i="1" dirty="0" smtClean="0">
                <a:solidFill>
                  <a:prstClr val="black"/>
                </a:solidFill>
                <a:latin typeface="Garamond"/>
                <a:cs typeface="Garamond"/>
              </a:rPr>
              <a:t>S</a:t>
            </a:r>
            <a:r>
              <a:rPr lang="en-US" sz="2800" dirty="0" smtClean="0">
                <a:solidFill>
                  <a:prstClr val="black"/>
                </a:solidFill>
                <a:latin typeface="Garamond"/>
                <a:cs typeface="Garamond"/>
              </a:rPr>
              <a:t> = </a:t>
            </a:r>
            <a:r>
              <a:rPr lang="en-US" sz="2800" dirty="0" smtClean="0">
                <a:solidFill>
                  <a:prstClr val="black"/>
                </a:solidFill>
                <a:latin typeface="Franklin Gothic Medium"/>
                <a:cs typeface="Franklin Gothic Medium"/>
              </a:rPr>
              <a:t>sum of face values of </a:t>
            </a:r>
            <a:r>
              <a:rPr lang="en-US" sz="2800" dirty="0">
                <a:solidFill>
                  <a:prstClr val="black"/>
                </a:solidFill>
                <a:latin typeface="Franklin Gothic Medium"/>
                <a:cs typeface="Franklin Gothic Medium"/>
              </a:rPr>
              <a:t/>
            </a:r>
            <a:br>
              <a:rPr lang="en-US" sz="2800" dirty="0">
                <a:solidFill>
                  <a:prstClr val="black"/>
                </a:solidFill>
                <a:latin typeface="Franklin Gothic Medium"/>
                <a:cs typeface="Franklin Gothic Medium"/>
              </a:rPr>
            </a:br>
            <a:r>
              <a:rPr lang="en-US" sz="2800" dirty="0" smtClean="0">
                <a:solidFill>
                  <a:prstClr val="black"/>
                </a:solidFill>
                <a:latin typeface="Franklin Gothic Medium"/>
                <a:cs typeface="Franklin Gothic Medium"/>
              </a:rPr>
              <a:t>       two fair 6-sided dice</a:t>
            </a:r>
            <a:endParaRPr lang="en-US" sz="2800" i="1" dirty="0">
              <a:latin typeface="Franklin Gothic Medium"/>
              <a:cs typeface="Franklin Gothic Medium"/>
            </a:endParaRPr>
          </a:p>
        </p:txBody>
      </p:sp>
      <p:pic>
        <p:nvPicPr>
          <p:cNvPr id="33" name="Picture 32" descr="Die_Spire_01_483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543102">
            <a:off x="7012219" y="1319627"/>
            <a:ext cx="1006171" cy="1006171"/>
          </a:xfrm>
          <a:prstGeom prst="rect">
            <a:avLst/>
          </a:prstGeom>
        </p:spPr>
      </p:pic>
      <p:grpSp>
        <p:nvGrpSpPr>
          <p:cNvPr id="4" name="Group 3"/>
          <p:cNvGrpSpPr/>
          <p:nvPr/>
        </p:nvGrpSpPr>
        <p:grpSpPr>
          <a:xfrm>
            <a:off x="5821592" y="2343537"/>
            <a:ext cx="1906779" cy="523220"/>
            <a:chOff x="5821592" y="2343537"/>
            <a:chExt cx="1906779" cy="523220"/>
          </a:xfrm>
        </p:grpSpPr>
        <p:sp>
          <p:nvSpPr>
            <p:cNvPr id="3" name="Rectangle 2"/>
            <p:cNvSpPr/>
            <p:nvPr/>
          </p:nvSpPr>
          <p:spPr>
            <a:xfrm>
              <a:off x="5821592" y="2343537"/>
              <a:ext cx="535179" cy="523220"/>
            </a:xfrm>
            <a:prstGeom prst="rect">
              <a:avLst/>
            </a:prstGeom>
          </p:spPr>
          <p:txBody>
            <a:bodyPr wrap="none">
              <a:spAutoFit/>
            </a:bodyPr>
            <a:lstStyle/>
            <a:p>
              <a:r>
                <a:rPr lang="en-US" sz="2800" i="1" dirty="0" smtClean="0">
                  <a:solidFill>
                    <a:prstClr val="black"/>
                  </a:solidFill>
                  <a:latin typeface="Garamond"/>
                  <a:cs typeface="Garamond"/>
                </a:rPr>
                <a:t>F</a:t>
              </a:r>
              <a:r>
                <a:rPr lang="en-US" sz="2800" baseline="-25000" dirty="0" smtClean="0">
                  <a:solidFill>
                    <a:prstClr val="black"/>
                  </a:solidFill>
                  <a:latin typeface="Garamond"/>
                  <a:cs typeface="Garamond"/>
                </a:rPr>
                <a:t>1</a:t>
              </a:r>
              <a:endParaRPr lang="en-US" sz="2800" baseline="-25000" dirty="0"/>
            </a:p>
          </p:txBody>
        </p:sp>
        <p:sp>
          <p:nvSpPr>
            <p:cNvPr id="94" name="Rectangle 93"/>
            <p:cNvSpPr/>
            <p:nvPr/>
          </p:nvSpPr>
          <p:spPr>
            <a:xfrm>
              <a:off x="7193192" y="2343537"/>
              <a:ext cx="535179" cy="523220"/>
            </a:xfrm>
            <a:prstGeom prst="rect">
              <a:avLst/>
            </a:prstGeom>
          </p:spPr>
          <p:txBody>
            <a:bodyPr wrap="none">
              <a:spAutoFit/>
            </a:bodyPr>
            <a:lstStyle/>
            <a:p>
              <a:r>
                <a:rPr lang="en-US" sz="2800" i="1" dirty="0" smtClean="0">
                  <a:solidFill>
                    <a:prstClr val="black"/>
                  </a:solidFill>
                  <a:latin typeface="Garamond"/>
                  <a:cs typeface="Garamond"/>
                </a:rPr>
                <a:t>F</a:t>
              </a:r>
              <a:r>
                <a:rPr lang="en-US" sz="2800" baseline="-25000" dirty="0" smtClean="0">
                  <a:solidFill>
                    <a:prstClr val="black"/>
                  </a:solidFill>
                  <a:latin typeface="Garamond"/>
                  <a:cs typeface="Garamond"/>
                </a:rPr>
                <a:t>2</a:t>
              </a:r>
              <a:endParaRPr lang="en-US" sz="2800" baseline="-25000" dirty="0"/>
            </a:p>
          </p:txBody>
        </p:sp>
      </p:grpSp>
      <p:sp>
        <p:nvSpPr>
          <p:cNvPr id="100" name="Rectangle 99"/>
          <p:cNvSpPr/>
          <p:nvPr/>
        </p:nvSpPr>
        <p:spPr>
          <a:xfrm>
            <a:off x="457200" y="3050976"/>
            <a:ext cx="3206750" cy="523220"/>
          </a:xfrm>
          <a:prstGeom prst="rect">
            <a:avLst/>
          </a:prstGeom>
        </p:spPr>
        <p:txBody>
          <a:bodyPr wrap="square">
            <a:spAutoFit/>
          </a:bodyPr>
          <a:lstStyle/>
          <a:p>
            <a:r>
              <a:rPr lang="en-US" sz="2800" i="1" dirty="0" smtClean="0">
                <a:solidFill>
                  <a:prstClr val="black"/>
                </a:solidFill>
                <a:latin typeface="Garamond"/>
                <a:cs typeface="Garamond"/>
              </a:rPr>
              <a:t>S</a:t>
            </a:r>
            <a:r>
              <a:rPr lang="en-US" sz="2800" dirty="0" smtClean="0">
                <a:solidFill>
                  <a:prstClr val="black"/>
                </a:solidFill>
                <a:latin typeface="Garamond"/>
                <a:cs typeface="Garamond"/>
              </a:rPr>
              <a:t> = </a:t>
            </a:r>
            <a:r>
              <a:rPr lang="en-US" sz="2800" i="1" dirty="0" smtClean="0">
                <a:solidFill>
                  <a:prstClr val="black"/>
                </a:solidFill>
                <a:latin typeface="Garamond"/>
                <a:cs typeface="Garamond"/>
              </a:rPr>
              <a:t>F</a:t>
            </a:r>
            <a:r>
              <a:rPr lang="en-US" sz="2800" baseline="-25000" dirty="0" smtClean="0">
                <a:solidFill>
                  <a:prstClr val="black"/>
                </a:solidFill>
                <a:latin typeface="Garamond"/>
                <a:cs typeface="Garamond"/>
              </a:rPr>
              <a:t>1</a:t>
            </a:r>
            <a:r>
              <a:rPr lang="en-US" sz="2800" dirty="0" smtClean="0">
                <a:solidFill>
                  <a:prstClr val="black"/>
                </a:solidFill>
                <a:latin typeface="Garamond"/>
                <a:cs typeface="Garamond"/>
              </a:rPr>
              <a:t> </a:t>
            </a:r>
            <a:r>
              <a:rPr lang="en-US" sz="2800" dirty="0" smtClean="0">
                <a:latin typeface="Garamond"/>
                <a:cs typeface="Garamond"/>
              </a:rPr>
              <a:t>+ </a:t>
            </a:r>
            <a:r>
              <a:rPr lang="en-US" sz="2800" i="1" dirty="0" smtClean="0">
                <a:solidFill>
                  <a:prstClr val="black"/>
                </a:solidFill>
                <a:latin typeface="Garamond"/>
                <a:cs typeface="Garamond"/>
              </a:rPr>
              <a:t>F</a:t>
            </a:r>
            <a:r>
              <a:rPr lang="en-US" sz="2800" baseline="-25000" dirty="0" smtClean="0">
                <a:solidFill>
                  <a:prstClr val="black"/>
                </a:solidFill>
                <a:latin typeface="Garamond"/>
                <a:cs typeface="Garamond"/>
              </a:rPr>
              <a:t>2</a:t>
            </a:r>
            <a:endParaRPr lang="en-US" sz="2800" dirty="0"/>
          </a:p>
        </p:txBody>
      </p:sp>
      <p:grpSp>
        <p:nvGrpSpPr>
          <p:cNvPr id="7" name="Group 6"/>
          <p:cNvGrpSpPr/>
          <p:nvPr/>
        </p:nvGrpSpPr>
        <p:grpSpPr>
          <a:xfrm>
            <a:off x="1011490" y="3828346"/>
            <a:ext cx="6373560" cy="1216482"/>
            <a:chOff x="1011490" y="3828346"/>
            <a:chExt cx="6373560" cy="1216482"/>
          </a:xfrm>
        </p:grpSpPr>
        <p:sp>
          <p:nvSpPr>
            <p:cNvPr id="103" name="Rectangle 102"/>
            <p:cNvSpPr/>
            <p:nvPr/>
          </p:nvSpPr>
          <p:spPr>
            <a:xfrm>
              <a:off x="1011490" y="3828346"/>
              <a:ext cx="6373560" cy="523220"/>
            </a:xfrm>
            <a:prstGeom prst="rect">
              <a:avLst/>
            </a:prstGeom>
          </p:spPr>
          <p:txBody>
            <a:bodyPr wrap="square">
              <a:spAutoFit/>
            </a:bodyPr>
            <a:lstStyle/>
            <a:p>
              <a:r>
                <a:rPr lang="en-US" sz="2800" i="1" dirty="0" smtClean="0">
                  <a:solidFill>
                    <a:prstClr val="black"/>
                  </a:solidFill>
                  <a:latin typeface="Garamond"/>
                  <a:cs typeface="Garamond"/>
                </a:rPr>
                <a:t>F</a:t>
              </a:r>
              <a:r>
                <a:rPr lang="en-US" sz="2800" baseline="-25000" dirty="0" smtClean="0">
                  <a:solidFill>
                    <a:prstClr val="black"/>
                  </a:solidFill>
                  <a:latin typeface="Garamond"/>
                  <a:cs typeface="Garamond"/>
                </a:rPr>
                <a:t>1</a:t>
              </a:r>
              <a:r>
                <a:rPr lang="en-US" sz="2800" dirty="0" smtClean="0">
                  <a:solidFill>
                    <a:prstClr val="black"/>
                  </a:solidFill>
                  <a:latin typeface="Garamond"/>
                  <a:cs typeface="Garamond"/>
                </a:rPr>
                <a:t> = </a:t>
              </a:r>
              <a:r>
                <a:rPr lang="en-US" sz="2800" dirty="0" smtClean="0">
                  <a:solidFill>
                    <a:prstClr val="black"/>
                  </a:solidFill>
                  <a:latin typeface="Franklin Gothic Medium"/>
                  <a:cs typeface="Franklin Gothic Medium"/>
                </a:rPr>
                <a:t>outcome of first die</a:t>
              </a:r>
              <a:endParaRPr lang="en-US" sz="2800" i="1" dirty="0">
                <a:latin typeface="Franklin Gothic Medium"/>
                <a:cs typeface="Franklin Gothic Medium"/>
              </a:endParaRPr>
            </a:p>
          </p:txBody>
        </p:sp>
        <p:sp>
          <p:nvSpPr>
            <p:cNvPr id="104" name="Rectangle 103"/>
            <p:cNvSpPr/>
            <p:nvPr/>
          </p:nvSpPr>
          <p:spPr>
            <a:xfrm>
              <a:off x="1011490" y="4521608"/>
              <a:ext cx="6373560" cy="523220"/>
            </a:xfrm>
            <a:prstGeom prst="rect">
              <a:avLst/>
            </a:prstGeom>
          </p:spPr>
          <p:txBody>
            <a:bodyPr wrap="square">
              <a:spAutoFit/>
            </a:bodyPr>
            <a:lstStyle/>
            <a:p>
              <a:r>
                <a:rPr lang="en-US" sz="2800" i="1" dirty="0" smtClean="0">
                  <a:solidFill>
                    <a:prstClr val="black"/>
                  </a:solidFill>
                  <a:latin typeface="Garamond"/>
                  <a:cs typeface="Garamond"/>
                </a:rPr>
                <a:t>F</a:t>
              </a:r>
              <a:r>
                <a:rPr lang="en-US" sz="2800" baseline="-25000" dirty="0" smtClean="0">
                  <a:solidFill>
                    <a:prstClr val="black"/>
                  </a:solidFill>
                  <a:latin typeface="Garamond"/>
                  <a:cs typeface="Garamond"/>
                </a:rPr>
                <a:t>2</a:t>
              </a:r>
              <a:r>
                <a:rPr lang="en-US" sz="2800" dirty="0" smtClean="0">
                  <a:solidFill>
                    <a:prstClr val="black"/>
                  </a:solidFill>
                  <a:latin typeface="Garamond"/>
                  <a:cs typeface="Garamond"/>
                </a:rPr>
                <a:t> = </a:t>
              </a:r>
              <a:r>
                <a:rPr lang="en-US" sz="2800" dirty="0" smtClean="0">
                  <a:solidFill>
                    <a:prstClr val="black"/>
                  </a:solidFill>
                  <a:latin typeface="Franklin Gothic Medium"/>
                  <a:cs typeface="Franklin Gothic Medium"/>
                </a:rPr>
                <a:t>outcome of second die</a:t>
              </a:r>
              <a:endParaRPr lang="en-US" sz="2800" i="1" dirty="0">
                <a:latin typeface="Franklin Gothic Medium"/>
                <a:cs typeface="Franklin Gothic Medium"/>
              </a:endParaRPr>
            </a:p>
          </p:txBody>
        </p:sp>
      </p:grpSp>
    </p:spTree>
    <p:extLst>
      <p:ext uri="{BB962C8B-B14F-4D97-AF65-F5344CB8AC3E}">
        <p14:creationId xmlns:p14="http://schemas.microsoft.com/office/powerpoint/2010/main" val="16429258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dissolve">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par>
                                <p:cTn id="13" presetID="9"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 of random variables</a:t>
            </a:r>
            <a:endParaRPr lang="en-US" dirty="0"/>
          </a:p>
        </p:txBody>
      </p:sp>
      <p:sp>
        <p:nvSpPr>
          <p:cNvPr id="13" name="TextBox 12"/>
          <p:cNvSpPr txBox="1"/>
          <p:nvPr/>
        </p:nvSpPr>
        <p:spPr>
          <a:xfrm>
            <a:off x="457200" y="1333500"/>
            <a:ext cx="5358959" cy="523220"/>
          </a:xfrm>
          <a:prstGeom prst="rect">
            <a:avLst/>
          </a:prstGeom>
          <a:noFill/>
        </p:spPr>
        <p:txBody>
          <a:bodyPr wrap="none" rtlCol="0">
            <a:spAutoFit/>
          </a:bodyPr>
          <a:lstStyle/>
          <a:p>
            <a:r>
              <a:rPr lang="en-US" sz="2800" dirty="0" smtClean="0">
                <a:latin typeface="Franklin Gothic Medium"/>
                <a:cs typeface="Franklin Gothic Medium"/>
              </a:rPr>
              <a:t>Let </a:t>
            </a:r>
            <a:r>
              <a:rPr lang="en-US" sz="2800" i="1" dirty="0" smtClean="0">
                <a:latin typeface="Garamond"/>
                <a:cs typeface="Garamond"/>
              </a:rPr>
              <a:t>X</a:t>
            </a:r>
            <a:r>
              <a:rPr lang="en-US" sz="2800" dirty="0" smtClean="0">
                <a:latin typeface="Franklin Gothic Medium"/>
                <a:cs typeface="Franklin Gothic Medium"/>
              </a:rPr>
              <a:t>, </a:t>
            </a:r>
            <a:r>
              <a:rPr lang="en-US" sz="2800" i="1" dirty="0" smtClean="0">
                <a:latin typeface="Garamond"/>
                <a:cs typeface="Garamond"/>
              </a:rPr>
              <a:t>Y</a:t>
            </a:r>
            <a:r>
              <a:rPr lang="en-US" sz="2800" dirty="0" smtClean="0">
                <a:latin typeface="Franklin Gothic Medium"/>
                <a:cs typeface="Franklin Gothic Medium"/>
              </a:rPr>
              <a:t> be two random variables.</a:t>
            </a:r>
          </a:p>
        </p:txBody>
      </p:sp>
      <p:sp>
        <p:nvSpPr>
          <p:cNvPr id="14" name="TextBox 13"/>
          <p:cNvSpPr txBox="1"/>
          <p:nvPr/>
        </p:nvSpPr>
        <p:spPr>
          <a:xfrm>
            <a:off x="457200" y="3655080"/>
            <a:ext cx="8229600" cy="954107"/>
          </a:xfrm>
          <a:prstGeom prst="rect">
            <a:avLst/>
          </a:prstGeom>
          <a:noFill/>
        </p:spPr>
        <p:txBody>
          <a:bodyPr wrap="square" rtlCol="0">
            <a:spAutoFit/>
          </a:bodyPr>
          <a:lstStyle/>
          <a:p>
            <a:r>
              <a:rPr lang="en-US" sz="2800" i="1" dirty="0" smtClean="0">
                <a:latin typeface="Garamond"/>
                <a:cs typeface="Garamond"/>
              </a:rPr>
              <a:t>X</a:t>
            </a:r>
            <a:r>
              <a:rPr lang="en-US" sz="2800" dirty="0" smtClean="0">
                <a:latin typeface="Garamond"/>
                <a:cs typeface="Garamond"/>
              </a:rPr>
              <a:t> + </a:t>
            </a:r>
            <a:r>
              <a:rPr lang="en-US" sz="2800" i="1" dirty="0" smtClean="0">
                <a:latin typeface="Garamond"/>
                <a:cs typeface="Garamond"/>
              </a:rPr>
              <a:t>Y</a:t>
            </a:r>
            <a:r>
              <a:rPr lang="en-US" sz="2800" dirty="0" smtClean="0">
                <a:latin typeface="Garamond"/>
                <a:cs typeface="Garamond"/>
              </a:rPr>
              <a:t> </a:t>
            </a:r>
            <a:r>
              <a:rPr lang="en-US" sz="2800" dirty="0" smtClean="0">
                <a:latin typeface="Franklin Gothic Medium"/>
                <a:cs typeface="Franklin Gothic Medium"/>
              </a:rPr>
              <a:t>is the random variable that assigns value </a:t>
            </a:r>
            <a:br>
              <a:rPr lang="en-US" sz="2800" dirty="0" smtClean="0">
                <a:latin typeface="Franklin Gothic Medium"/>
                <a:cs typeface="Franklin Gothic Medium"/>
              </a:rPr>
            </a:br>
            <a:r>
              <a:rPr lang="en-US" sz="2800" i="1" dirty="0" smtClean="0">
                <a:latin typeface="Garamond"/>
                <a:cs typeface="Garamond"/>
              </a:rPr>
              <a:t>X</a:t>
            </a:r>
            <a:r>
              <a:rPr lang="en-US" sz="2800" dirty="0">
                <a:latin typeface="Garamond"/>
                <a:cs typeface="Garamond"/>
              </a:rPr>
              <a:t>(</a:t>
            </a:r>
            <a:r>
              <a:rPr lang="en-US" sz="2800" i="1" dirty="0">
                <a:latin typeface="Symbol" charset="2"/>
                <a:cs typeface="Symbol" charset="2"/>
              </a:rPr>
              <a:t>w</a:t>
            </a:r>
            <a:r>
              <a:rPr lang="en-US" sz="2800" dirty="0">
                <a:latin typeface="Garamond"/>
                <a:cs typeface="Garamond"/>
              </a:rPr>
              <a:t>)</a:t>
            </a:r>
            <a:r>
              <a:rPr lang="en-US" sz="2800" dirty="0" smtClean="0">
                <a:latin typeface="Garamond"/>
                <a:cs typeface="Garamond"/>
              </a:rPr>
              <a:t> </a:t>
            </a:r>
            <a:r>
              <a:rPr lang="en-US" sz="2800" dirty="0">
                <a:latin typeface="Garamond"/>
                <a:cs typeface="Garamond"/>
              </a:rPr>
              <a:t>+ </a:t>
            </a:r>
            <a:r>
              <a:rPr lang="en-US" sz="2800" i="1" dirty="0" smtClean="0">
                <a:latin typeface="Garamond"/>
                <a:cs typeface="Garamond"/>
              </a:rPr>
              <a:t>Y</a:t>
            </a:r>
            <a:r>
              <a:rPr lang="en-US" sz="2800" dirty="0">
                <a:latin typeface="Garamond"/>
                <a:cs typeface="Garamond"/>
              </a:rPr>
              <a:t>(</a:t>
            </a:r>
            <a:r>
              <a:rPr lang="en-US" sz="2800" i="1" dirty="0">
                <a:latin typeface="Symbol" charset="2"/>
                <a:cs typeface="Symbol" charset="2"/>
              </a:rPr>
              <a:t>w</a:t>
            </a:r>
            <a:r>
              <a:rPr lang="en-US" sz="2800" dirty="0">
                <a:latin typeface="Garamond"/>
                <a:cs typeface="Garamond"/>
              </a:rPr>
              <a:t>)</a:t>
            </a:r>
            <a:r>
              <a:rPr lang="en-US" sz="2800" dirty="0" smtClean="0">
                <a:latin typeface="Franklin Gothic Medium"/>
                <a:cs typeface="Franklin Gothic Medium"/>
              </a:rPr>
              <a:t> to outcome </a:t>
            </a:r>
            <a:r>
              <a:rPr lang="en-US" sz="2800" i="1" dirty="0" smtClean="0">
                <a:latin typeface="Symbol" charset="2"/>
                <a:cs typeface="Symbol" charset="2"/>
              </a:rPr>
              <a:t>w</a:t>
            </a:r>
            <a:r>
              <a:rPr lang="en-US" sz="2800" dirty="0" smtClean="0">
                <a:latin typeface="Franklin Gothic Medium"/>
                <a:cs typeface="Franklin Gothic Medium"/>
              </a:rPr>
              <a:t>.</a:t>
            </a:r>
          </a:p>
        </p:txBody>
      </p:sp>
      <p:sp>
        <p:nvSpPr>
          <p:cNvPr id="15" name="TextBox 14"/>
          <p:cNvSpPr txBox="1"/>
          <p:nvPr/>
        </p:nvSpPr>
        <p:spPr>
          <a:xfrm>
            <a:off x="967435" y="1987550"/>
            <a:ext cx="4848724" cy="461665"/>
          </a:xfrm>
          <a:prstGeom prst="rect">
            <a:avLst/>
          </a:prstGeom>
          <a:noFill/>
        </p:spPr>
        <p:txBody>
          <a:bodyPr wrap="none" rtlCol="0">
            <a:spAutoFit/>
          </a:bodyPr>
          <a:lstStyle/>
          <a:p>
            <a:r>
              <a:rPr lang="en-US" sz="2400" i="1" dirty="0" smtClean="0">
                <a:latin typeface="Garamond"/>
                <a:cs typeface="Garamond"/>
              </a:rPr>
              <a:t>X</a:t>
            </a:r>
            <a:r>
              <a:rPr lang="en-US" sz="2400" dirty="0">
                <a:latin typeface="Franklin Gothic Medium"/>
                <a:cs typeface="Franklin Gothic Medium"/>
              </a:rPr>
              <a:t> </a:t>
            </a:r>
            <a:r>
              <a:rPr lang="en-US" sz="2400" dirty="0" smtClean="0">
                <a:latin typeface="Franklin Gothic Medium"/>
                <a:cs typeface="Franklin Gothic Medium"/>
              </a:rPr>
              <a:t>assigns value </a:t>
            </a:r>
            <a:r>
              <a:rPr lang="en-US" sz="2400" i="1" dirty="0" smtClean="0">
                <a:latin typeface="Garamond"/>
                <a:cs typeface="Garamond"/>
              </a:rPr>
              <a:t>X</a:t>
            </a:r>
            <a:r>
              <a:rPr lang="en-US" sz="2400" dirty="0" smtClean="0">
                <a:latin typeface="Garamond"/>
                <a:cs typeface="Garamond"/>
              </a:rPr>
              <a:t>(</a:t>
            </a:r>
            <a:r>
              <a:rPr lang="en-US" sz="2400" i="1" dirty="0" smtClean="0">
                <a:latin typeface="Symbol" charset="2"/>
                <a:cs typeface="Symbol" charset="2"/>
              </a:rPr>
              <a:t>w</a:t>
            </a:r>
            <a:r>
              <a:rPr lang="en-US" sz="2400" dirty="0" smtClean="0">
                <a:latin typeface="Garamond"/>
                <a:cs typeface="Garamond"/>
              </a:rPr>
              <a:t>)</a:t>
            </a:r>
            <a:r>
              <a:rPr lang="en-US" sz="2400" dirty="0" smtClean="0">
                <a:latin typeface="Franklin Gothic Medium"/>
                <a:cs typeface="Franklin Gothic Medium"/>
              </a:rPr>
              <a:t> to outcome </a:t>
            </a:r>
            <a:r>
              <a:rPr lang="en-US" sz="2400" i="1" dirty="0">
                <a:latin typeface="Symbol" charset="2"/>
                <a:cs typeface="Symbol" charset="2"/>
              </a:rPr>
              <a:t>w</a:t>
            </a:r>
            <a:endParaRPr lang="en-US" sz="2400" dirty="0" smtClean="0">
              <a:latin typeface="Franklin Gothic Medium"/>
              <a:cs typeface="Franklin Gothic Medium"/>
            </a:endParaRPr>
          </a:p>
        </p:txBody>
      </p:sp>
      <p:sp>
        <p:nvSpPr>
          <p:cNvPr id="16" name="TextBox 15"/>
          <p:cNvSpPr txBox="1"/>
          <p:nvPr/>
        </p:nvSpPr>
        <p:spPr>
          <a:xfrm>
            <a:off x="967435" y="2546350"/>
            <a:ext cx="4848724" cy="461665"/>
          </a:xfrm>
          <a:prstGeom prst="rect">
            <a:avLst/>
          </a:prstGeom>
          <a:noFill/>
        </p:spPr>
        <p:txBody>
          <a:bodyPr wrap="none" rtlCol="0">
            <a:spAutoFit/>
          </a:bodyPr>
          <a:lstStyle/>
          <a:p>
            <a:r>
              <a:rPr lang="en-US" sz="2400" i="1" dirty="0" smtClean="0">
                <a:latin typeface="Garamond"/>
                <a:cs typeface="Garamond"/>
              </a:rPr>
              <a:t>Y</a:t>
            </a:r>
            <a:r>
              <a:rPr lang="en-US" sz="2400" dirty="0" smtClean="0">
                <a:latin typeface="Franklin Gothic Medium"/>
                <a:cs typeface="Franklin Gothic Medium"/>
              </a:rPr>
              <a:t> assigns value </a:t>
            </a:r>
            <a:r>
              <a:rPr lang="en-US" sz="2400" i="1" dirty="0" smtClean="0">
                <a:latin typeface="Garamond"/>
                <a:cs typeface="Garamond"/>
              </a:rPr>
              <a:t>Y</a:t>
            </a:r>
            <a:r>
              <a:rPr lang="en-US" sz="2400" dirty="0" smtClean="0">
                <a:latin typeface="Garamond"/>
                <a:cs typeface="Garamond"/>
              </a:rPr>
              <a:t>(</a:t>
            </a:r>
            <a:r>
              <a:rPr lang="en-US" sz="2400" i="1" dirty="0" smtClean="0">
                <a:latin typeface="Symbol" charset="2"/>
                <a:cs typeface="Symbol" charset="2"/>
              </a:rPr>
              <a:t>w</a:t>
            </a:r>
            <a:r>
              <a:rPr lang="en-US" sz="2400" dirty="0" smtClean="0">
                <a:latin typeface="Garamond"/>
                <a:cs typeface="Garamond"/>
              </a:rPr>
              <a:t>)</a:t>
            </a:r>
            <a:r>
              <a:rPr lang="en-US" sz="2400" dirty="0" smtClean="0">
                <a:latin typeface="Franklin Gothic Medium"/>
                <a:cs typeface="Franklin Gothic Medium"/>
              </a:rPr>
              <a:t> to outcome </a:t>
            </a:r>
            <a:r>
              <a:rPr lang="en-US" sz="2400" i="1" dirty="0">
                <a:latin typeface="Symbol" charset="2"/>
                <a:cs typeface="Symbol" charset="2"/>
              </a:rPr>
              <a:t>w</a:t>
            </a:r>
            <a:endParaRPr lang="en-US" sz="2400" dirty="0" smtClean="0">
              <a:latin typeface="Franklin Gothic Medium"/>
              <a:cs typeface="Franklin Gothic Medium"/>
            </a:endParaRPr>
          </a:p>
        </p:txBody>
      </p:sp>
    </p:spTree>
    <p:extLst>
      <p:ext uri="{BB962C8B-B14F-4D97-AF65-F5344CB8AC3E}">
        <p14:creationId xmlns:p14="http://schemas.microsoft.com/office/powerpoint/2010/main" val="36330622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 of random variables</a:t>
            </a:r>
            <a:endParaRPr lang="en-US" dirty="0"/>
          </a:p>
        </p:txBody>
      </p:sp>
      <p:pic>
        <p:nvPicPr>
          <p:cNvPr id="4" name="Picture 3" descr="Die_Spire_01_483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351" y="1346072"/>
            <a:ext cx="876300" cy="876300"/>
          </a:xfrm>
          <a:prstGeom prst="rect">
            <a:avLst/>
          </a:prstGeom>
        </p:spPr>
      </p:pic>
      <p:pic>
        <p:nvPicPr>
          <p:cNvPr id="5" name="Picture 4" descr="Die_Spire_01_483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543102">
            <a:off x="1740204" y="1364926"/>
            <a:ext cx="824181" cy="824181"/>
          </a:xfrm>
          <a:prstGeom prst="rect">
            <a:avLst/>
          </a:prstGeom>
        </p:spPr>
      </p:pic>
      <p:sp>
        <p:nvSpPr>
          <p:cNvPr id="6" name="Rectangle 5"/>
          <p:cNvSpPr/>
          <p:nvPr/>
        </p:nvSpPr>
        <p:spPr>
          <a:xfrm>
            <a:off x="3604552" y="1469076"/>
            <a:ext cx="535179" cy="523220"/>
          </a:xfrm>
          <a:prstGeom prst="rect">
            <a:avLst/>
          </a:prstGeom>
        </p:spPr>
        <p:txBody>
          <a:bodyPr wrap="none">
            <a:spAutoFit/>
          </a:bodyPr>
          <a:lstStyle/>
          <a:p>
            <a:r>
              <a:rPr lang="en-US" sz="2800" i="1" dirty="0" smtClean="0">
                <a:solidFill>
                  <a:prstClr val="black"/>
                </a:solidFill>
                <a:latin typeface="Garamond"/>
                <a:cs typeface="Garamond"/>
              </a:rPr>
              <a:t>F</a:t>
            </a:r>
            <a:r>
              <a:rPr lang="en-US" sz="2800" baseline="-25000" dirty="0" smtClean="0">
                <a:solidFill>
                  <a:prstClr val="black"/>
                </a:solidFill>
                <a:latin typeface="Garamond"/>
                <a:cs typeface="Garamond"/>
              </a:rPr>
              <a:t>1</a:t>
            </a:r>
            <a:endParaRPr lang="en-US" sz="2800" baseline="-25000" dirty="0"/>
          </a:p>
        </p:txBody>
      </p:sp>
      <p:sp>
        <p:nvSpPr>
          <p:cNvPr id="7" name="Rectangle 6"/>
          <p:cNvSpPr/>
          <p:nvPr/>
        </p:nvSpPr>
        <p:spPr>
          <a:xfrm>
            <a:off x="4894492" y="1469076"/>
            <a:ext cx="535179" cy="523220"/>
          </a:xfrm>
          <a:prstGeom prst="rect">
            <a:avLst/>
          </a:prstGeom>
        </p:spPr>
        <p:txBody>
          <a:bodyPr wrap="none">
            <a:spAutoFit/>
          </a:bodyPr>
          <a:lstStyle/>
          <a:p>
            <a:r>
              <a:rPr lang="en-US" sz="2800" i="1" dirty="0" smtClean="0">
                <a:solidFill>
                  <a:prstClr val="black"/>
                </a:solidFill>
                <a:latin typeface="Garamond"/>
                <a:cs typeface="Garamond"/>
              </a:rPr>
              <a:t>F</a:t>
            </a:r>
            <a:r>
              <a:rPr lang="en-US" sz="2800" baseline="-25000" dirty="0" smtClean="0">
                <a:solidFill>
                  <a:prstClr val="black"/>
                </a:solidFill>
                <a:latin typeface="Garamond"/>
                <a:cs typeface="Garamond"/>
              </a:rPr>
              <a:t>2</a:t>
            </a:r>
            <a:endParaRPr lang="en-US" sz="2800" baseline="-25000" dirty="0"/>
          </a:p>
        </p:txBody>
      </p:sp>
      <p:sp>
        <p:nvSpPr>
          <p:cNvPr id="8" name="Rectangle 7"/>
          <p:cNvSpPr/>
          <p:nvPr/>
        </p:nvSpPr>
        <p:spPr>
          <a:xfrm>
            <a:off x="6280150" y="1467928"/>
            <a:ext cx="1936750" cy="523220"/>
          </a:xfrm>
          <a:prstGeom prst="rect">
            <a:avLst/>
          </a:prstGeom>
        </p:spPr>
        <p:txBody>
          <a:bodyPr wrap="square">
            <a:spAutoFit/>
          </a:bodyPr>
          <a:lstStyle/>
          <a:p>
            <a:r>
              <a:rPr lang="en-US" sz="2800" i="1" dirty="0" smtClean="0">
                <a:solidFill>
                  <a:prstClr val="black"/>
                </a:solidFill>
                <a:latin typeface="Garamond"/>
                <a:cs typeface="Garamond"/>
              </a:rPr>
              <a:t>S</a:t>
            </a:r>
            <a:r>
              <a:rPr lang="en-US" sz="2800" dirty="0" smtClean="0">
                <a:solidFill>
                  <a:prstClr val="black"/>
                </a:solidFill>
                <a:latin typeface="Garamond"/>
                <a:cs typeface="Garamond"/>
              </a:rPr>
              <a:t> = </a:t>
            </a:r>
            <a:r>
              <a:rPr lang="en-US" sz="2800" i="1" dirty="0" smtClean="0">
                <a:solidFill>
                  <a:prstClr val="black"/>
                </a:solidFill>
                <a:latin typeface="Garamond"/>
                <a:cs typeface="Garamond"/>
              </a:rPr>
              <a:t>F</a:t>
            </a:r>
            <a:r>
              <a:rPr lang="en-US" sz="2800" baseline="-25000" dirty="0" smtClean="0">
                <a:solidFill>
                  <a:prstClr val="black"/>
                </a:solidFill>
                <a:latin typeface="Garamond"/>
                <a:cs typeface="Garamond"/>
              </a:rPr>
              <a:t>1</a:t>
            </a:r>
            <a:r>
              <a:rPr lang="en-US" sz="2800" dirty="0" smtClean="0">
                <a:solidFill>
                  <a:prstClr val="black"/>
                </a:solidFill>
                <a:latin typeface="Garamond"/>
                <a:cs typeface="Garamond"/>
              </a:rPr>
              <a:t> </a:t>
            </a:r>
            <a:r>
              <a:rPr lang="en-US" sz="2800" dirty="0" smtClean="0">
                <a:latin typeface="Garamond"/>
                <a:cs typeface="Garamond"/>
              </a:rPr>
              <a:t>+ </a:t>
            </a:r>
            <a:r>
              <a:rPr lang="en-US" sz="2800" i="1" dirty="0" smtClean="0">
                <a:solidFill>
                  <a:prstClr val="black"/>
                </a:solidFill>
                <a:latin typeface="Garamond"/>
                <a:cs typeface="Garamond"/>
              </a:rPr>
              <a:t>F</a:t>
            </a:r>
            <a:r>
              <a:rPr lang="en-US" sz="2800" baseline="-25000" dirty="0" smtClean="0">
                <a:solidFill>
                  <a:prstClr val="black"/>
                </a:solidFill>
                <a:latin typeface="Garamond"/>
                <a:cs typeface="Garamond"/>
              </a:rPr>
              <a:t>2</a:t>
            </a:r>
            <a:endParaRPr lang="en-US" sz="2800" dirty="0"/>
          </a:p>
        </p:txBody>
      </p:sp>
      <p:grpSp>
        <p:nvGrpSpPr>
          <p:cNvPr id="3" name="Group 2"/>
          <p:cNvGrpSpPr/>
          <p:nvPr/>
        </p:nvGrpSpPr>
        <p:grpSpPr>
          <a:xfrm>
            <a:off x="1284129" y="2387600"/>
            <a:ext cx="5684787" cy="593070"/>
            <a:chOff x="1284129" y="2387600"/>
            <a:chExt cx="5684787" cy="593070"/>
          </a:xfrm>
        </p:grpSpPr>
        <p:sp>
          <p:nvSpPr>
            <p:cNvPr id="9" name="TextBox 8"/>
            <p:cNvSpPr txBox="1"/>
            <p:nvPr/>
          </p:nvSpPr>
          <p:spPr>
            <a:xfrm>
              <a:off x="1284129" y="2457450"/>
              <a:ext cx="615623" cy="523220"/>
            </a:xfrm>
            <a:prstGeom prst="rect">
              <a:avLst/>
            </a:prstGeom>
            <a:noFill/>
          </p:spPr>
          <p:txBody>
            <a:bodyPr wrap="none" rtlCol="0">
              <a:spAutoFit/>
            </a:bodyPr>
            <a:lstStyle/>
            <a:p>
              <a:r>
                <a:rPr lang="en-US" sz="2800" dirty="0" smtClean="0">
                  <a:latin typeface="Courier New"/>
                  <a:cs typeface="Courier New"/>
                </a:rPr>
                <a:t>11</a:t>
              </a:r>
            </a:p>
          </p:txBody>
        </p:sp>
        <p:sp>
          <p:nvSpPr>
            <p:cNvPr id="10" name="TextBox 9"/>
            <p:cNvSpPr txBox="1"/>
            <p:nvPr/>
          </p:nvSpPr>
          <p:spPr>
            <a:xfrm>
              <a:off x="3618735" y="2406650"/>
              <a:ext cx="352981" cy="523220"/>
            </a:xfrm>
            <a:prstGeom prst="rect">
              <a:avLst/>
            </a:prstGeom>
            <a:noFill/>
          </p:spPr>
          <p:txBody>
            <a:bodyPr wrap="none" rtlCol="0">
              <a:spAutoFit/>
            </a:bodyPr>
            <a:lstStyle/>
            <a:p>
              <a:r>
                <a:rPr lang="en-US" sz="2800" dirty="0" smtClean="0">
                  <a:latin typeface="Garamond"/>
                  <a:cs typeface="Garamond"/>
                </a:rPr>
                <a:t>1</a:t>
              </a:r>
            </a:p>
          </p:txBody>
        </p:sp>
        <p:sp>
          <p:nvSpPr>
            <p:cNvPr id="11" name="TextBox 10"/>
            <p:cNvSpPr txBox="1"/>
            <p:nvPr/>
          </p:nvSpPr>
          <p:spPr>
            <a:xfrm>
              <a:off x="4977635" y="2406650"/>
              <a:ext cx="352981" cy="523220"/>
            </a:xfrm>
            <a:prstGeom prst="rect">
              <a:avLst/>
            </a:prstGeom>
            <a:noFill/>
          </p:spPr>
          <p:txBody>
            <a:bodyPr wrap="none" rtlCol="0">
              <a:spAutoFit/>
            </a:bodyPr>
            <a:lstStyle/>
            <a:p>
              <a:r>
                <a:rPr lang="en-US" sz="2800" dirty="0" smtClean="0">
                  <a:latin typeface="Garamond"/>
                  <a:cs typeface="Garamond"/>
                </a:rPr>
                <a:t>1</a:t>
              </a:r>
            </a:p>
          </p:txBody>
        </p:sp>
        <p:sp>
          <p:nvSpPr>
            <p:cNvPr id="12" name="TextBox 11"/>
            <p:cNvSpPr txBox="1"/>
            <p:nvPr/>
          </p:nvSpPr>
          <p:spPr>
            <a:xfrm>
              <a:off x="6615935" y="2387600"/>
              <a:ext cx="352981" cy="523220"/>
            </a:xfrm>
            <a:prstGeom prst="rect">
              <a:avLst/>
            </a:prstGeom>
            <a:noFill/>
          </p:spPr>
          <p:txBody>
            <a:bodyPr wrap="none" rtlCol="0">
              <a:spAutoFit/>
            </a:bodyPr>
            <a:lstStyle/>
            <a:p>
              <a:r>
                <a:rPr lang="en-US" sz="2800" dirty="0" smtClean="0">
                  <a:latin typeface="Garamond"/>
                  <a:cs typeface="Garamond"/>
                </a:rPr>
                <a:t>2</a:t>
              </a:r>
            </a:p>
          </p:txBody>
        </p:sp>
      </p:grpSp>
      <p:grpSp>
        <p:nvGrpSpPr>
          <p:cNvPr id="25" name="Group 24"/>
          <p:cNvGrpSpPr/>
          <p:nvPr/>
        </p:nvGrpSpPr>
        <p:grpSpPr>
          <a:xfrm>
            <a:off x="1284129" y="2814310"/>
            <a:ext cx="5684787" cy="593070"/>
            <a:chOff x="1284129" y="2814310"/>
            <a:chExt cx="5684787" cy="593070"/>
          </a:xfrm>
        </p:grpSpPr>
        <p:sp>
          <p:nvSpPr>
            <p:cNvPr id="13" name="TextBox 12"/>
            <p:cNvSpPr txBox="1"/>
            <p:nvPr/>
          </p:nvSpPr>
          <p:spPr>
            <a:xfrm>
              <a:off x="1284129" y="2884160"/>
              <a:ext cx="615623" cy="523220"/>
            </a:xfrm>
            <a:prstGeom prst="rect">
              <a:avLst/>
            </a:prstGeom>
            <a:noFill/>
          </p:spPr>
          <p:txBody>
            <a:bodyPr wrap="none" rtlCol="0">
              <a:spAutoFit/>
            </a:bodyPr>
            <a:lstStyle/>
            <a:p>
              <a:r>
                <a:rPr lang="en-US" sz="2800" dirty="0" smtClean="0">
                  <a:latin typeface="Courier New"/>
                  <a:cs typeface="Courier New"/>
                </a:rPr>
                <a:t>12</a:t>
              </a:r>
            </a:p>
          </p:txBody>
        </p:sp>
        <p:sp>
          <p:nvSpPr>
            <p:cNvPr id="14" name="TextBox 13"/>
            <p:cNvSpPr txBox="1"/>
            <p:nvPr/>
          </p:nvSpPr>
          <p:spPr>
            <a:xfrm>
              <a:off x="3618735" y="2833360"/>
              <a:ext cx="352981" cy="523220"/>
            </a:xfrm>
            <a:prstGeom prst="rect">
              <a:avLst/>
            </a:prstGeom>
            <a:noFill/>
          </p:spPr>
          <p:txBody>
            <a:bodyPr wrap="none" rtlCol="0">
              <a:spAutoFit/>
            </a:bodyPr>
            <a:lstStyle/>
            <a:p>
              <a:r>
                <a:rPr lang="en-US" sz="2800" dirty="0" smtClean="0">
                  <a:latin typeface="Garamond"/>
                  <a:cs typeface="Garamond"/>
                </a:rPr>
                <a:t>1</a:t>
              </a:r>
            </a:p>
          </p:txBody>
        </p:sp>
        <p:sp>
          <p:nvSpPr>
            <p:cNvPr id="15" name="TextBox 14"/>
            <p:cNvSpPr txBox="1"/>
            <p:nvPr/>
          </p:nvSpPr>
          <p:spPr>
            <a:xfrm>
              <a:off x="4977635" y="2833360"/>
              <a:ext cx="352981" cy="523220"/>
            </a:xfrm>
            <a:prstGeom prst="rect">
              <a:avLst/>
            </a:prstGeom>
            <a:noFill/>
          </p:spPr>
          <p:txBody>
            <a:bodyPr wrap="none" rtlCol="0">
              <a:spAutoFit/>
            </a:bodyPr>
            <a:lstStyle/>
            <a:p>
              <a:r>
                <a:rPr lang="en-US" sz="2800" dirty="0" smtClean="0">
                  <a:latin typeface="Garamond"/>
                  <a:cs typeface="Garamond"/>
                </a:rPr>
                <a:t>2</a:t>
              </a:r>
            </a:p>
          </p:txBody>
        </p:sp>
        <p:sp>
          <p:nvSpPr>
            <p:cNvPr id="16" name="TextBox 15"/>
            <p:cNvSpPr txBox="1"/>
            <p:nvPr/>
          </p:nvSpPr>
          <p:spPr>
            <a:xfrm>
              <a:off x="6615935" y="2814310"/>
              <a:ext cx="352981" cy="523220"/>
            </a:xfrm>
            <a:prstGeom prst="rect">
              <a:avLst/>
            </a:prstGeom>
            <a:noFill/>
          </p:spPr>
          <p:txBody>
            <a:bodyPr wrap="none" rtlCol="0">
              <a:spAutoFit/>
            </a:bodyPr>
            <a:lstStyle/>
            <a:p>
              <a:r>
                <a:rPr lang="en-US" sz="2800" dirty="0" smtClean="0">
                  <a:latin typeface="Garamond"/>
                  <a:cs typeface="Garamond"/>
                </a:rPr>
                <a:t>3</a:t>
              </a:r>
            </a:p>
          </p:txBody>
        </p:sp>
      </p:grpSp>
      <p:cxnSp>
        <p:nvCxnSpPr>
          <p:cNvPr id="26" name="Straight Connector 25"/>
          <p:cNvCxnSpPr/>
          <p:nvPr/>
        </p:nvCxnSpPr>
        <p:spPr>
          <a:xfrm>
            <a:off x="641351" y="2331020"/>
            <a:ext cx="7435849" cy="0"/>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29" name="Group 28"/>
          <p:cNvGrpSpPr/>
          <p:nvPr/>
        </p:nvGrpSpPr>
        <p:grpSpPr>
          <a:xfrm>
            <a:off x="1284129" y="3407380"/>
            <a:ext cx="5833455" cy="1130300"/>
            <a:chOff x="1284129" y="3407380"/>
            <a:chExt cx="5833455" cy="1130300"/>
          </a:xfrm>
        </p:grpSpPr>
        <p:sp>
          <p:nvSpPr>
            <p:cNvPr id="17" name="TextBox 16"/>
            <p:cNvSpPr txBox="1"/>
            <p:nvPr/>
          </p:nvSpPr>
          <p:spPr>
            <a:xfrm>
              <a:off x="1284129" y="4014460"/>
              <a:ext cx="615623" cy="523220"/>
            </a:xfrm>
            <a:prstGeom prst="rect">
              <a:avLst/>
            </a:prstGeom>
            <a:noFill/>
          </p:spPr>
          <p:txBody>
            <a:bodyPr wrap="none" rtlCol="0">
              <a:spAutoFit/>
            </a:bodyPr>
            <a:lstStyle/>
            <a:p>
              <a:r>
                <a:rPr lang="en-US" sz="2800" dirty="0" smtClean="0">
                  <a:latin typeface="Courier New"/>
                  <a:cs typeface="Courier New"/>
                </a:rPr>
                <a:t>21</a:t>
              </a:r>
            </a:p>
          </p:txBody>
        </p:sp>
        <p:sp>
          <p:nvSpPr>
            <p:cNvPr id="18" name="TextBox 17"/>
            <p:cNvSpPr txBox="1"/>
            <p:nvPr/>
          </p:nvSpPr>
          <p:spPr>
            <a:xfrm>
              <a:off x="3618735" y="3963660"/>
              <a:ext cx="352981" cy="523220"/>
            </a:xfrm>
            <a:prstGeom prst="rect">
              <a:avLst/>
            </a:prstGeom>
            <a:noFill/>
          </p:spPr>
          <p:txBody>
            <a:bodyPr wrap="none" rtlCol="0">
              <a:spAutoFit/>
            </a:bodyPr>
            <a:lstStyle/>
            <a:p>
              <a:r>
                <a:rPr lang="en-US" sz="2800" dirty="0" smtClean="0">
                  <a:latin typeface="Garamond"/>
                  <a:cs typeface="Garamond"/>
                </a:rPr>
                <a:t>2</a:t>
              </a:r>
            </a:p>
          </p:txBody>
        </p:sp>
        <p:sp>
          <p:nvSpPr>
            <p:cNvPr id="19" name="TextBox 18"/>
            <p:cNvSpPr txBox="1"/>
            <p:nvPr/>
          </p:nvSpPr>
          <p:spPr>
            <a:xfrm>
              <a:off x="4977635" y="3963660"/>
              <a:ext cx="352981" cy="523220"/>
            </a:xfrm>
            <a:prstGeom prst="rect">
              <a:avLst/>
            </a:prstGeom>
            <a:noFill/>
          </p:spPr>
          <p:txBody>
            <a:bodyPr wrap="none" rtlCol="0">
              <a:spAutoFit/>
            </a:bodyPr>
            <a:lstStyle/>
            <a:p>
              <a:r>
                <a:rPr lang="en-US" sz="2800" dirty="0" smtClean="0">
                  <a:latin typeface="Garamond"/>
                  <a:cs typeface="Garamond"/>
                </a:rPr>
                <a:t>1</a:t>
              </a:r>
            </a:p>
          </p:txBody>
        </p:sp>
        <p:sp>
          <p:nvSpPr>
            <p:cNvPr id="20" name="TextBox 19"/>
            <p:cNvSpPr txBox="1"/>
            <p:nvPr/>
          </p:nvSpPr>
          <p:spPr>
            <a:xfrm>
              <a:off x="6615935" y="3944610"/>
              <a:ext cx="352981" cy="523220"/>
            </a:xfrm>
            <a:prstGeom prst="rect">
              <a:avLst/>
            </a:prstGeom>
            <a:noFill/>
          </p:spPr>
          <p:txBody>
            <a:bodyPr wrap="none" rtlCol="0">
              <a:spAutoFit/>
            </a:bodyPr>
            <a:lstStyle/>
            <a:p>
              <a:r>
                <a:rPr lang="en-US" sz="2800" dirty="0" smtClean="0">
                  <a:latin typeface="Garamond"/>
                  <a:cs typeface="Garamond"/>
                </a:rPr>
                <a:t>3</a:t>
              </a:r>
            </a:p>
          </p:txBody>
        </p:sp>
        <p:sp>
          <p:nvSpPr>
            <p:cNvPr id="27" name="TextBox 26"/>
            <p:cNvSpPr txBox="1"/>
            <p:nvPr/>
          </p:nvSpPr>
          <p:spPr>
            <a:xfrm rot="5400000">
              <a:off x="1441748" y="3499306"/>
              <a:ext cx="492443" cy="461665"/>
            </a:xfrm>
            <a:prstGeom prst="rect">
              <a:avLst/>
            </a:prstGeom>
            <a:noFill/>
          </p:spPr>
          <p:txBody>
            <a:bodyPr wrap="none" rtlCol="0">
              <a:spAutoFit/>
            </a:bodyPr>
            <a:lstStyle/>
            <a:p>
              <a:r>
                <a:rPr lang="en-US" sz="2400" dirty="0" smtClean="0">
                  <a:latin typeface="Garamond"/>
                  <a:cs typeface="Garamond"/>
                </a:rPr>
                <a:t>…</a:t>
              </a:r>
            </a:p>
          </p:txBody>
        </p:sp>
        <p:sp>
          <p:nvSpPr>
            <p:cNvPr id="31" name="TextBox 30"/>
            <p:cNvSpPr txBox="1"/>
            <p:nvPr/>
          </p:nvSpPr>
          <p:spPr>
            <a:xfrm rot="5400000">
              <a:off x="6640530" y="3422769"/>
              <a:ext cx="492443" cy="461665"/>
            </a:xfrm>
            <a:prstGeom prst="rect">
              <a:avLst/>
            </a:prstGeom>
            <a:noFill/>
          </p:spPr>
          <p:txBody>
            <a:bodyPr wrap="none" rtlCol="0">
              <a:spAutoFit/>
            </a:bodyPr>
            <a:lstStyle/>
            <a:p>
              <a:r>
                <a:rPr lang="en-US" sz="2400" dirty="0" smtClean="0">
                  <a:latin typeface="Garamond"/>
                  <a:cs typeface="Garamond"/>
                </a:rPr>
                <a:t>…</a:t>
              </a:r>
            </a:p>
          </p:txBody>
        </p:sp>
      </p:grpSp>
      <p:grpSp>
        <p:nvGrpSpPr>
          <p:cNvPr id="30" name="Group 29"/>
          <p:cNvGrpSpPr/>
          <p:nvPr/>
        </p:nvGrpSpPr>
        <p:grpSpPr>
          <a:xfrm>
            <a:off x="1284129" y="4645630"/>
            <a:ext cx="5853103" cy="1162050"/>
            <a:chOff x="1284129" y="4645630"/>
            <a:chExt cx="5853103" cy="1162050"/>
          </a:xfrm>
        </p:grpSpPr>
        <p:sp>
          <p:nvSpPr>
            <p:cNvPr id="21" name="TextBox 20"/>
            <p:cNvSpPr txBox="1"/>
            <p:nvPr/>
          </p:nvSpPr>
          <p:spPr>
            <a:xfrm>
              <a:off x="1284129" y="5284460"/>
              <a:ext cx="615623" cy="523220"/>
            </a:xfrm>
            <a:prstGeom prst="rect">
              <a:avLst/>
            </a:prstGeom>
            <a:noFill/>
          </p:spPr>
          <p:txBody>
            <a:bodyPr wrap="none" rtlCol="0">
              <a:spAutoFit/>
            </a:bodyPr>
            <a:lstStyle/>
            <a:p>
              <a:r>
                <a:rPr lang="en-US" sz="2800" dirty="0" smtClean="0">
                  <a:latin typeface="Courier New"/>
                  <a:cs typeface="Courier New"/>
                </a:rPr>
                <a:t>66</a:t>
              </a:r>
            </a:p>
          </p:txBody>
        </p:sp>
        <p:sp>
          <p:nvSpPr>
            <p:cNvPr id="22" name="TextBox 21"/>
            <p:cNvSpPr txBox="1"/>
            <p:nvPr/>
          </p:nvSpPr>
          <p:spPr>
            <a:xfrm>
              <a:off x="3618735" y="5233660"/>
              <a:ext cx="352981" cy="523220"/>
            </a:xfrm>
            <a:prstGeom prst="rect">
              <a:avLst/>
            </a:prstGeom>
            <a:noFill/>
          </p:spPr>
          <p:txBody>
            <a:bodyPr wrap="none" rtlCol="0">
              <a:spAutoFit/>
            </a:bodyPr>
            <a:lstStyle/>
            <a:p>
              <a:r>
                <a:rPr lang="en-US" sz="2800" dirty="0" smtClean="0">
                  <a:latin typeface="Garamond"/>
                  <a:cs typeface="Garamond"/>
                </a:rPr>
                <a:t>6</a:t>
              </a:r>
            </a:p>
          </p:txBody>
        </p:sp>
        <p:sp>
          <p:nvSpPr>
            <p:cNvPr id="23" name="TextBox 22"/>
            <p:cNvSpPr txBox="1"/>
            <p:nvPr/>
          </p:nvSpPr>
          <p:spPr>
            <a:xfrm>
              <a:off x="4977635" y="5233660"/>
              <a:ext cx="352981" cy="523220"/>
            </a:xfrm>
            <a:prstGeom prst="rect">
              <a:avLst/>
            </a:prstGeom>
            <a:noFill/>
          </p:spPr>
          <p:txBody>
            <a:bodyPr wrap="none" rtlCol="0">
              <a:spAutoFit/>
            </a:bodyPr>
            <a:lstStyle/>
            <a:p>
              <a:r>
                <a:rPr lang="en-US" sz="2800" dirty="0" smtClean="0">
                  <a:latin typeface="Garamond"/>
                  <a:cs typeface="Garamond"/>
                </a:rPr>
                <a:t>6</a:t>
              </a:r>
            </a:p>
          </p:txBody>
        </p:sp>
        <p:sp>
          <p:nvSpPr>
            <p:cNvPr id="24" name="TextBox 23"/>
            <p:cNvSpPr txBox="1"/>
            <p:nvPr/>
          </p:nvSpPr>
          <p:spPr>
            <a:xfrm>
              <a:off x="6615935" y="5214610"/>
              <a:ext cx="521297" cy="523220"/>
            </a:xfrm>
            <a:prstGeom prst="rect">
              <a:avLst/>
            </a:prstGeom>
            <a:noFill/>
          </p:spPr>
          <p:txBody>
            <a:bodyPr wrap="none" rtlCol="0">
              <a:spAutoFit/>
            </a:bodyPr>
            <a:lstStyle/>
            <a:p>
              <a:r>
                <a:rPr lang="en-US" sz="2800" dirty="0" smtClean="0">
                  <a:latin typeface="Garamond"/>
                  <a:cs typeface="Garamond"/>
                </a:rPr>
                <a:t>12</a:t>
              </a:r>
            </a:p>
          </p:txBody>
        </p:sp>
        <p:sp>
          <p:nvSpPr>
            <p:cNvPr id="28" name="TextBox 27"/>
            <p:cNvSpPr txBox="1"/>
            <p:nvPr/>
          </p:nvSpPr>
          <p:spPr>
            <a:xfrm rot="5400000">
              <a:off x="1446214" y="4737556"/>
              <a:ext cx="492443" cy="461665"/>
            </a:xfrm>
            <a:prstGeom prst="rect">
              <a:avLst/>
            </a:prstGeom>
            <a:noFill/>
          </p:spPr>
          <p:txBody>
            <a:bodyPr wrap="none" rtlCol="0">
              <a:spAutoFit/>
            </a:bodyPr>
            <a:lstStyle/>
            <a:p>
              <a:r>
                <a:rPr lang="en-US" sz="2400" dirty="0" smtClean="0">
                  <a:latin typeface="Garamond"/>
                  <a:cs typeface="Garamond"/>
                </a:rPr>
                <a:t>…</a:t>
              </a:r>
            </a:p>
          </p:txBody>
        </p:sp>
        <p:sp>
          <p:nvSpPr>
            <p:cNvPr id="32" name="TextBox 31"/>
            <p:cNvSpPr txBox="1"/>
            <p:nvPr/>
          </p:nvSpPr>
          <p:spPr>
            <a:xfrm rot="5400000">
              <a:off x="6644996" y="4661019"/>
              <a:ext cx="492443" cy="461665"/>
            </a:xfrm>
            <a:prstGeom prst="rect">
              <a:avLst/>
            </a:prstGeom>
            <a:noFill/>
          </p:spPr>
          <p:txBody>
            <a:bodyPr wrap="none" rtlCol="0">
              <a:spAutoFit/>
            </a:bodyPr>
            <a:lstStyle/>
            <a:p>
              <a:r>
                <a:rPr lang="en-US" sz="2400" dirty="0" smtClean="0">
                  <a:latin typeface="Garamond"/>
                  <a:cs typeface="Garamond"/>
                </a:rPr>
                <a:t>…</a:t>
              </a:r>
            </a:p>
          </p:txBody>
        </p:sp>
      </p:grpSp>
    </p:spTree>
    <p:extLst>
      <p:ext uri="{BB962C8B-B14F-4D97-AF65-F5344CB8AC3E}">
        <p14:creationId xmlns:p14="http://schemas.microsoft.com/office/powerpoint/2010/main" val="31002146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dissolv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dissolv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dissolve">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Linearity of expectation</a:t>
            </a:r>
            <a:endParaRPr lang="en-US" dirty="0"/>
          </a:p>
        </p:txBody>
      </p:sp>
      <p:sp>
        <p:nvSpPr>
          <p:cNvPr id="6" name="TextBox 5"/>
          <p:cNvSpPr txBox="1"/>
          <p:nvPr/>
        </p:nvSpPr>
        <p:spPr>
          <a:xfrm>
            <a:off x="2361169" y="3412554"/>
            <a:ext cx="4487524" cy="584776"/>
          </a:xfrm>
          <a:prstGeom prst="rect">
            <a:avLst/>
          </a:prstGeom>
          <a:noFill/>
        </p:spPr>
        <p:txBody>
          <a:bodyPr wrap="square" rtlCol="0">
            <a:spAutoFit/>
          </a:bodyPr>
          <a:lstStyle/>
          <a:p>
            <a:pPr algn="ctr"/>
            <a:r>
              <a:rPr lang="en-US" sz="3200" i="1" dirty="0" smtClean="0">
                <a:solidFill>
                  <a:prstClr val="black"/>
                </a:solidFill>
                <a:latin typeface="Garamond"/>
                <a:cs typeface="Garamond"/>
              </a:rPr>
              <a:t>E</a:t>
            </a:r>
            <a:r>
              <a:rPr lang="en-US" sz="3200" dirty="0" smtClean="0">
                <a:solidFill>
                  <a:prstClr val="black"/>
                </a:solidFill>
                <a:latin typeface="Garamond"/>
                <a:cs typeface="Garamond"/>
              </a:rPr>
              <a:t>[</a:t>
            </a:r>
            <a:r>
              <a:rPr lang="en-US" sz="3200" i="1" dirty="0" smtClean="0">
                <a:solidFill>
                  <a:prstClr val="black"/>
                </a:solidFill>
                <a:latin typeface="Garamond"/>
                <a:cs typeface="Garamond"/>
              </a:rPr>
              <a:t>X</a:t>
            </a:r>
            <a:r>
              <a:rPr lang="en-US" sz="3200" dirty="0" smtClean="0">
                <a:solidFill>
                  <a:prstClr val="black"/>
                </a:solidFill>
                <a:latin typeface="Garamond"/>
                <a:cs typeface="Garamond"/>
              </a:rPr>
              <a:t> + </a:t>
            </a:r>
            <a:r>
              <a:rPr lang="en-US" sz="3200" i="1" dirty="0" smtClean="0">
                <a:solidFill>
                  <a:prstClr val="black"/>
                </a:solidFill>
                <a:latin typeface="Garamond"/>
                <a:cs typeface="Garamond"/>
              </a:rPr>
              <a:t>Y</a:t>
            </a:r>
            <a:r>
              <a:rPr lang="en-US" sz="3200" dirty="0" smtClean="0">
                <a:solidFill>
                  <a:prstClr val="black"/>
                </a:solidFill>
                <a:latin typeface="Garamond"/>
                <a:cs typeface="Garamond"/>
              </a:rPr>
              <a:t>] = </a:t>
            </a:r>
            <a:r>
              <a:rPr lang="en-US" sz="3200" i="1" dirty="0" smtClean="0">
                <a:solidFill>
                  <a:prstClr val="black"/>
                </a:solidFill>
                <a:latin typeface="Garamond"/>
                <a:cs typeface="Garamond"/>
              </a:rPr>
              <a:t>E</a:t>
            </a:r>
            <a:r>
              <a:rPr lang="en-US" sz="3200" dirty="0" smtClean="0">
                <a:solidFill>
                  <a:prstClr val="black"/>
                </a:solidFill>
                <a:latin typeface="Garamond"/>
                <a:cs typeface="Garamond"/>
              </a:rPr>
              <a:t>[</a:t>
            </a:r>
            <a:r>
              <a:rPr lang="en-US" sz="3200" i="1" dirty="0" smtClean="0">
                <a:solidFill>
                  <a:prstClr val="black"/>
                </a:solidFill>
                <a:latin typeface="Garamond"/>
                <a:cs typeface="Garamond"/>
              </a:rPr>
              <a:t>X</a:t>
            </a:r>
            <a:r>
              <a:rPr lang="en-US" sz="3200" dirty="0" smtClean="0">
                <a:solidFill>
                  <a:prstClr val="black"/>
                </a:solidFill>
                <a:latin typeface="Garamond"/>
                <a:cs typeface="Garamond"/>
              </a:rPr>
              <a:t>] + </a:t>
            </a:r>
            <a:r>
              <a:rPr lang="en-US" sz="3200" i="1" dirty="0">
                <a:solidFill>
                  <a:prstClr val="black"/>
                </a:solidFill>
                <a:latin typeface="Garamond"/>
                <a:cs typeface="Garamond"/>
              </a:rPr>
              <a:t>E</a:t>
            </a:r>
            <a:r>
              <a:rPr lang="en-US" sz="3200" dirty="0" smtClean="0">
                <a:solidFill>
                  <a:prstClr val="black"/>
                </a:solidFill>
                <a:latin typeface="Garamond"/>
                <a:cs typeface="Garamond"/>
              </a:rPr>
              <a:t>[</a:t>
            </a:r>
            <a:r>
              <a:rPr lang="en-US" sz="3200" i="1" dirty="0" smtClean="0">
                <a:solidFill>
                  <a:prstClr val="black"/>
                </a:solidFill>
                <a:latin typeface="Garamond"/>
                <a:cs typeface="Garamond"/>
              </a:rPr>
              <a:t>Y</a:t>
            </a:r>
            <a:r>
              <a:rPr lang="en-US" sz="3200" dirty="0" smtClean="0">
                <a:solidFill>
                  <a:prstClr val="black"/>
                </a:solidFill>
                <a:latin typeface="Garamond"/>
                <a:cs typeface="Garamond"/>
              </a:rPr>
              <a:t>]</a:t>
            </a:r>
            <a:endParaRPr lang="en-US" sz="3200" i="1" dirty="0"/>
          </a:p>
        </p:txBody>
      </p:sp>
      <p:sp>
        <p:nvSpPr>
          <p:cNvPr id="7" name="TextBox 6"/>
          <p:cNvSpPr txBox="1"/>
          <p:nvPr/>
        </p:nvSpPr>
        <p:spPr>
          <a:xfrm>
            <a:off x="1422400" y="2751140"/>
            <a:ext cx="6391493" cy="523220"/>
          </a:xfrm>
          <a:prstGeom prst="rect">
            <a:avLst/>
          </a:prstGeom>
          <a:noFill/>
        </p:spPr>
        <p:txBody>
          <a:bodyPr wrap="none" rtlCol="0">
            <a:spAutoFit/>
          </a:bodyPr>
          <a:lstStyle/>
          <a:p>
            <a:pPr algn="ctr"/>
            <a:r>
              <a:rPr lang="en-US" sz="2800" dirty="0" smtClean="0">
                <a:latin typeface="Franklin Gothic Medium"/>
                <a:cs typeface="Franklin Gothic Medium"/>
              </a:rPr>
              <a:t>For every two random variables </a:t>
            </a:r>
            <a:r>
              <a:rPr lang="en-US" sz="2800" i="1" dirty="0">
                <a:solidFill>
                  <a:prstClr val="black"/>
                </a:solidFill>
                <a:latin typeface="Garamond"/>
                <a:cs typeface="Garamond"/>
              </a:rPr>
              <a:t>X</a:t>
            </a:r>
            <a:r>
              <a:rPr lang="en-US" sz="2800" dirty="0" smtClean="0">
                <a:latin typeface="Franklin Gothic Medium"/>
                <a:cs typeface="Franklin Gothic Medium"/>
              </a:rPr>
              <a:t> and </a:t>
            </a:r>
            <a:r>
              <a:rPr lang="en-US" sz="2800" i="1" dirty="0" smtClean="0">
                <a:solidFill>
                  <a:prstClr val="black"/>
                </a:solidFill>
                <a:latin typeface="Garamond"/>
                <a:cs typeface="Garamond"/>
              </a:rPr>
              <a:t>Y</a:t>
            </a:r>
            <a:endParaRPr lang="en-US" sz="2800" dirty="0" smtClean="0">
              <a:latin typeface="Franklin Gothic Medium"/>
              <a:cs typeface="Franklin Gothic Medium"/>
            </a:endParaRPr>
          </a:p>
        </p:txBody>
      </p:sp>
      <p:sp>
        <p:nvSpPr>
          <p:cNvPr id="8" name="Rectangle 7"/>
          <p:cNvSpPr/>
          <p:nvPr/>
        </p:nvSpPr>
        <p:spPr>
          <a:xfrm>
            <a:off x="1047750" y="2554290"/>
            <a:ext cx="7054850" cy="1752600"/>
          </a:xfrm>
          <a:prstGeom prst="rect">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051801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dice again</a:t>
            </a:r>
            <a:endParaRPr lang="en-US" dirty="0"/>
          </a:p>
        </p:txBody>
      </p:sp>
      <p:pic>
        <p:nvPicPr>
          <p:cNvPr id="5" name="Picture 4" descr="Die_Spire_01_483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7492" y="1318832"/>
            <a:ext cx="1006171" cy="1006171"/>
          </a:xfrm>
          <a:prstGeom prst="rect">
            <a:avLst/>
          </a:prstGeom>
        </p:spPr>
      </p:pic>
      <p:sp>
        <p:nvSpPr>
          <p:cNvPr id="6" name="Rectangle 5"/>
          <p:cNvSpPr/>
          <p:nvPr/>
        </p:nvSpPr>
        <p:spPr>
          <a:xfrm>
            <a:off x="452690" y="1370896"/>
            <a:ext cx="4342893" cy="954107"/>
          </a:xfrm>
          <a:prstGeom prst="rect">
            <a:avLst/>
          </a:prstGeom>
        </p:spPr>
        <p:txBody>
          <a:bodyPr wrap="square">
            <a:spAutoFit/>
          </a:bodyPr>
          <a:lstStyle/>
          <a:p>
            <a:r>
              <a:rPr lang="en-US" sz="2800" i="1" dirty="0" smtClean="0">
                <a:solidFill>
                  <a:prstClr val="black"/>
                </a:solidFill>
                <a:latin typeface="Garamond"/>
                <a:cs typeface="Garamond"/>
              </a:rPr>
              <a:t>S</a:t>
            </a:r>
            <a:r>
              <a:rPr lang="en-US" sz="2800" dirty="0" smtClean="0">
                <a:solidFill>
                  <a:prstClr val="black"/>
                </a:solidFill>
                <a:latin typeface="Garamond"/>
                <a:cs typeface="Garamond"/>
              </a:rPr>
              <a:t> = </a:t>
            </a:r>
            <a:r>
              <a:rPr lang="en-US" sz="2800" dirty="0" smtClean="0">
                <a:solidFill>
                  <a:prstClr val="black"/>
                </a:solidFill>
                <a:latin typeface="Franklin Gothic Medium"/>
                <a:cs typeface="Franklin Gothic Medium"/>
              </a:rPr>
              <a:t>sum of face values of </a:t>
            </a:r>
            <a:r>
              <a:rPr lang="en-US" sz="2800" dirty="0">
                <a:solidFill>
                  <a:prstClr val="black"/>
                </a:solidFill>
                <a:latin typeface="Franklin Gothic Medium"/>
                <a:cs typeface="Franklin Gothic Medium"/>
              </a:rPr>
              <a:t/>
            </a:r>
            <a:br>
              <a:rPr lang="en-US" sz="2800" dirty="0">
                <a:solidFill>
                  <a:prstClr val="black"/>
                </a:solidFill>
                <a:latin typeface="Franklin Gothic Medium"/>
                <a:cs typeface="Franklin Gothic Medium"/>
              </a:rPr>
            </a:br>
            <a:r>
              <a:rPr lang="en-US" sz="2800" dirty="0" smtClean="0">
                <a:solidFill>
                  <a:prstClr val="black"/>
                </a:solidFill>
                <a:latin typeface="Franklin Gothic Medium"/>
                <a:cs typeface="Franklin Gothic Medium"/>
              </a:rPr>
              <a:t>       two fair 6-sided dice</a:t>
            </a:r>
            <a:endParaRPr lang="en-US" sz="2800" i="1" dirty="0">
              <a:latin typeface="Franklin Gothic Medium"/>
              <a:cs typeface="Franklin Gothic Medium"/>
            </a:endParaRPr>
          </a:p>
        </p:txBody>
      </p:sp>
      <p:pic>
        <p:nvPicPr>
          <p:cNvPr id="33" name="Picture 32" descr="Die_Spire_01_483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543102">
            <a:off x="7012219" y="1319627"/>
            <a:ext cx="1006171" cy="1006171"/>
          </a:xfrm>
          <a:prstGeom prst="rect">
            <a:avLst/>
          </a:prstGeom>
        </p:spPr>
      </p:pic>
      <p:sp>
        <p:nvSpPr>
          <p:cNvPr id="34" name="TextBox 33"/>
          <p:cNvSpPr txBox="1"/>
          <p:nvPr/>
        </p:nvSpPr>
        <p:spPr>
          <a:xfrm>
            <a:off x="457200" y="2631882"/>
            <a:ext cx="4660900" cy="584776"/>
          </a:xfrm>
          <a:prstGeom prst="rect">
            <a:avLst/>
          </a:prstGeom>
          <a:noFill/>
        </p:spPr>
        <p:txBody>
          <a:bodyPr wrap="square" rtlCol="0">
            <a:spAutoFit/>
          </a:bodyPr>
          <a:lstStyle/>
          <a:p>
            <a:r>
              <a:rPr lang="en-US" sz="3200" dirty="0" smtClean="0">
                <a:solidFill>
                  <a:schemeClr val="accent1"/>
                </a:solidFill>
                <a:latin typeface="Franklin Gothic Medium"/>
                <a:cs typeface="Franklin Gothic Medium"/>
              </a:rPr>
              <a:t>Solution 2</a:t>
            </a:r>
          </a:p>
        </p:txBody>
      </p:sp>
      <p:sp>
        <p:nvSpPr>
          <p:cNvPr id="8" name="Rectangle 7"/>
          <p:cNvSpPr/>
          <p:nvPr/>
        </p:nvSpPr>
        <p:spPr>
          <a:xfrm>
            <a:off x="419100" y="4613532"/>
            <a:ext cx="3206750" cy="523220"/>
          </a:xfrm>
          <a:prstGeom prst="rect">
            <a:avLst/>
          </a:prstGeom>
        </p:spPr>
        <p:txBody>
          <a:bodyPr wrap="square">
            <a:spAutoFit/>
          </a:bodyPr>
          <a:lstStyle/>
          <a:p>
            <a:r>
              <a:rPr lang="en-US" sz="2800" i="1" dirty="0" smtClean="0">
                <a:solidFill>
                  <a:prstClr val="black"/>
                </a:solidFill>
                <a:latin typeface="Garamond"/>
                <a:cs typeface="Garamond"/>
              </a:rPr>
              <a:t>E</a:t>
            </a:r>
            <a:r>
              <a:rPr lang="en-US" sz="2800" dirty="0" smtClean="0">
                <a:solidFill>
                  <a:prstClr val="black"/>
                </a:solidFill>
                <a:latin typeface="Garamond"/>
                <a:cs typeface="Garamond"/>
              </a:rPr>
              <a:t>[</a:t>
            </a:r>
            <a:r>
              <a:rPr lang="en-US" sz="2800" i="1" dirty="0" smtClean="0">
                <a:solidFill>
                  <a:prstClr val="black"/>
                </a:solidFill>
                <a:latin typeface="Garamond"/>
                <a:cs typeface="Garamond"/>
              </a:rPr>
              <a:t>S</a:t>
            </a:r>
            <a:r>
              <a:rPr lang="en-US" sz="2800" dirty="0" smtClean="0">
                <a:solidFill>
                  <a:prstClr val="black"/>
                </a:solidFill>
                <a:latin typeface="Garamond"/>
                <a:cs typeface="Garamond"/>
              </a:rPr>
              <a:t>] = </a:t>
            </a:r>
            <a:r>
              <a:rPr lang="en-US" sz="2800" i="1" dirty="0">
                <a:solidFill>
                  <a:prstClr val="black"/>
                </a:solidFill>
                <a:latin typeface="Garamond"/>
                <a:cs typeface="Garamond"/>
              </a:rPr>
              <a:t>E</a:t>
            </a:r>
            <a:r>
              <a:rPr lang="en-US" sz="2800" dirty="0" smtClean="0">
                <a:solidFill>
                  <a:prstClr val="black"/>
                </a:solidFill>
                <a:latin typeface="Garamond"/>
                <a:cs typeface="Garamond"/>
              </a:rPr>
              <a:t>[</a:t>
            </a:r>
            <a:r>
              <a:rPr lang="en-US" sz="2800" i="1" dirty="0" smtClean="0">
                <a:solidFill>
                  <a:prstClr val="black"/>
                </a:solidFill>
                <a:latin typeface="Garamond"/>
                <a:cs typeface="Garamond"/>
              </a:rPr>
              <a:t>F</a:t>
            </a:r>
            <a:r>
              <a:rPr lang="en-US" sz="2800" baseline="-25000" dirty="0" smtClean="0">
                <a:solidFill>
                  <a:prstClr val="black"/>
                </a:solidFill>
                <a:latin typeface="Garamond"/>
                <a:cs typeface="Garamond"/>
              </a:rPr>
              <a:t>1</a:t>
            </a:r>
            <a:r>
              <a:rPr lang="en-US" sz="2800" dirty="0" smtClean="0">
                <a:solidFill>
                  <a:prstClr val="black"/>
                </a:solidFill>
                <a:latin typeface="Garamond"/>
                <a:cs typeface="Garamond"/>
              </a:rPr>
              <a:t>]</a:t>
            </a:r>
            <a:r>
              <a:rPr lang="en-US" sz="2800" dirty="0" smtClean="0">
                <a:latin typeface="Garamond"/>
                <a:cs typeface="Garamond"/>
              </a:rPr>
              <a:t> + </a:t>
            </a:r>
            <a:r>
              <a:rPr lang="en-US" sz="2800" i="1" dirty="0">
                <a:solidFill>
                  <a:prstClr val="black"/>
                </a:solidFill>
                <a:latin typeface="Garamond"/>
                <a:cs typeface="Garamond"/>
              </a:rPr>
              <a:t>E</a:t>
            </a:r>
            <a:r>
              <a:rPr lang="en-US" sz="2800" dirty="0">
                <a:solidFill>
                  <a:prstClr val="black"/>
                </a:solidFill>
                <a:latin typeface="Garamond"/>
                <a:cs typeface="Garamond"/>
              </a:rPr>
              <a:t>[</a:t>
            </a:r>
            <a:r>
              <a:rPr lang="en-US" sz="2800" i="1" dirty="0" smtClean="0">
                <a:solidFill>
                  <a:prstClr val="black"/>
                </a:solidFill>
                <a:latin typeface="Garamond"/>
                <a:cs typeface="Garamond"/>
              </a:rPr>
              <a:t>F</a:t>
            </a:r>
            <a:r>
              <a:rPr lang="en-US" sz="2800" baseline="-25000" dirty="0" smtClean="0">
                <a:solidFill>
                  <a:prstClr val="black"/>
                </a:solidFill>
                <a:latin typeface="Garamond"/>
                <a:cs typeface="Garamond"/>
              </a:rPr>
              <a:t>2</a:t>
            </a:r>
            <a:r>
              <a:rPr lang="en-US" sz="2800" dirty="0" smtClean="0">
                <a:solidFill>
                  <a:prstClr val="black"/>
                </a:solidFill>
                <a:latin typeface="Garamond"/>
                <a:cs typeface="Garamond"/>
              </a:rPr>
              <a:t>]</a:t>
            </a:r>
            <a:r>
              <a:rPr lang="en-US" sz="2800" dirty="0" smtClean="0">
                <a:latin typeface="Garamond"/>
                <a:cs typeface="Garamond"/>
              </a:rPr>
              <a:t> </a:t>
            </a:r>
            <a:endParaRPr lang="en-US" sz="2800" dirty="0"/>
          </a:p>
        </p:txBody>
      </p:sp>
      <p:sp>
        <p:nvSpPr>
          <p:cNvPr id="99" name="Rectangle 98"/>
          <p:cNvSpPr/>
          <p:nvPr/>
        </p:nvSpPr>
        <p:spPr>
          <a:xfrm>
            <a:off x="3530629" y="4613532"/>
            <a:ext cx="2826142" cy="523220"/>
          </a:xfrm>
          <a:prstGeom prst="rect">
            <a:avLst/>
          </a:prstGeom>
        </p:spPr>
        <p:txBody>
          <a:bodyPr wrap="square">
            <a:spAutoFit/>
          </a:bodyPr>
          <a:lstStyle/>
          <a:p>
            <a:r>
              <a:rPr lang="en-US" sz="2800" i="1" dirty="0" smtClean="0">
                <a:solidFill>
                  <a:prstClr val="black"/>
                </a:solidFill>
                <a:latin typeface="Garamond"/>
                <a:cs typeface="Garamond"/>
              </a:rPr>
              <a:t>= </a:t>
            </a:r>
            <a:r>
              <a:rPr lang="en-US" sz="2800" dirty="0" smtClean="0">
                <a:latin typeface="Garamond"/>
                <a:cs typeface="Garamond"/>
              </a:rPr>
              <a:t>3.5 + 3.5 = 7</a:t>
            </a:r>
            <a:endParaRPr lang="en-US" sz="2800" dirty="0"/>
          </a:p>
        </p:txBody>
      </p:sp>
      <p:sp>
        <p:nvSpPr>
          <p:cNvPr id="3" name="Rectangle 2"/>
          <p:cNvSpPr/>
          <p:nvPr/>
        </p:nvSpPr>
        <p:spPr>
          <a:xfrm>
            <a:off x="5821592" y="2343537"/>
            <a:ext cx="535179" cy="523220"/>
          </a:xfrm>
          <a:prstGeom prst="rect">
            <a:avLst/>
          </a:prstGeom>
        </p:spPr>
        <p:txBody>
          <a:bodyPr wrap="none">
            <a:spAutoFit/>
          </a:bodyPr>
          <a:lstStyle/>
          <a:p>
            <a:r>
              <a:rPr lang="en-US" sz="2800" i="1" dirty="0" smtClean="0">
                <a:solidFill>
                  <a:prstClr val="black"/>
                </a:solidFill>
                <a:latin typeface="Garamond"/>
                <a:cs typeface="Garamond"/>
              </a:rPr>
              <a:t>F</a:t>
            </a:r>
            <a:r>
              <a:rPr lang="en-US" sz="2800" baseline="-25000" dirty="0" smtClean="0">
                <a:solidFill>
                  <a:prstClr val="black"/>
                </a:solidFill>
                <a:latin typeface="Garamond"/>
                <a:cs typeface="Garamond"/>
              </a:rPr>
              <a:t>1</a:t>
            </a:r>
            <a:endParaRPr lang="en-US" sz="2800" baseline="-25000" dirty="0"/>
          </a:p>
        </p:txBody>
      </p:sp>
      <p:sp>
        <p:nvSpPr>
          <p:cNvPr id="94" name="Rectangle 93"/>
          <p:cNvSpPr/>
          <p:nvPr/>
        </p:nvSpPr>
        <p:spPr>
          <a:xfrm>
            <a:off x="7193192" y="2343537"/>
            <a:ext cx="535179" cy="523220"/>
          </a:xfrm>
          <a:prstGeom prst="rect">
            <a:avLst/>
          </a:prstGeom>
        </p:spPr>
        <p:txBody>
          <a:bodyPr wrap="none">
            <a:spAutoFit/>
          </a:bodyPr>
          <a:lstStyle/>
          <a:p>
            <a:r>
              <a:rPr lang="en-US" sz="2800" i="1" dirty="0" smtClean="0">
                <a:solidFill>
                  <a:prstClr val="black"/>
                </a:solidFill>
                <a:latin typeface="Garamond"/>
                <a:cs typeface="Garamond"/>
              </a:rPr>
              <a:t>F</a:t>
            </a:r>
            <a:r>
              <a:rPr lang="en-US" sz="2800" baseline="-25000" dirty="0" smtClean="0">
                <a:solidFill>
                  <a:prstClr val="black"/>
                </a:solidFill>
                <a:latin typeface="Garamond"/>
                <a:cs typeface="Garamond"/>
              </a:rPr>
              <a:t>2</a:t>
            </a:r>
            <a:endParaRPr lang="en-US" sz="2800" baseline="-25000" dirty="0"/>
          </a:p>
        </p:txBody>
      </p:sp>
      <p:sp>
        <p:nvSpPr>
          <p:cNvPr id="100" name="Rectangle 99"/>
          <p:cNvSpPr/>
          <p:nvPr/>
        </p:nvSpPr>
        <p:spPr>
          <a:xfrm>
            <a:off x="452690" y="3692326"/>
            <a:ext cx="3206750" cy="523220"/>
          </a:xfrm>
          <a:prstGeom prst="rect">
            <a:avLst/>
          </a:prstGeom>
        </p:spPr>
        <p:txBody>
          <a:bodyPr wrap="square">
            <a:spAutoFit/>
          </a:bodyPr>
          <a:lstStyle/>
          <a:p>
            <a:r>
              <a:rPr lang="en-US" sz="2800" i="1" dirty="0" smtClean="0">
                <a:solidFill>
                  <a:prstClr val="black"/>
                </a:solidFill>
                <a:latin typeface="Garamond"/>
                <a:cs typeface="Garamond"/>
              </a:rPr>
              <a:t>S</a:t>
            </a:r>
            <a:r>
              <a:rPr lang="en-US" sz="2800" dirty="0" smtClean="0">
                <a:solidFill>
                  <a:prstClr val="black"/>
                </a:solidFill>
                <a:latin typeface="Garamond"/>
                <a:cs typeface="Garamond"/>
              </a:rPr>
              <a:t> = </a:t>
            </a:r>
            <a:r>
              <a:rPr lang="en-US" sz="2800" i="1" dirty="0" smtClean="0">
                <a:solidFill>
                  <a:prstClr val="black"/>
                </a:solidFill>
                <a:latin typeface="Garamond"/>
                <a:cs typeface="Garamond"/>
              </a:rPr>
              <a:t>F</a:t>
            </a:r>
            <a:r>
              <a:rPr lang="en-US" sz="2800" baseline="-25000" dirty="0" smtClean="0">
                <a:solidFill>
                  <a:prstClr val="black"/>
                </a:solidFill>
                <a:latin typeface="Garamond"/>
                <a:cs typeface="Garamond"/>
              </a:rPr>
              <a:t>1</a:t>
            </a:r>
            <a:r>
              <a:rPr lang="en-US" sz="2800" dirty="0" smtClean="0">
                <a:solidFill>
                  <a:prstClr val="black"/>
                </a:solidFill>
                <a:latin typeface="Garamond"/>
                <a:cs typeface="Garamond"/>
              </a:rPr>
              <a:t> </a:t>
            </a:r>
            <a:r>
              <a:rPr lang="en-US" sz="2800" dirty="0" smtClean="0">
                <a:latin typeface="Garamond"/>
                <a:cs typeface="Garamond"/>
              </a:rPr>
              <a:t>+ </a:t>
            </a:r>
            <a:r>
              <a:rPr lang="en-US" sz="2800" i="1" dirty="0" smtClean="0">
                <a:solidFill>
                  <a:prstClr val="black"/>
                </a:solidFill>
                <a:latin typeface="Garamond"/>
                <a:cs typeface="Garamond"/>
              </a:rPr>
              <a:t>F</a:t>
            </a:r>
            <a:r>
              <a:rPr lang="en-US" sz="2800" baseline="-25000" dirty="0" smtClean="0">
                <a:solidFill>
                  <a:prstClr val="black"/>
                </a:solidFill>
                <a:latin typeface="Garamond"/>
                <a:cs typeface="Garamond"/>
              </a:rPr>
              <a:t>2</a:t>
            </a:r>
            <a:endParaRPr lang="en-US" sz="2800" dirty="0"/>
          </a:p>
        </p:txBody>
      </p:sp>
    </p:spTree>
    <p:extLst>
      <p:ext uri="{BB962C8B-B14F-4D97-AF65-F5344CB8AC3E}">
        <p14:creationId xmlns:p14="http://schemas.microsoft.com/office/powerpoint/2010/main" val="19322859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ssolv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dissolve">
                                      <p:cBhvr>
                                        <p:cTn id="12" dur="500"/>
                                        <p:tgtEl>
                                          <p:spTgt spid="100"/>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dissolve">
                                      <p:cBhvr>
                                        <p:cTn id="18" dur="500"/>
                                        <p:tgtEl>
                                          <p:spTgt spid="9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99"/>
                                        </p:tgtEl>
                                        <p:attrNameLst>
                                          <p:attrName>style.visibility</p:attrName>
                                        </p:attrNameLst>
                                      </p:cBhvr>
                                      <p:to>
                                        <p:strVal val="visible"/>
                                      </p:to>
                                    </p:set>
                                    <p:animEffect transition="in" filter="dissolve">
                                      <p:cBhvr>
                                        <p:cTn id="28"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8" grpId="0"/>
      <p:bldP spid="99" grpId="0"/>
      <p:bldP spid="3" grpId="0"/>
      <p:bldP spid="94" grpId="0"/>
      <p:bldP spid="100" grpId="0"/>
    </p:bld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666666"/>
      </a:dk2>
      <a:lt2>
        <a:srgbClr val="EEECE1"/>
      </a:lt2>
      <a:accent1>
        <a:srgbClr val="FF9933"/>
      </a:accent1>
      <a:accent2>
        <a:srgbClr val="FF6600"/>
      </a:accent2>
      <a:accent3>
        <a:srgbClr val="FF9900"/>
      </a:accent3>
      <a:accent4>
        <a:srgbClr val="9999FF"/>
      </a:accent4>
      <a:accent5>
        <a:srgbClr val="6666CC"/>
      </a:accent5>
      <a:accent6>
        <a:srgbClr val="3333CC"/>
      </a:accent6>
      <a:hlink>
        <a:srgbClr val="666666"/>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2400" dirty="0" smtClean="0">
            <a:latin typeface="Franklin Gothic Medium"/>
            <a:cs typeface="Franklin Gothic Medium"/>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4196</TotalTime>
  <Words>3322</Words>
  <Application>Microsoft Macintosh PowerPoint</Application>
  <PresentationFormat>On-screen Show (4:3)</PresentationFormat>
  <Paragraphs>483</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4. Random variables part two</vt:lpstr>
      <vt:lpstr>Review</vt:lpstr>
      <vt:lpstr>One die</vt:lpstr>
      <vt:lpstr>Two dice</vt:lpstr>
      <vt:lpstr>Two dice again</vt:lpstr>
      <vt:lpstr>Sum of random variables</vt:lpstr>
      <vt:lpstr>Sum of random variables</vt:lpstr>
      <vt:lpstr>Linearity of expectation</vt:lpstr>
      <vt:lpstr>Two dice again</vt:lpstr>
      <vt:lpstr>Balls</vt:lpstr>
      <vt:lpstr>Balls</vt:lpstr>
      <vt:lpstr>Three dice</vt:lpstr>
      <vt:lpstr>Problem for you to solve</vt:lpstr>
      <vt:lpstr>The indicator (Bernoulli) random variable</vt:lpstr>
      <vt:lpstr>The binomial random variable</vt:lpstr>
      <vt:lpstr>A less obvious example</vt:lpstr>
      <vt:lpstr>A non-example</vt:lpstr>
      <vt:lpstr>Properties of binomial random variables</vt:lpstr>
      <vt:lpstr>Probability mass function</vt:lpstr>
      <vt:lpstr>Functions of random variables</vt:lpstr>
      <vt:lpstr>Investments</vt:lpstr>
      <vt:lpstr>Investments</vt:lpstr>
      <vt:lpstr>Investments</vt:lpstr>
      <vt:lpstr>Variance and standard deviation</vt:lpstr>
      <vt:lpstr>Calculating variance</vt:lpstr>
      <vt:lpstr>Another formula for variance</vt:lpstr>
      <vt:lpstr>Variance of binomial random variable</vt:lpstr>
      <vt:lpstr>Variance of binomial random variable</vt:lpstr>
      <vt:lpstr>Investments</vt:lpstr>
      <vt:lpstr>Average household size</vt:lpstr>
      <vt:lpstr>Average household size</vt:lpstr>
      <vt:lpstr>Average household size</vt:lpstr>
      <vt:lpstr>Average household size</vt:lpstr>
      <vt:lpstr>Average household size</vt:lpstr>
      <vt:lpstr>Average household size</vt:lpstr>
      <vt:lpstr>Preview</vt:lpstr>
      <vt:lpstr>PowerPoint Presentation</vt:lpstr>
      <vt:lpstr>PowerPoint Presentation</vt:lpstr>
      <vt:lpstr>Apples</vt:lpstr>
      <vt:lpstr>Apples</vt:lpstr>
      <vt:lpstr>PowerPoint Presentation</vt:lpstr>
      <vt:lpstr>The Poisson random variable</vt:lpstr>
      <vt:lpstr>Raindrops</vt:lpstr>
      <vt:lpstr>Raindrops</vt:lpstr>
      <vt:lpstr>Expectation and variance of Poisson</vt:lpstr>
      <vt:lpstr>Problem for you to solve</vt:lpstr>
      <vt:lpstr>Problem for you to solve</vt:lpstr>
    </vt:vector>
  </TitlesOfParts>
  <Company>Chinese University of Hong Kong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Andrej Bogdanov</dc:creator>
  <cp:lastModifiedBy>Andrej Bogdanov</cp:lastModifiedBy>
  <cp:revision>347</cp:revision>
  <dcterms:created xsi:type="dcterms:W3CDTF">2013-01-07T07:20:47Z</dcterms:created>
  <dcterms:modified xsi:type="dcterms:W3CDTF">2014-03-11T08:30:54Z</dcterms:modified>
</cp:coreProperties>
</file>