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11" r:id="rId3"/>
    <p:sldId id="312" r:id="rId4"/>
    <p:sldId id="316" r:id="rId5"/>
    <p:sldId id="314" r:id="rId6"/>
    <p:sldId id="315" r:id="rId7"/>
    <p:sldId id="317" r:id="rId8"/>
    <p:sldId id="335" r:id="rId9"/>
    <p:sldId id="330" r:id="rId10"/>
    <p:sldId id="336" r:id="rId11"/>
    <p:sldId id="294" r:id="rId12"/>
    <p:sldId id="299" r:id="rId13"/>
    <p:sldId id="296" r:id="rId14"/>
    <p:sldId id="297" r:id="rId15"/>
    <p:sldId id="337" r:id="rId16"/>
    <p:sldId id="300" r:id="rId17"/>
    <p:sldId id="301" r:id="rId18"/>
    <p:sldId id="309" r:id="rId19"/>
    <p:sldId id="307" r:id="rId20"/>
    <p:sldId id="308" r:id="rId21"/>
    <p:sldId id="310" r:id="rId22"/>
    <p:sldId id="318" r:id="rId23"/>
    <p:sldId id="319" r:id="rId24"/>
    <p:sldId id="320" r:id="rId25"/>
    <p:sldId id="332" r:id="rId26"/>
    <p:sldId id="334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F6D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94" autoAdjust="0"/>
  </p:normalViewPr>
  <p:slideViewPr>
    <p:cSldViewPr snapToGrid="0" snapToObjects="1">
      <p:cViewPr>
        <p:scale>
          <a:sx n="150" d="100"/>
          <a:sy n="150" d="100"/>
        </p:scale>
        <p:origin x="-2032" y="-664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27/2/14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05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1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2.wdp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1321863"/>
          </a:xfrm>
        </p:spPr>
        <p:txBody>
          <a:bodyPr/>
          <a:lstStyle/>
          <a:p>
            <a:r>
              <a:rPr lang="en-US" dirty="0" smtClean="0"/>
              <a:t>4. Random variables</a:t>
            </a:r>
            <a:br>
              <a:rPr lang="en-US" dirty="0" smtClean="0"/>
            </a:br>
            <a:r>
              <a:rPr lang="en-US" sz="3600" i="1" dirty="0" smtClean="0"/>
              <a:t>part one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i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85" y="3275649"/>
            <a:ext cx="3163218" cy="238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cumulative distribution function (</a:t>
            </a:r>
            <a:r>
              <a:rPr lang="en-US" sz="2800" dirty="0" err="1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c.d.f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.) </a:t>
            </a:r>
            <a:r>
              <a:rPr lang="en-US" sz="2800" dirty="0" smtClean="0">
                <a:latin typeface="Franklin Gothic Medium"/>
                <a:cs typeface="Franklin Gothic Medium"/>
              </a:rPr>
              <a:t>of discrete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function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040" y="2245016"/>
            <a:ext cx="27833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 ≤ 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pic>
        <p:nvPicPr>
          <p:cNvPr id="6" name="Picture 5" descr="hea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24" y="3275649"/>
            <a:ext cx="2351760" cy="2389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6376" y="5393417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4330" y="429239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p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i="1" dirty="0" smtClean="0">
                <a:latin typeface="Garamond"/>
                <a:cs typeface="Garamond"/>
              </a:rPr>
              <a:t>x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41976" y="5374367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89765" y="4311442"/>
            <a:ext cx="580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F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i="1" dirty="0" smtClean="0">
                <a:latin typeface="Garamond"/>
                <a:cs typeface="Garamond"/>
              </a:rPr>
              <a:t>x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pic>
        <p:nvPicPr>
          <p:cNvPr id="6" name="Picture 5" descr="Euro2012%20Album-500x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0477">
            <a:off x="1009651" y="1416052"/>
            <a:ext cx="3429000" cy="3429000"/>
          </a:xfrm>
          <a:prstGeom prst="rect">
            <a:avLst/>
          </a:prstGeom>
        </p:spPr>
      </p:pic>
      <p:pic>
        <p:nvPicPr>
          <p:cNvPr id="21" name="Picture 20" descr="panini-euro2012-pages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9" b="939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79938"/>
            <a:ext cx="4699000" cy="2709757"/>
          </a:xfrm>
          <a:prstGeom prst="rect">
            <a:avLst/>
          </a:prstGeom>
        </p:spPr>
      </p:pic>
      <p:pic>
        <p:nvPicPr>
          <p:cNvPr id="24" name="Picture 23" descr="euro2012_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917823"/>
            <a:ext cx="1403350" cy="1985872"/>
          </a:xfrm>
          <a:prstGeom prst="rect">
            <a:avLst/>
          </a:prstGeom>
        </p:spPr>
      </p:pic>
      <p:pic>
        <p:nvPicPr>
          <p:cNvPr id="27" name="Picture 26" descr="euro2012_1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922617"/>
            <a:ext cx="1399962" cy="198107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15050" y="1917823"/>
            <a:ext cx="1568450" cy="1910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Euro2012PaniniSticker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62" y="1541680"/>
            <a:ext cx="2286476" cy="22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8541 0.273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0.07622 0.273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are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types of coupons. Every day you get one. By when will you get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all the coupon types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634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93820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t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day you collect the (first) type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 smtClean="0">
                <a:latin typeface="Franklin Gothic Medium"/>
                <a:cs typeface="Franklin Gothic Medium"/>
              </a:rPr>
              <a:t> coupon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2445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day on which you collect all coupons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678690"/>
            <a:ext cx="636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and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… 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3" name="Oval 2"/>
          <p:cNvSpPr/>
          <p:nvPr/>
        </p:nvSpPr>
        <p:spPr>
          <a:xfrm>
            <a:off x="1917700" y="4653290"/>
            <a:ext cx="1276350" cy="70485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be the day </a:t>
            </a:r>
            <a:r>
              <a:rPr lang="en-US" sz="2800" dirty="0" smtClean="0">
                <a:latin typeface="Franklin Gothic Medium"/>
                <a:cs typeface="Franklin Gothic Medium"/>
              </a:rPr>
              <a:t>you collect the type 1 coupon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793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4397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event you get a type 1 coupon on day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568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also assume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… </a:t>
            </a:r>
            <a:r>
              <a:rPr lang="en-US" sz="2800" dirty="0" smtClean="0">
                <a:latin typeface="Franklin Gothic Medium"/>
                <a:cs typeface="Franklin Gothic Medium"/>
              </a:rPr>
              <a:t>are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endParaRPr lang="en-US" sz="2800" i="1" dirty="0" smtClean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34453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Since there are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types, we assume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3616" y="4826556"/>
            <a:ext cx="3914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… = 1/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8713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are interested in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7444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29366" y="2388156"/>
            <a:ext cx="1651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≤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6" name="Rectangle 5"/>
          <p:cNvSpPr/>
          <p:nvPr/>
        </p:nvSpPr>
        <p:spPr>
          <a:xfrm>
            <a:off x="3160111" y="2403636"/>
            <a:ext cx="2441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3166461" y="3744894"/>
            <a:ext cx="4159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…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3172416" y="4385898"/>
            <a:ext cx="240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(1 – 1/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800" i="1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160111" y="3089436"/>
            <a:ext cx="3299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…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1574011" y="1479034"/>
            <a:ext cx="41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…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0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are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types of coupons. Every day you get one. By when will you get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all the coupon types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634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191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be the day on which you collect all </a:t>
            </a:r>
            <a:r>
              <a:rPr lang="en-US" sz="2800" dirty="0" smtClean="0">
                <a:latin typeface="Franklin Gothic Medium"/>
                <a:cs typeface="Franklin Gothic Medium"/>
              </a:rPr>
              <a:t>coupons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947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 be the day when you get your type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coupon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678690"/>
            <a:ext cx="636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and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… 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11" name="Rectangle 10"/>
          <p:cNvSpPr/>
          <p:nvPr/>
        </p:nvSpPr>
        <p:spPr>
          <a:xfrm>
            <a:off x="457200" y="5588556"/>
            <a:ext cx="6951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∪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…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endParaRPr lang="en-US" sz="2800" i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028950" y="5095141"/>
            <a:ext cx="2429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not independent!</a:t>
            </a:r>
          </a:p>
        </p:txBody>
      </p:sp>
    </p:spTree>
    <p:extLst>
      <p:ext uri="{BB962C8B-B14F-4D97-AF65-F5344CB8AC3E}">
        <p14:creationId xmlns:p14="http://schemas.microsoft.com/office/powerpoint/2010/main" val="158115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468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calculate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by inclusion-exclusion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979" y="2115628"/>
            <a:ext cx="697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∑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∑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+ …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979" y="2886038"/>
            <a:ext cx="289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(1 – 1/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781429" y="3706794"/>
            <a:ext cx="279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1958417" y="4278920"/>
            <a:ext cx="1848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…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3253" y="2887644"/>
            <a:ext cx="462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by symmetry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(1 – 1/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3253" y="4277093"/>
            <a:ext cx="3360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F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Garamond"/>
                <a:cs typeface="Garamond"/>
              </a:rPr>
              <a:t> =</a:t>
            </a:r>
            <a:r>
              <a:rPr lang="en-US" sz="2400" dirty="0" smtClean="0">
                <a:latin typeface="Franklin Gothic Medium"/>
                <a:cs typeface="Franklin Gothic Medium"/>
              </a:rPr>
              <a:t> “day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Franklin Gothic Medium"/>
                <a:cs typeface="Franklin Gothic Medium"/>
              </a:rPr>
              <a:t> coupon is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not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Franklin Gothic Medium"/>
                <a:cs typeface="Franklin Gothic Medium"/>
              </a:rPr>
              <a:t>        of type 1 or 2”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58417" y="4877257"/>
            <a:ext cx="2146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…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8417" y="5421929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(1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2/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dirty="0" smtClean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04808" y="5149675"/>
            <a:ext cx="3510163" cy="461665"/>
            <a:chOff x="4092108" y="4753917"/>
            <a:chExt cx="3510163" cy="461665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4092108" y="4817592"/>
              <a:ext cx="727542" cy="20525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26000" y="4753917"/>
              <a:ext cx="2776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independent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2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6979" y="2244688"/>
            <a:ext cx="289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(1 – 1/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736979" y="2716194"/>
            <a:ext cx="427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(1 – 2/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979" y="3195303"/>
            <a:ext cx="703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(1 –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3/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  </a:t>
            </a:r>
            <a:r>
              <a:rPr lang="en-US" sz="24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and so on</a:t>
            </a:r>
            <a:endParaRPr lang="en-US" sz="24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979" y="4090478"/>
            <a:ext cx="6941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so</a:t>
            </a:r>
            <a:r>
              <a:rPr lang="en-US" sz="2400" i="1" dirty="0" smtClean="0">
                <a:latin typeface="Garamond"/>
                <a:cs typeface="Garamond"/>
              </a:rPr>
              <a:t> 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C(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1) (1 – 1/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i="1" dirty="0" smtClean="0"/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400" i="1" dirty="0" smtClean="0"/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C(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2)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(1 –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2/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+ …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8304" y="4702122"/>
            <a:ext cx="381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= 1 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(-1)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+1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C(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(1 –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1357" y="473548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4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736979" y="1448878"/>
            <a:ext cx="697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∑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∑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+ …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1347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pic>
        <p:nvPicPr>
          <p:cNvPr id="4" name="Picture 3" descr="coupons15,10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b="5506"/>
          <a:stretch/>
        </p:blipFill>
        <p:spPr>
          <a:xfrm>
            <a:off x="1219200" y="1117600"/>
            <a:ext cx="6705600" cy="4405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6091" y="4796988"/>
            <a:ext cx="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15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076" y="5266638"/>
            <a:ext cx="354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664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Probability of collecting all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coupons by day </a:t>
            </a:r>
            <a:r>
              <a:rPr lang="en-US" sz="2800" i="1" dirty="0" smtClean="0">
                <a:latin typeface="Garamond"/>
                <a:cs typeface="Garamond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849833" y="2977634"/>
            <a:ext cx="1255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≤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0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i="1" dirty="0">
              <a:latin typeface="Garamond"/>
              <a:cs typeface="Garamond"/>
            </a:endParaRPr>
          </a:p>
        </p:txBody>
      </p:sp>
      <p:pic>
        <p:nvPicPr>
          <p:cNvPr id="4" name="Picture 3" descr="coupons5,1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976530"/>
            <a:ext cx="3741963" cy="2827120"/>
          </a:xfrm>
          <a:prstGeom prst="rect">
            <a:avLst/>
          </a:prstGeom>
        </p:spPr>
      </p:pic>
      <p:pic>
        <p:nvPicPr>
          <p:cNvPr id="5" name="Picture 4" descr="coupons10,1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63" y="976530"/>
            <a:ext cx="3741963" cy="2827120"/>
          </a:xfrm>
          <a:prstGeom prst="rect">
            <a:avLst/>
          </a:prstGeom>
        </p:spPr>
      </p:pic>
      <p:pic>
        <p:nvPicPr>
          <p:cNvPr id="6" name="Picture 5" descr="coupons15,10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3752850"/>
            <a:ext cx="3741963" cy="2827120"/>
          </a:xfrm>
          <a:prstGeom prst="rect">
            <a:avLst/>
          </a:prstGeom>
        </p:spPr>
      </p:pic>
      <p:pic>
        <p:nvPicPr>
          <p:cNvPr id="7" name="Picture 6" descr="coupons20,10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63" y="3752850"/>
            <a:ext cx="3741963" cy="2827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3350" y="3568184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86500" y="3568184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26130" y="3107888"/>
            <a:ext cx="72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latin typeface="Garamond"/>
                <a:cs typeface="Garamond"/>
              </a:rPr>
              <a:t>n</a:t>
            </a:r>
            <a:r>
              <a:rPr lang="en-US" sz="2000" dirty="0" smtClean="0">
                <a:latin typeface="Garamond"/>
                <a:cs typeface="Garamond"/>
              </a:rPr>
              <a:t> =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2705" y="3107888"/>
            <a:ext cx="847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latin typeface="Garamond"/>
                <a:cs typeface="Garamond"/>
              </a:rPr>
              <a:t>n</a:t>
            </a:r>
            <a:r>
              <a:rPr lang="en-US" sz="2000" dirty="0" smtClean="0">
                <a:latin typeface="Garamond"/>
                <a:cs typeface="Garamond"/>
              </a:rPr>
              <a:t> 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5905" y="5882838"/>
            <a:ext cx="847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latin typeface="Garamond"/>
                <a:cs typeface="Garamond"/>
              </a:rPr>
              <a:t>n</a:t>
            </a:r>
            <a:r>
              <a:rPr lang="en-US" sz="2000" dirty="0" smtClean="0">
                <a:latin typeface="Garamond"/>
                <a:cs typeface="Garamond"/>
              </a:rPr>
              <a:t> = 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2705" y="5882838"/>
            <a:ext cx="847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latin typeface="Garamond"/>
                <a:cs typeface="Garamond"/>
              </a:rPr>
              <a:t>n</a:t>
            </a:r>
            <a:r>
              <a:rPr lang="en-US" sz="2000" dirty="0" smtClean="0">
                <a:latin typeface="Garamond"/>
                <a:cs typeface="Garamond"/>
              </a:rPr>
              <a:t> = 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75864" y="2138640"/>
            <a:ext cx="719055" cy="1677710"/>
            <a:chOff x="1475864" y="2138640"/>
            <a:chExt cx="719055" cy="16777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663700" y="2368550"/>
              <a:ext cx="0" cy="1139448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75864" y="3447018"/>
              <a:ext cx="4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10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35150" y="2138640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.523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65264" y="2138640"/>
            <a:ext cx="715855" cy="1676916"/>
            <a:chOff x="5565264" y="2138640"/>
            <a:chExt cx="715855" cy="167691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53100" y="2367756"/>
              <a:ext cx="0" cy="1139448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565264" y="3446224"/>
              <a:ext cx="4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27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21350" y="2138640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.520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23614" y="4958040"/>
            <a:ext cx="734905" cy="1621930"/>
            <a:chOff x="2523614" y="4958040"/>
            <a:chExt cx="734905" cy="162193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30500" y="5142706"/>
              <a:ext cx="0" cy="1139448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23614" y="6210638"/>
              <a:ext cx="4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46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98750" y="4958040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.503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71764" y="4958040"/>
            <a:ext cx="731705" cy="1621136"/>
            <a:chOff x="6771764" y="4958040"/>
            <a:chExt cx="731705" cy="162113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972300" y="5141912"/>
              <a:ext cx="0" cy="1139448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771764" y="6209844"/>
              <a:ext cx="4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67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43700" y="4958040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.500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07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variable</a:t>
            </a:r>
            <a:r>
              <a:rPr lang="en-US" sz="2800" dirty="0" smtClean="0">
                <a:latin typeface="Franklin Gothic Medium"/>
                <a:cs typeface="Franklin Gothic Medium"/>
              </a:rPr>
              <a:t> assigns a discrete value to every outcome in the sample space.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689548"/>
            <a:ext cx="8229600" cy="598411"/>
            <a:chOff x="457200" y="2689548"/>
            <a:chExt cx="8229600" cy="598411"/>
          </a:xfrm>
        </p:grpSpPr>
        <p:pic>
          <p:nvPicPr>
            <p:cNvPr id="5" name="Picture 4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86" y="2689548"/>
              <a:ext cx="588265" cy="589901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03" y="2689548"/>
              <a:ext cx="588265" cy="5899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11750" y="2764739"/>
              <a:ext cx="2936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{ </a:t>
              </a:r>
              <a:r>
                <a:rPr lang="en-US" sz="2800" dirty="0" smtClean="0">
                  <a:latin typeface="Courier New"/>
                  <a:cs typeface="Courier New"/>
                </a:rPr>
                <a:t>HH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HT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TH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TT</a:t>
              </a:r>
              <a:r>
                <a:rPr lang="en-US" sz="2800" dirty="0" smtClean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70318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37534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44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pic>
        <p:nvPicPr>
          <p:cNvPr id="4" name="Picture 3" descr="coupons_d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276102"/>
            <a:ext cx="4648200" cy="3511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780" y="4946650"/>
            <a:ext cx="390383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Day on which the probability </a:t>
            </a: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of collecting all 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Franklin Gothic Medium"/>
                <a:cs typeface="Franklin Gothic Medium"/>
              </a:rPr>
              <a:t> coupons</a:t>
            </a: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first exceeds </a:t>
            </a:r>
            <a:r>
              <a:rPr lang="en-US" sz="2400" dirty="0" smtClean="0">
                <a:latin typeface="Garamond"/>
                <a:cs typeface="Garamond"/>
              </a:rPr>
              <a:t>1/2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2643" y="4487565"/>
            <a:ext cx="31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95800" y="1276102"/>
            <a:ext cx="4648200" cy="3580795"/>
            <a:chOff x="4495800" y="1276102"/>
            <a:chExt cx="4648200" cy="3580795"/>
          </a:xfrm>
        </p:grpSpPr>
        <p:pic>
          <p:nvPicPr>
            <p:cNvPr id="5" name="Picture 4" descr="coupons_appx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276102"/>
              <a:ext cx="4648200" cy="351179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737643" y="4487565"/>
              <a:ext cx="316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56530" y="5037613"/>
            <a:ext cx="2848817" cy="841126"/>
            <a:chOff x="4986630" y="5037613"/>
            <a:chExt cx="2848817" cy="841126"/>
          </a:xfrm>
        </p:grpSpPr>
        <p:sp>
          <p:nvSpPr>
            <p:cNvPr id="9" name="TextBox 8"/>
            <p:cNvSpPr txBox="1"/>
            <p:nvPr/>
          </p:nvSpPr>
          <p:spPr>
            <a:xfrm>
              <a:off x="4986630" y="5187950"/>
              <a:ext cx="1875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The function</a:t>
              </a:r>
              <a:endParaRPr lang="en-US" sz="2400" i="1" dirty="0" smtClean="0">
                <a:latin typeface="Garamond"/>
                <a:cs typeface="Garamond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674032" y="5037613"/>
              <a:ext cx="1161415" cy="841126"/>
              <a:chOff x="5881102" y="5448478"/>
              <a:chExt cx="1161415" cy="84112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881102" y="5597107"/>
                <a:ext cx="6370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Garamond"/>
                    <a:cs typeface="Garamond"/>
                  </a:rPr>
                  <a:t>n</a:t>
                </a:r>
                <a:r>
                  <a:rPr lang="en-US" sz="2400" dirty="0" smtClean="0">
                    <a:latin typeface="Garamond"/>
                    <a:cs typeface="Garamond"/>
                  </a:rPr>
                  <a:t> </a:t>
                </a:r>
                <a:r>
                  <a:rPr lang="en-US" sz="2400" dirty="0" err="1" smtClean="0">
                    <a:latin typeface="Garamond"/>
                    <a:cs typeface="Garamond"/>
                  </a:rPr>
                  <a:t>ln</a:t>
                </a:r>
                <a:r>
                  <a:rPr lang="en-US" sz="2400" dirty="0" smtClean="0">
                    <a:latin typeface="Garamond"/>
                    <a:cs typeface="Garamond"/>
                  </a:rPr>
                  <a:t> 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556110" y="5448478"/>
                <a:ext cx="332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n</a:t>
                </a:r>
                <a:endParaRPr lang="en-US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478002" y="5897443"/>
                <a:ext cx="459108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409010" y="5827939"/>
                <a:ext cx="6335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latin typeface="Garamond"/>
                    <a:cs typeface="Garamond"/>
                  </a:rPr>
                  <a:t>ln</a:t>
                </a:r>
                <a:r>
                  <a:rPr lang="en-US" sz="2400" dirty="0" smtClean="0">
                    <a:latin typeface="Garamond"/>
                    <a:cs typeface="Garamond"/>
                  </a:rPr>
                  <a:t> 2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696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pic>
        <p:nvPicPr>
          <p:cNvPr id="4" name="Picture 3" descr="Euro2012%20Album-500x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0477">
            <a:off x="1009651" y="1416052"/>
            <a:ext cx="3429000" cy="3429000"/>
          </a:xfrm>
          <a:prstGeom prst="rect">
            <a:avLst/>
          </a:prstGeom>
        </p:spPr>
      </p:pic>
      <p:pic>
        <p:nvPicPr>
          <p:cNvPr id="5" name="Picture 4" descr="panini-euro2012-pages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9" b="939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79938"/>
            <a:ext cx="4699000" cy="2709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450" y="13843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16 teams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7450" y="1885950"/>
            <a:ext cx="368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17 coupons per team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48250" y="2482850"/>
            <a:ext cx="330835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97450" y="2540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272 coupons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7450" y="3403600"/>
            <a:ext cx="3689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it takes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1624 days</a:t>
            </a:r>
            <a:r>
              <a:rPr lang="en-US" sz="2800" dirty="0" smtClean="0">
                <a:latin typeface="Franklin Gothic Medium"/>
                <a:cs typeface="Franklin Gothic Medium"/>
              </a:rPr>
              <a:t> to collect all coupons with probability 1/2.</a:t>
            </a:r>
          </a:p>
        </p:txBody>
      </p:sp>
    </p:spTree>
    <p:extLst>
      <p:ext uri="{BB962C8B-B14F-4D97-AF65-F5344CB8AC3E}">
        <p14:creationId xmlns:p14="http://schemas.microsoft.com/office/powerpoint/2010/main" val="368705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expected value (expectation) </a:t>
            </a:r>
            <a:r>
              <a:rPr lang="en-US" sz="2800" dirty="0" smtClean="0">
                <a:latin typeface="Franklin Gothic Medium"/>
                <a:cs typeface="Franklin Gothic Medium"/>
              </a:rPr>
              <a:t>of a random variable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with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0379" y="2276276"/>
            <a:ext cx="2642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38423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4396010"/>
            <a:ext cx="2228850" cy="958538"/>
            <a:chOff x="457200" y="4396010"/>
            <a:chExt cx="2228850" cy="958538"/>
          </a:xfrm>
        </p:grpSpPr>
        <p:sp>
          <p:nvSpPr>
            <p:cNvPr id="16" name="TextBox 15"/>
            <p:cNvSpPr txBox="1"/>
            <p:nvPr/>
          </p:nvSpPr>
          <p:spPr>
            <a:xfrm>
              <a:off x="760519" y="4396010"/>
              <a:ext cx="1925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      0      1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4831328"/>
              <a:ext cx="2228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) 	½     ½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12750" y="5597326"/>
            <a:ext cx="448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dirty="0" smtClean="0">
                <a:latin typeface="Garamond"/>
                <a:cs typeface="Garamond"/>
              </a:rPr>
              <a:t>0 </a:t>
            </a:r>
            <a:r>
              <a:rPr lang="en-US" sz="2800" dirty="0">
                <a:latin typeface="Garamond"/>
                <a:cs typeface="Garamond"/>
              </a:rPr>
              <a:t>½</a:t>
            </a:r>
            <a:r>
              <a:rPr lang="en-US" sz="2800" dirty="0" smtClean="0">
                <a:latin typeface="Garamond"/>
                <a:cs typeface="Garamond"/>
              </a:rPr>
              <a:t> + 1 ½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>
                <a:latin typeface="Garamond"/>
                <a:cs typeface="Garamond"/>
              </a:rPr>
              <a:t>½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3122283"/>
            <a:ext cx="2538645" cy="589901"/>
            <a:chOff x="457200" y="3122283"/>
            <a:chExt cx="2538645" cy="589901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122283"/>
              <a:ext cx="18097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  <p:pic>
          <p:nvPicPr>
            <p:cNvPr id="19" name="Picture 18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580" y="3122283"/>
              <a:ext cx="588265" cy="589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78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12533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27385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519" y="2827560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     0      1      2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3262878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     ¼</a:t>
            </a:r>
            <a:r>
              <a:rPr lang="en-US" sz="2800" dirty="0">
                <a:latin typeface="Garamond"/>
                <a:cs typeface="Garamond"/>
              </a:rPr>
              <a:t>    </a:t>
            </a:r>
            <a:r>
              <a:rPr lang="en-US" sz="2800" dirty="0" smtClean="0">
                <a:latin typeface="Garamond"/>
                <a:cs typeface="Garamond"/>
              </a:rPr>
              <a:t> ½     ¼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2750" y="4028876"/>
            <a:ext cx="448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dirty="0" smtClean="0">
                <a:latin typeface="Garamond"/>
                <a:cs typeface="Garamond"/>
              </a:rPr>
              <a:t>0 ¼ + 1 ½ + 2 </a:t>
            </a:r>
            <a:r>
              <a:rPr lang="en-US" sz="2800" dirty="0">
                <a:latin typeface="Garamond"/>
                <a:cs typeface="Garamond"/>
              </a:rPr>
              <a:t>¼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</a:t>
            </a:r>
            <a:endParaRPr lang="en-US" sz="2800" dirty="0"/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0" y="1312533"/>
            <a:ext cx="588265" cy="589901"/>
          </a:xfrm>
          <a:prstGeom prst="rect">
            <a:avLst/>
          </a:prstGeom>
        </p:spPr>
      </p:pic>
      <p:pic>
        <p:nvPicPr>
          <p:cNvPr id="20" name="Picture 19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97" y="1312533"/>
            <a:ext cx="588265" cy="589901"/>
          </a:xfrm>
          <a:prstGeom prst="rect">
            <a:avLst/>
          </a:prstGeom>
        </p:spPr>
      </p:pic>
      <p:pic>
        <p:nvPicPr>
          <p:cNvPr id="21" name="Picture 20" descr="hea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74" y="1508834"/>
            <a:ext cx="3035300" cy="308448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6965950" y="1816100"/>
            <a:ext cx="0" cy="24765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559550" y="1331034"/>
            <a:ext cx="81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srgbClr val="FF9933"/>
                </a:solidFill>
                <a:latin typeface="Garamond"/>
                <a:cs typeface="Garamond"/>
              </a:rPr>
              <a:t>[</a:t>
            </a:r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srgbClr val="FF9933"/>
                </a:solidFill>
                <a:latin typeface="Garamond"/>
                <a:cs typeface="Garamond"/>
              </a:rPr>
              <a:t>]</a:t>
            </a:r>
            <a:endParaRPr lang="en-US" sz="2400" dirty="0">
              <a:solidFill>
                <a:srgbClr val="FF993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2750" y="50399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The expectation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value </a:t>
            </a:r>
            <a:r>
              <a:rPr lang="en-US" sz="2800" dirty="0" smtClean="0">
                <a:latin typeface="Franklin Gothic Medium"/>
                <a:cs typeface="Franklin Gothic Medium"/>
              </a:rPr>
              <a:t>the random variable takes when experiment is done many times</a:t>
            </a:r>
          </a:p>
        </p:txBody>
      </p:sp>
    </p:spTree>
    <p:extLst>
      <p:ext uri="{BB962C8B-B14F-4D97-AF65-F5344CB8AC3E}">
        <p14:creationId xmlns:p14="http://schemas.microsoft.com/office/powerpoint/2010/main" val="294159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12533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30" y="1179927"/>
            <a:ext cx="1006171" cy="1006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393246"/>
            <a:ext cx="5225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face value of fair 6-sided die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2750" y="3075691"/>
            <a:ext cx="8274050" cy="606455"/>
            <a:chOff x="412750" y="3075691"/>
            <a:chExt cx="8274050" cy="606455"/>
          </a:xfrm>
        </p:grpSpPr>
        <p:sp>
          <p:nvSpPr>
            <p:cNvPr id="7" name="Rectangle 6"/>
            <p:cNvSpPr/>
            <p:nvPr/>
          </p:nvSpPr>
          <p:spPr>
            <a:xfrm>
              <a:off x="412750" y="3139876"/>
              <a:ext cx="82740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dirty="0" smtClean="0">
                  <a:latin typeface="Garamond"/>
                  <a:cs typeface="Garamond"/>
                </a:rPr>
                <a:t>1    + 2     + 3     + 4     + 5     + 6    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3.5</a:t>
              </a:r>
              <a:endParaRPr lang="en-US" sz="28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47825" y="3129636"/>
              <a:ext cx="476432" cy="552510"/>
              <a:chOff x="1581150" y="4368800"/>
              <a:chExt cx="476432" cy="5525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530475" y="3094741"/>
              <a:ext cx="476432" cy="552510"/>
              <a:chOff x="1581150" y="4368800"/>
              <a:chExt cx="476432" cy="55251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455551" y="3075691"/>
              <a:ext cx="476432" cy="552510"/>
              <a:chOff x="1581150" y="4368800"/>
              <a:chExt cx="476432" cy="55251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389001" y="3091596"/>
              <a:ext cx="476432" cy="552510"/>
              <a:chOff x="1581150" y="4368800"/>
              <a:chExt cx="476432" cy="5525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5303401" y="3078836"/>
              <a:ext cx="476432" cy="552510"/>
              <a:chOff x="1581150" y="4368800"/>
              <a:chExt cx="476432" cy="55251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6249551" y="3081981"/>
              <a:ext cx="476432" cy="552510"/>
              <a:chOff x="1581150" y="4368800"/>
              <a:chExt cx="476432" cy="55251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607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Chuck-a-luck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12950" y="1682750"/>
            <a:ext cx="4953000" cy="836315"/>
            <a:chOff x="2012950" y="1682750"/>
            <a:chExt cx="4953000" cy="83631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32000" y="2470150"/>
              <a:ext cx="493395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320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575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957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212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6575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722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6595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12950" y="205740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57500" y="205105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76650" y="204470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1200" y="204470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65750" y="203835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4900" y="203200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6</a:t>
              </a:r>
            </a:p>
          </p:txBody>
        </p:sp>
      </p:grpSp>
      <p:pic>
        <p:nvPicPr>
          <p:cNvPr id="21" name="Picture 20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85" y="1598283"/>
            <a:ext cx="588265" cy="58990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559899" y="2886557"/>
            <a:ext cx="3674090" cy="1063322"/>
            <a:chOff x="2559899" y="2886557"/>
            <a:chExt cx="3674090" cy="1063322"/>
          </a:xfrm>
        </p:grpSpPr>
        <p:pic>
          <p:nvPicPr>
            <p:cNvPr id="23" name="Picture 22" descr="Die_Spire_01_483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899" y="2892026"/>
              <a:ext cx="1006171" cy="1006171"/>
            </a:xfrm>
            <a:prstGeom prst="rect">
              <a:avLst/>
            </a:prstGeom>
          </p:spPr>
        </p:pic>
        <p:pic>
          <p:nvPicPr>
            <p:cNvPr id="24" name="Picture 23" descr="Die_Spire_01_483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70971">
              <a:off x="3944566" y="2886557"/>
              <a:ext cx="1006171" cy="1006171"/>
            </a:xfrm>
            <a:prstGeom prst="rect">
              <a:avLst/>
            </a:prstGeom>
          </p:spPr>
        </p:pic>
        <p:pic>
          <p:nvPicPr>
            <p:cNvPr id="25" name="Picture 24" descr="Die_Spire_01_483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6841">
              <a:off x="5227818" y="2943708"/>
              <a:ext cx="1006171" cy="100617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44635" y="5086062"/>
            <a:ext cx="6011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If it </a:t>
            </a:r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doesn’t appear</a:t>
            </a:r>
            <a:r>
              <a:rPr lang="en-US" sz="3200" dirty="0" smtClean="0">
                <a:latin typeface="Franklin Gothic Medium"/>
                <a:cs typeface="Franklin Gothic Medium"/>
              </a:rPr>
              <a:t>, you lose $1.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4293176"/>
            <a:ext cx="6831711" cy="584776"/>
            <a:chOff x="457200" y="4293176"/>
            <a:chExt cx="6831711" cy="584776"/>
          </a:xfrm>
        </p:grpSpPr>
        <p:sp>
          <p:nvSpPr>
            <p:cNvPr id="30" name="TextBox 29"/>
            <p:cNvSpPr txBox="1"/>
            <p:nvPr/>
          </p:nvSpPr>
          <p:spPr>
            <a:xfrm>
              <a:off x="457200" y="4293176"/>
              <a:ext cx="68317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Franklin Gothic Medium"/>
                  <a:cs typeface="Franklin Gothic Medium"/>
                </a:rPr>
                <a:t>If        appears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 smtClean="0">
                  <a:latin typeface="Franklin Gothic Medium"/>
                  <a:cs typeface="Franklin Gothic Medium"/>
                </a:rPr>
                <a:t> times, you </a:t>
              </a:r>
              <a:r>
                <a:rPr lang="en-US" sz="32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win</a:t>
              </a:r>
              <a:r>
                <a:rPr lang="en-US" sz="3200" dirty="0" smtClean="0">
                  <a:latin typeface="Franklin Gothic Medium"/>
                  <a:cs typeface="Franklin Gothic Medium"/>
                </a:rPr>
                <a:t> $</a:t>
              </a:r>
              <a:r>
                <a:rPr lang="en-US" sz="3200" i="1" dirty="0" smtClean="0">
                  <a:latin typeface="Garamond"/>
                  <a:cs typeface="Garamond"/>
                </a:rPr>
                <a:t>k</a:t>
              </a:r>
              <a:r>
                <a:rPr lang="en-US" sz="3200" dirty="0" smtClean="0">
                  <a:latin typeface="Franklin Gothic Medium"/>
                  <a:cs typeface="Franklin Gothic Medium"/>
                </a:rPr>
                <a:t>.</a:t>
              </a:r>
            </a:p>
          </p:txBody>
        </p:sp>
        <p:pic>
          <p:nvPicPr>
            <p:cNvPr id="27" name="Picture 26" descr="Dice-2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85" y="4350902"/>
              <a:ext cx="527050" cy="527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</a:t>
            </a:r>
            <a:r>
              <a:rPr lang="en-US" smtClean="0"/>
              <a:t>-a-luck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081" y="2219386"/>
            <a:ext cx="1599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Franklin Gothic Medium"/>
                <a:cs typeface="Franklin Gothic Medium"/>
              </a:rPr>
              <a:t> = profit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238" y="4758035"/>
            <a:ext cx="5895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] = -1 × (5/6)</a:t>
            </a:r>
            <a:r>
              <a:rPr lang="en-US" sz="2800" baseline="30000" dirty="0" smtClean="0">
                <a:latin typeface="Garamond"/>
                <a:cs typeface="Garamond"/>
              </a:rPr>
              <a:t>3 </a:t>
            </a:r>
            <a:r>
              <a:rPr lang="en-US" sz="2800" dirty="0">
                <a:latin typeface="Garamond"/>
                <a:cs typeface="Garamond"/>
              </a:rPr>
              <a:t>+ </a:t>
            </a:r>
            <a:r>
              <a:rPr lang="en-US" sz="2800" dirty="0" smtClean="0">
                <a:latin typeface="Garamond"/>
                <a:cs typeface="Garamond"/>
              </a:rPr>
              <a:t>1 × 3</a:t>
            </a:r>
            <a:r>
              <a:rPr lang="en-US" sz="2800" dirty="0">
                <a:latin typeface="Garamond"/>
                <a:cs typeface="Garamond"/>
              </a:rPr>
              <a:t>(5/6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dirty="0">
                <a:latin typeface="Garamond"/>
                <a:cs typeface="Garamond"/>
              </a:rPr>
              <a:t>1/6)</a:t>
            </a:r>
            <a:r>
              <a:rPr lang="en-US" sz="2800" baseline="30000" dirty="0" smtClean="0">
                <a:latin typeface="Garamond"/>
                <a:cs typeface="Garamond"/>
              </a:rPr>
              <a:t>2 </a:t>
            </a:r>
            <a:br>
              <a:rPr lang="en-US" sz="2800" baseline="30000" dirty="0" smtClean="0">
                <a:latin typeface="Garamond"/>
                <a:cs typeface="Garamond"/>
              </a:rPr>
            </a:br>
            <a:r>
              <a:rPr lang="en-US" sz="2800" baseline="30000" dirty="0" smtClean="0">
                <a:latin typeface="Garamond"/>
                <a:cs typeface="Garamond"/>
              </a:rPr>
              <a:t>                     </a:t>
            </a:r>
            <a:r>
              <a:rPr lang="en-US" sz="2800" dirty="0" smtClean="0">
                <a:latin typeface="Garamond"/>
                <a:cs typeface="Garamond"/>
              </a:rPr>
              <a:t>+ 2 × 3</a:t>
            </a:r>
            <a:r>
              <a:rPr lang="en-US" sz="2800" dirty="0">
                <a:latin typeface="Garamond"/>
                <a:cs typeface="Garamond"/>
              </a:rPr>
              <a:t>(5/6</a:t>
            </a:r>
            <a:r>
              <a:rPr lang="en-US" sz="2800" dirty="0" smtClean="0">
                <a:latin typeface="Garamond"/>
                <a:cs typeface="Garamond"/>
              </a:rPr>
              <a:t>)(</a:t>
            </a:r>
            <a:r>
              <a:rPr lang="en-US" sz="2800" dirty="0">
                <a:latin typeface="Garamond"/>
                <a:cs typeface="Garamond"/>
              </a:rPr>
              <a:t>1/6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baseline="30000" dirty="0" smtClean="0">
                <a:latin typeface="Garamond"/>
                <a:cs typeface="Garamond"/>
              </a:rPr>
              <a:t>2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dirty="0">
                <a:latin typeface="Garamond"/>
                <a:cs typeface="Garamond"/>
              </a:rPr>
              <a:t>3 </a:t>
            </a:r>
            <a:r>
              <a:rPr lang="en-US" sz="2800" dirty="0" smtClean="0">
                <a:latin typeface="Garamond"/>
                <a:cs typeface="Garamond"/>
              </a:rPr>
              <a:t>× (</a:t>
            </a:r>
            <a:r>
              <a:rPr lang="en-US" sz="2800" dirty="0">
                <a:latin typeface="Garamond"/>
                <a:cs typeface="Garamond"/>
              </a:rPr>
              <a:t>5/6)</a:t>
            </a:r>
            <a:r>
              <a:rPr lang="en-US" sz="2800" baseline="30000" dirty="0" smtClean="0">
                <a:latin typeface="Garamond"/>
                <a:cs typeface="Garamond"/>
              </a:rPr>
              <a:t>3</a:t>
            </a:r>
            <a:endParaRPr lang="en-US" sz="2400" dirty="0" smtClean="0">
              <a:latin typeface="Garamond"/>
              <a:cs typeface="Garamon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344" y="3019406"/>
            <a:ext cx="6319490" cy="552450"/>
            <a:chOff x="479344" y="3019406"/>
            <a:chExt cx="6319490" cy="5524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79344" y="3571856"/>
              <a:ext cx="6243292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68393" y="3019406"/>
              <a:ext cx="5030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-1			1			2			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3794" y="3019406"/>
              <a:ext cx="43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9344" y="3597256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79096" y="3534500"/>
            <a:ext cx="768059" cy="552510"/>
            <a:chOff x="5911500" y="1407815"/>
            <a:chExt cx="768059" cy="552510"/>
          </a:xfrm>
        </p:grpSpPr>
        <p:sp>
          <p:nvSpPr>
            <p:cNvPr id="33" name="TextBox 32"/>
            <p:cNvSpPr txBox="1"/>
            <p:nvPr/>
          </p:nvSpPr>
          <p:spPr>
            <a:xfrm>
              <a:off x="6008251" y="140781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9792" y="156021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6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6148042" y="1623775"/>
              <a:ext cx="184150" cy="18415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911500" y="1426289"/>
              <a:ext cx="7680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(    )</a:t>
              </a:r>
              <a:r>
                <a:rPr lang="en-US" sz="2400" baseline="30000" dirty="0" smtClean="0">
                  <a:latin typeface="Garamond"/>
                  <a:cs typeface="Garamond"/>
                </a:rPr>
                <a:t>3</a:t>
              </a:r>
              <a:endParaRPr lang="en-US" sz="2400" baseline="30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25664" y="3566190"/>
            <a:ext cx="768059" cy="552510"/>
            <a:chOff x="7063052" y="1748770"/>
            <a:chExt cx="768059" cy="552510"/>
          </a:xfrm>
        </p:grpSpPr>
        <p:sp>
          <p:nvSpPr>
            <p:cNvPr id="38" name="TextBox 37"/>
            <p:cNvSpPr txBox="1"/>
            <p:nvPr/>
          </p:nvSpPr>
          <p:spPr>
            <a:xfrm>
              <a:off x="7151251" y="174877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22792" y="190117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6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7291042" y="1964730"/>
              <a:ext cx="184150" cy="18415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7063052" y="1761590"/>
              <a:ext cx="7680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(    )</a:t>
              </a:r>
              <a:r>
                <a:rPr lang="en-US" sz="2400" baseline="30000" dirty="0" smtClean="0">
                  <a:latin typeface="Garamond"/>
                  <a:cs typeface="Garamond"/>
                </a:rPr>
                <a:t>3</a:t>
              </a:r>
              <a:endParaRPr lang="en-US" sz="2400" baseline="30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83067" y="3554870"/>
            <a:ext cx="1468185" cy="563146"/>
            <a:chOff x="2583067" y="3554870"/>
            <a:chExt cx="1468185" cy="563146"/>
          </a:xfrm>
        </p:grpSpPr>
        <p:grpSp>
          <p:nvGrpSpPr>
            <p:cNvPr id="20" name="Group 19"/>
            <p:cNvGrpSpPr/>
            <p:nvPr/>
          </p:nvGrpSpPr>
          <p:grpSpPr>
            <a:xfrm>
              <a:off x="3379373" y="3554870"/>
              <a:ext cx="671879" cy="552510"/>
              <a:chOff x="5911500" y="1407815"/>
              <a:chExt cx="671879" cy="5525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008251" y="14078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79792" y="15602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6148042" y="1623775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5911500" y="1426289"/>
                <a:ext cx="671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endParaRPr lang="en-US" sz="24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760235" y="3565506"/>
              <a:ext cx="768059" cy="552510"/>
              <a:chOff x="7063052" y="1748770"/>
              <a:chExt cx="768059" cy="55251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151251" y="17487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322792" y="19011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>
                <a:off x="7291042" y="19647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7063052" y="1761590"/>
                <a:ext cx="76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r>
                  <a:rPr lang="en-US" sz="2400" baseline="30000" dirty="0" smtClean="0">
                    <a:latin typeface="Garamond"/>
                    <a:cs typeface="Garamond"/>
                  </a:rPr>
                  <a:t>2</a:t>
                </a:r>
                <a:endParaRPr lang="en-US" sz="2400" baseline="300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583067" y="3601661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94367" y="3541317"/>
            <a:ext cx="1406866" cy="559784"/>
            <a:chOff x="4094367" y="3541317"/>
            <a:chExt cx="1406866" cy="559784"/>
          </a:xfrm>
        </p:grpSpPr>
        <p:grpSp>
          <p:nvGrpSpPr>
            <p:cNvPr id="21" name="Group 20"/>
            <p:cNvGrpSpPr/>
            <p:nvPr/>
          </p:nvGrpSpPr>
          <p:grpSpPr>
            <a:xfrm>
              <a:off x="4253706" y="3548591"/>
              <a:ext cx="671879" cy="552510"/>
              <a:chOff x="7063052" y="1748770"/>
              <a:chExt cx="671879" cy="55251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151251" y="17487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22792" y="19011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7291042" y="19647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7063052" y="1761590"/>
                <a:ext cx="671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endParaRPr lang="en-US" sz="24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33174" y="3541317"/>
              <a:ext cx="768059" cy="552510"/>
              <a:chOff x="5911500" y="1407815"/>
              <a:chExt cx="768059" cy="55251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008251" y="14078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79792" y="15602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>
                <a:off x="6148042" y="1623775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5911500" y="1426289"/>
                <a:ext cx="76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r>
                  <a:rPr lang="en-US" sz="2400" baseline="30000" dirty="0" smtClean="0">
                    <a:latin typeface="Garamond"/>
                    <a:cs typeface="Garamond"/>
                  </a:rPr>
                  <a:t>2</a:t>
                </a:r>
                <a:endParaRPr lang="en-US" sz="2400" baseline="30000" dirty="0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094367" y="358771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29238" y="1322418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  <a:endParaRPr lang="en-US" sz="3200" dirty="0" smtClean="0">
              <a:solidFill>
                <a:srgbClr val="00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5188922"/>
            <a:ext cx="1647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-17/216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80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553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Should I come to class next Tuesday?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378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585" y="2730440"/>
            <a:ext cx="111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Franklin Gothic Medium"/>
                <a:cs typeface="Franklin Gothic Medium"/>
              </a:rPr>
              <a:t>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197" y="4267140"/>
            <a:ext cx="86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kip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830" y="2031092"/>
            <a:ext cx="169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not called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3103" y="2022164"/>
            <a:ext cx="110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called</a:t>
            </a:r>
          </a:p>
        </p:txBody>
      </p:sp>
      <p:pic>
        <p:nvPicPr>
          <p:cNvPr id="18" name="Picture 17" descr="student sleep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30" y="2842075"/>
            <a:ext cx="1460423" cy="1181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4403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235" y="2558990"/>
            <a:ext cx="72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+5</a:t>
            </a:r>
          </a:p>
        </p:txBody>
      </p:sp>
      <p:pic>
        <p:nvPicPr>
          <p:cNvPr id="22" name="Picture 21" descr="student_at_blackboard_mousepad-p144212745257864035envq7_400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8750" l="1125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3112" r="40344" b="3326"/>
          <a:stretch/>
        </p:blipFill>
        <p:spPr>
          <a:xfrm>
            <a:off x="4179303" y="2627898"/>
            <a:ext cx="799108" cy="1528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5584" y="2568862"/>
            <a:ext cx="83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-20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44034" y="423950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43784" y="4254440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motorcycle_clipart_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88" y="4335700"/>
            <a:ext cx="1333500" cy="133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2279" y="4215050"/>
            <a:ext cx="126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+100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0201" y="4252208"/>
            <a:ext cx="1263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 smtClean="0">
                <a:latin typeface="Comic Sans MS"/>
                <a:cs typeface="Comic Sans MS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4851" y="42023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-300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101608" y="5825814"/>
            <a:ext cx="2957464" cy="461665"/>
            <a:chOff x="2190508" y="5825814"/>
            <a:chExt cx="2957464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190508" y="5825814"/>
              <a:ext cx="1035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11/17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92600" y="5825814"/>
              <a:ext cx="855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6/17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738263" y="2662085"/>
            <a:ext cx="9674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C</a:t>
            </a:r>
            <a:r>
              <a:rPr lang="en-US" sz="3200" dirty="0" smtClean="0">
                <a:latin typeface="Garamond"/>
                <a:cs typeface="Garamond"/>
              </a:rPr>
              <a:t>]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5013" y="2662085"/>
            <a:ext cx="19201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  </a:t>
            </a:r>
            <a:r>
              <a:rPr lang="en-US" sz="3200" dirty="0" smtClean="0">
                <a:latin typeface="Garamond"/>
                <a:cs typeface="Garamond"/>
              </a:rPr>
              <a:t>= -3.82…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70509" y="3324124"/>
            <a:ext cx="270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5×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11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17 −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20×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6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/17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8263" y="4335700"/>
            <a:ext cx="9161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S</a:t>
            </a:r>
            <a:r>
              <a:rPr lang="en-US" sz="3200" dirty="0" smtClean="0">
                <a:latin typeface="Garamond"/>
                <a:cs typeface="Garamond"/>
              </a:rPr>
              <a:t>]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5013" y="4335700"/>
            <a:ext cx="21124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  </a:t>
            </a:r>
            <a:r>
              <a:rPr lang="en-US" sz="3200" dirty="0" smtClean="0">
                <a:latin typeface="Garamond"/>
                <a:cs typeface="Garamond"/>
              </a:rPr>
              <a:t>= -41.18…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70509" y="5007654"/>
            <a:ext cx="313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100×11/17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−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300×6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/17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8184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9" grpId="0" animBg="1"/>
      <p:bldP spid="13" grpId="0"/>
      <p:bldP spid="14" grpId="0"/>
      <p:bldP spid="24" grpId="0" animBg="1"/>
      <p:bldP spid="25" grpId="0" animBg="1"/>
      <p:bldP spid="15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mass function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51901" y="3612751"/>
            <a:ext cx="2258873" cy="468015"/>
            <a:chOff x="5113624" y="4413348"/>
            <a:chExt cx="2258873" cy="468015"/>
          </a:xfrm>
        </p:grpSpPr>
        <p:sp>
          <p:nvSpPr>
            <p:cNvPr id="10" name="TextBox 9"/>
            <p:cNvSpPr txBox="1"/>
            <p:nvPr/>
          </p:nvSpPr>
          <p:spPr>
            <a:xfrm>
              <a:off x="51136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2957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01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17024" y="441334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39058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893" y="4568393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(0)</a:t>
            </a:r>
            <a:r>
              <a:rPr lang="en-US" sz="2400" i="1" dirty="0" smtClean="0">
                <a:latin typeface="Garamond"/>
                <a:cs typeface="Garamond"/>
              </a:rPr>
              <a:t> = 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0)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({</a:t>
            </a:r>
            <a:r>
              <a:rPr lang="en-US" sz="2400" dirty="0" smtClean="0">
                <a:latin typeface="Courier New"/>
                <a:cs typeface="Courier New"/>
              </a:rPr>
              <a:t>TT</a:t>
            </a:r>
            <a:r>
              <a:rPr lang="en-US" sz="2400" dirty="0" smtClean="0">
                <a:latin typeface="Garamond"/>
                <a:cs typeface="Garamond"/>
              </a:rPr>
              <a:t>}) = 1/4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893" y="509990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(1)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= 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1)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dirty="0" smtClean="0">
                <a:latin typeface="Garamond"/>
                <a:cs typeface="Garamond"/>
              </a:rPr>
              <a:t>{</a:t>
            </a:r>
            <a:r>
              <a:rPr lang="en-US" sz="2400" dirty="0">
                <a:latin typeface="Courier New"/>
                <a:cs typeface="Courier New"/>
              </a:rPr>
              <a:t>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dirty="0" smtClean="0">
                <a:latin typeface="Garamond"/>
                <a:cs typeface="Garamond"/>
              </a:rPr>
              <a:t>=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893" y="5640169"/>
            <a:ext cx="442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(2)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= 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2)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({</a:t>
            </a:r>
            <a:r>
              <a:rPr lang="en-US" sz="2400" dirty="0" smtClean="0">
                <a:latin typeface="Courier New"/>
                <a:cs typeface="Courier New"/>
              </a:rPr>
              <a:t>HH</a:t>
            </a:r>
            <a:r>
              <a:rPr lang="en-US" sz="2400" dirty="0" smtClean="0">
                <a:latin typeface="Garamond"/>
                <a:cs typeface="Garamond"/>
              </a:rPr>
              <a:t>}) = 1/4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3140398"/>
            <a:ext cx="7591522" cy="598411"/>
            <a:chOff x="457200" y="3140398"/>
            <a:chExt cx="7591522" cy="598411"/>
          </a:xfrm>
        </p:grpSpPr>
        <p:sp>
          <p:nvSpPr>
            <p:cNvPr id="16" name="TextBox 15"/>
            <p:cNvSpPr txBox="1"/>
            <p:nvPr/>
          </p:nvSpPr>
          <p:spPr>
            <a:xfrm>
              <a:off x="5111750" y="3215589"/>
              <a:ext cx="2936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{ </a:t>
              </a:r>
              <a:r>
                <a:rPr lang="en-US" sz="2800" dirty="0" smtClean="0">
                  <a:latin typeface="Courier New"/>
                  <a:cs typeface="Courier New"/>
                </a:rPr>
                <a:t>HH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HT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TH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TT</a:t>
              </a:r>
              <a:r>
                <a:rPr lang="en-US" sz="2800" dirty="0" smtClean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3154033"/>
              <a:ext cx="18097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  <p:pic>
          <p:nvPicPr>
            <p:cNvPr id="28" name="Picture 27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86" y="3140398"/>
              <a:ext cx="588265" cy="589901"/>
            </a:xfrm>
            <a:prstGeom prst="rect">
              <a:avLst/>
            </a:prstGeom>
          </p:spPr>
        </p:pic>
        <p:pic>
          <p:nvPicPr>
            <p:cNvPr id="29" name="Picture 28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03" y="3140398"/>
              <a:ext cx="588265" cy="58990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mass function (</a:t>
            </a:r>
            <a:r>
              <a:rPr lang="en-US" sz="2800" dirty="0" err="1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.) </a:t>
            </a:r>
            <a:r>
              <a:rPr lang="en-US" sz="2800" dirty="0" smtClean="0">
                <a:latin typeface="Franklin Gothic Medium"/>
                <a:cs typeface="Franklin Gothic Medium"/>
              </a:rPr>
              <a:t>of discrete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function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24040" y="2245016"/>
            <a:ext cx="27833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 = 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7741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mass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can describe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by a table or by a chart.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319" y="3539574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     0      1      2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3600" y="3974892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     ¼</a:t>
            </a:r>
            <a:r>
              <a:rPr lang="en-US" sz="2800" dirty="0">
                <a:latin typeface="Garamond"/>
                <a:cs typeface="Garamond"/>
              </a:rPr>
              <a:t>    </a:t>
            </a:r>
            <a:r>
              <a:rPr lang="en-US" sz="2800" dirty="0" smtClean="0">
                <a:latin typeface="Garamond"/>
                <a:cs typeface="Garamond"/>
              </a:rPr>
              <a:t> ½     ¼ </a:t>
            </a:r>
          </a:p>
        </p:txBody>
      </p:sp>
      <p:pic>
        <p:nvPicPr>
          <p:cNvPr id="24" name="Picture 23" descr="h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24" y="2385134"/>
            <a:ext cx="3035300" cy="3084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3896" y="5174734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62230" y="380927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p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i="1" dirty="0" smtClean="0">
                <a:latin typeface="Garamond"/>
                <a:cs typeface="Garamond"/>
              </a:rPr>
              <a:t>x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27200" y="3679931"/>
            <a:ext cx="0" cy="765726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2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499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draw 3 balls without replacement from this urn:</a:t>
            </a:r>
          </a:p>
        </p:txBody>
      </p:sp>
      <p:sp>
        <p:nvSpPr>
          <p:cNvPr id="5" name="Trapezoid 4"/>
          <p:cNvSpPr/>
          <p:nvPr/>
        </p:nvSpPr>
        <p:spPr>
          <a:xfrm flipV="1">
            <a:off x="3068379" y="2260600"/>
            <a:ext cx="3169251" cy="2032428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7216" y="3660859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59914" y="2506190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41973" y="3494728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0452" y="3020539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20146" y="2456421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77098" y="3660859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78697" y="2738480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14578" y="3212669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69788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</a:t>
            </a:r>
            <a:r>
              <a:rPr lang="en-US" sz="2800" dirty="0" smtClean="0">
                <a:solidFill>
                  <a:schemeClr val="accent3"/>
                </a:solidFill>
                <a:latin typeface="Franklin Gothic Medium"/>
                <a:cs typeface="Franklin Gothic Medium"/>
              </a:rPr>
              <a:t>sum of the values</a:t>
            </a:r>
            <a:r>
              <a:rPr lang="en-US" sz="2800" dirty="0" smtClean="0">
                <a:latin typeface="Franklin Gothic Medium"/>
                <a:cs typeface="Franklin Gothic Medium"/>
              </a:rPr>
              <a:t> on the balls. What is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3935156" y="2299299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0316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70499" y="810912"/>
            <a:ext cx="3473451" cy="160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Balls</a:t>
            </a: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 flipV="1">
            <a:off x="5517549" y="615091"/>
            <a:ext cx="3169251" cy="2032428"/>
          </a:xfrm>
          <a:prstGeom prst="trapezoid">
            <a:avLst/>
          </a:prstGeom>
          <a:solidFill>
            <a:srgbClr val="FFFF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6386" y="201535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09084" y="860681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91143" y="1849219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89622" y="137503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69316" y="810912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6268" y="201535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27867" y="1092971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3748" y="156716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390530"/>
            <a:ext cx="525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Franklin Gothic Medium"/>
                <a:cs typeface="Franklin Gothic Medium"/>
              </a:rPr>
              <a:t>sum of values on the 3 balls</a:t>
            </a:r>
          </a:p>
        </p:txBody>
      </p:sp>
      <p:sp>
        <p:nvSpPr>
          <p:cNvPr id="18" name="Oval 17"/>
          <p:cNvSpPr/>
          <p:nvPr/>
        </p:nvSpPr>
        <p:spPr>
          <a:xfrm>
            <a:off x="6384326" y="65379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026286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0)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451446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1)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0851" y="345144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3333CC"/>
                </a:solidFill>
                <a:latin typeface="Garamond"/>
                <a:cs typeface="Garamond"/>
              </a:rPr>
              <a:t>1</a:t>
            </a:r>
            <a:r>
              <a:rPr lang="en-US" sz="2400" baseline="-25000" dirty="0" smtClean="0">
                <a:latin typeface="Garamond"/>
                <a:cs typeface="Garamond"/>
              </a:rPr>
              <a:t>00</a:t>
            </a:r>
            <a:r>
              <a:rPr lang="en-US" sz="2400" dirty="0" smtClean="0">
                <a:latin typeface="Garamond"/>
                <a:cs typeface="Garamond"/>
              </a:rPr>
              <a:t>) +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3333CC"/>
                </a:solidFill>
                <a:latin typeface="Garamond"/>
                <a:cs typeface="Garamond"/>
              </a:rPr>
              <a:t>11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(-1)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2113260"/>
            <a:ext cx="525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abc</a:t>
            </a:r>
            <a:r>
              <a:rPr lang="en-US" sz="2800" dirty="0" smtClean="0">
                <a:latin typeface="Garamond"/>
                <a:cs typeface="Garamond"/>
              </a:rPr>
              <a:t>: </a:t>
            </a:r>
            <a:r>
              <a:rPr lang="en-US" sz="2800" dirty="0" smtClean="0">
                <a:latin typeface="Franklin Gothic Medium"/>
                <a:cs typeface="Franklin Gothic Medium"/>
              </a:rPr>
              <a:t>we chose balls of type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c</a:t>
            </a:r>
            <a:endParaRPr lang="en-US" sz="2800" i="1" dirty="0" smtClean="0">
              <a:latin typeface="Franklin Gothic Medium"/>
              <a:cs typeface="Franklin Gothic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0850" y="3026286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000</a:t>
            </a:r>
            <a:r>
              <a:rPr lang="en-US" sz="2400" dirty="0" smtClean="0">
                <a:latin typeface="Garamond"/>
                <a:cs typeface="Garamond"/>
              </a:rPr>
              <a:t>) +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chemeClr val="accent6"/>
                </a:solidFill>
                <a:latin typeface="Garamond"/>
                <a:cs typeface="Garamond"/>
              </a:rPr>
              <a:t>1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(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-1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)</a:t>
            </a:r>
            <a:r>
              <a:rPr lang="en-US" sz="2400" baseline="-25000" dirty="0" smtClean="0">
                <a:latin typeface="Garamond"/>
                <a:cs typeface="Garamond"/>
              </a:rPr>
              <a:t>0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2" y="3036322"/>
            <a:ext cx="403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(1 + 3×3×3)/C(9, 3) = 28/84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7251" y="3451446"/>
            <a:ext cx="40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(3×3 + 3×3)/C(9, 3) = 18/84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846657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-1)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0850" y="3846657"/>
            <a:ext cx="354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(-1)</a:t>
            </a:r>
            <a:r>
              <a:rPr lang="en-US" sz="2400" baseline="-25000" dirty="0" smtClean="0">
                <a:latin typeface="Garamond"/>
                <a:cs typeface="Garamond"/>
              </a:rPr>
              <a:t>00</a:t>
            </a:r>
            <a:r>
              <a:rPr lang="en-US" sz="2400" dirty="0" smtClean="0">
                <a:latin typeface="Garamond"/>
                <a:cs typeface="Garamond"/>
              </a:rPr>
              <a:t>) +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(-1)(-1)</a:t>
            </a:r>
            <a:r>
              <a:rPr lang="en-US" sz="2400" baseline="-25000" dirty="0" smtClean="0">
                <a:solidFill>
                  <a:srgbClr val="3333CC"/>
                </a:solidFill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67250" y="3846657"/>
            <a:ext cx="40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(3×3 + 3×3)/C(9, 3) = 18/84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4257896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2)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7202" y="425789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3333CC"/>
                </a:solidFill>
                <a:latin typeface="Garamond"/>
                <a:cs typeface="Garamond"/>
              </a:rPr>
              <a:t>11</a:t>
            </a:r>
            <a:r>
              <a:rPr lang="en-US" sz="2400" baseline="-25000" dirty="0" smtClean="0">
                <a:latin typeface="Garamond"/>
                <a:cs typeface="Garamond"/>
              </a:rPr>
              <a:t>0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7467" y="4257896"/>
            <a:ext cx="190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×3/C(9, 3)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3003" y="4257896"/>
            <a:ext cx="113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9/84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4656061"/>
            <a:ext cx="8172451" cy="1238945"/>
            <a:chOff x="457200" y="4656061"/>
            <a:chExt cx="8172451" cy="1238945"/>
          </a:xfrm>
        </p:grpSpPr>
        <p:sp>
          <p:nvSpPr>
            <p:cNvPr id="34" name="TextBox 33"/>
            <p:cNvSpPr txBox="1"/>
            <p:nvPr/>
          </p:nvSpPr>
          <p:spPr>
            <a:xfrm>
              <a:off x="457200" y="4656061"/>
              <a:ext cx="143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= -2)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27202" y="4656061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(-1)(-1)0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67467" y="4656061"/>
              <a:ext cx="1905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</a:t>
              </a:r>
              <a:r>
                <a:rPr lang="en-US" sz="2400" dirty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×3/C(9, 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93003" y="4656061"/>
              <a:ext cx="11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9/84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7202" y="5035176"/>
              <a:ext cx="143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= 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27204" y="5035176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srgbClr val="3333CC"/>
                  </a:solidFill>
                  <a:latin typeface="Garamond"/>
                  <a:cs typeface="Garamond"/>
                </a:rPr>
                <a:t>111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67469" y="5035176"/>
              <a:ext cx="1905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1/C(9, 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3005" y="5035176"/>
              <a:ext cx="11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1/84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7202" y="5433341"/>
              <a:ext cx="143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= -3)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27204" y="5433341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Garamond"/>
                  <a:cs typeface="Garamond"/>
                </a:rPr>
                <a:t>(-1)(-1)(-1)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67469" y="5433341"/>
              <a:ext cx="1905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1/C(9, 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93005" y="5433341"/>
              <a:ext cx="11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1/84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93003" y="5981700"/>
            <a:ext cx="1136646" cy="468015"/>
            <a:chOff x="7493003" y="5981700"/>
            <a:chExt cx="1136646" cy="4680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93003" y="5981700"/>
              <a:ext cx="1136646" cy="127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969168" y="5988050"/>
              <a:ext cx="340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1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26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mass function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55800" y="3490931"/>
            <a:ext cx="52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400" dirty="0" smtClean="0">
                <a:latin typeface="Franklin Gothic Medium"/>
                <a:cs typeface="Franklin Gothic Medium"/>
              </a:rPr>
              <a:t>. of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</a:p>
        </p:txBody>
      </p:sp>
      <p:pic>
        <p:nvPicPr>
          <p:cNvPr id="16" name="Picture 15" descr="ball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8990" r="9167" b="5544"/>
          <a:stretch/>
        </p:blipFill>
        <p:spPr>
          <a:xfrm>
            <a:off x="2482850" y="1211283"/>
            <a:ext cx="4127500" cy="2333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42970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events “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” are disjoint and partition the sample space, so for every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6000" y="5432716"/>
            <a:ext cx="19987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32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 = 1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1738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from random variables</a:t>
            </a:r>
            <a:endParaRPr lang="en-US" dirty="0"/>
          </a:p>
        </p:txBody>
      </p:sp>
      <p:pic>
        <p:nvPicPr>
          <p:cNvPr id="4" name="Picture 3" descr="ball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8990" r="9167" b="5544"/>
          <a:stretch/>
        </p:blipFill>
        <p:spPr>
          <a:xfrm>
            <a:off x="2482850" y="1211283"/>
            <a:ext cx="4127500" cy="2333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0250" y="1197014"/>
            <a:ext cx="196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400" dirty="0" smtClean="0">
                <a:latin typeface="Franklin Gothic Medium"/>
                <a:cs typeface="Franklin Gothic Medium"/>
              </a:rPr>
              <a:t>. of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2553" y="1166317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28/84</a:t>
            </a:r>
            <a:endParaRPr lang="en-US" sz="1400" dirty="0">
              <a:latin typeface="Franklin Gothic Medium"/>
              <a:cs typeface="Franklin Gothic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8156" y="1864817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aramond"/>
                <a:cs typeface="Garamond"/>
              </a:rPr>
              <a:t>18/</a:t>
            </a:r>
            <a:r>
              <a:rPr lang="en-US" sz="1400" dirty="0">
                <a:latin typeface="Garamond"/>
                <a:cs typeface="Garamond"/>
              </a:rPr>
              <a:t>84</a:t>
            </a:r>
            <a:endParaRPr lang="en-US" sz="1400" dirty="0">
              <a:latin typeface="Franklin Gothic Medium"/>
              <a:cs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9706" y="1864817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aramond"/>
                <a:cs typeface="Garamond"/>
              </a:rPr>
              <a:t>18/</a:t>
            </a:r>
            <a:r>
              <a:rPr lang="en-US" sz="1400" dirty="0">
                <a:latin typeface="Garamond"/>
                <a:cs typeface="Garamond"/>
              </a:rPr>
              <a:t>84</a:t>
            </a:r>
            <a:endParaRPr lang="en-US" sz="1400" dirty="0">
              <a:latin typeface="Franklin Gothic Medium"/>
              <a:cs typeface="Franklin Gothic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0624" y="2493467"/>
            <a:ext cx="526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aramond"/>
                <a:cs typeface="Garamond"/>
              </a:rPr>
              <a:t>9/</a:t>
            </a:r>
            <a:r>
              <a:rPr lang="en-US" sz="1400" dirty="0">
                <a:latin typeface="Garamond"/>
                <a:cs typeface="Garamond"/>
              </a:rPr>
              <a:t>84</a:t>
            </a:r>
            <a:endParaRPr lang="en-US" sz="1400" dirty="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3724" y="2500711"/>
            <a:ext cx="526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aramond"/>
                <a:cs typeface="Garamond"/>
              </a:rPr>
              <a:t>9/</a:t>
            </a:r>
            <a:r>
              <a:rPr lang="en-US" sz="1400" dirty="0">
                <a:latin typeface="Garamond"/>
                <a:cs typeface="Garamond"/>
              </a:rPr>
              <a:t>84</a:t>
            </a:r>
            <a:endParaRPr lang="en-US" sz="1400" dirty="0">
              <a:latin typeface="Franklin Gothic Medium"/>
              <a:cs typeface="Franklin Gothic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9545" y="3071317"/>
            <a:ext cx="526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aramond"/>
                <a:cs typeface="Garamond"/>
              </a:rPr>
              <a:t>1/</a:t>
            </a:r>
            <a:r>
              <a:rPr lang="en-US" sz="1400" dirty="0">
                <a:latin typeface="Garamond"/>
                <a:cs typeface="Garamond"/>
              </a:rPr>
              <a:t>84</a:t>
            </a:r>
            <a:endParaRPr lang="en-US" sz="1400" dirty="0">
              <a:latin typeface="Franklin Gothic Medium"/>
              <a:cs typeface="Franklin Gothic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8795" y="3073105"/>
            <a:ext cx="526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aramond"/>
                <a:cs typeface="Garamond"/>
              </a:rPr>
              <a:t>1/</a:t>
            </a:r>
            <a:r>
              <a:rPr lang="en-US" sz="1400" dirty="0">
                <a:latin typeface="Garamond"/>
                <a:cs typeface="Garamond"/>
              </a:rPr>
              <a:t>84</a:t>
            </a:r>
            <a:endParaRPr lang="en-US" sz="1400" dirty="0">
              <a:latin typeface="Franklin Gothic Medium"/>
              <a:cs typeface="Franklin Gothic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175636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&gt; 0)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6662" y="4185672"/>
            <a:ext cx="321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18/84 + 9/84 + 1/84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7093" y="4175795"/>
            <a:ext cx="128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1/</a:t>
            </a:r>
            <a:r>
              <a:rPr lang="en-US" sz="2400" dirty="0">
                <a:latin typeface="Garamond"/>
                <a:cs typeface="Garamond"/>
              </a:rPr>
              <a:t>3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912" y="4848736"/>
            <a:ext cx="191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is even)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7987" y="4862458"/>
            <a:ext cx="321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9/84 + 28/84 + 9/84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0073" y="4862458"/>
            <a:ext cx="121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23/4</a:t>
            </a:r>
            <a:r>
              <a:rPr lang="en-US" sz="2400" dirty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193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6178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Two six-sided dice are tossed. Calculate the </a:t>
            </a:r>
            <a:r>
              <a:rPr lang="en-US" sz="32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3200" dirty="0" smtClean="0">
                <a:latin typeface="Franklin Gothic Medium"/>
                <a:cs typeface="Franklin Gothic Medium"/>
              </a:rPr>
              <a:t>. of the </a:t>
            </a:r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difference</a:t>
            </a:r>
            <a:r>
              <a:rPr lang="en-US" sz="3200" dirty="0" smtClean="0">
                <a:latin typeface="Franklin Gothic Medium"/>
                <a:cs typeface="Franklin Gothic Medium"/>
              </a:rPr>
              <a:t> </a:t>
            </a:r>
            <a:r>
              <a:rPr lang="en-US" sz="3200" i="1" dirty="0" smtClean="0">
                <a:latin typeface="Garamond"/>
                <a:cs typeface="Garamond"/>
              </a:rPr>
              <a:t>D</a:t>
            </a:r>
            <a:r>
              <a:rPr lang="en-US" sz="3200" dirty="0" smtClean="0">
                <a:latin typeface="Franklin Gothic Medium"/>
                <a:cs typeface="Franklin Gothic Medium"/>
              </a:rPr>
              <a:t> of the outcomes.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16092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What is the probability that </a:t>
            </a:r>
            <a:r>
              <a:rPr lang="en-US" sz="3200" i="1" dirty="0" smtClean="0">
                <a:latin typeface="Garamond"/>
                <a:cs typeface="Garamond"/>
              </a:rPr>
              <a:t>D</a:t>
            </a:r>
            <a:r>
              <a:rPr lang="en-US" sz="3200" dirty="0" smtClean="0">
                <a:latin typeface="Garamond"/>
                <a:cs typeface="Garamond"/>
              </a:rPr>
              <a:t> &gt; 1</a:t>
            </a:r>
            <a:r>
              <a:rPr lang="en-US" sz="3200" dirty="0" smtClean="0">
                <a:latin typeface="Franklin Gothic Medium"/>
                <a:cs typeface="Franklin Gothic Medium"/>
              </a:rPr>
              <a:t>? </a:t>
            </a:r>
            <a:r>
              <a:rPr lang="en-US" sz="3200" i="1" dirty="0" smtClean="0">
                <a:latin typeface="Garamond"/>
                <a:cs typeface="Garamond"/>
              </a:rPr>
              <a:t>D</a:t>
            </a:r>
            <a:r>
              <a:rPr lang="en-US" sz="3200" dirty="0" smtClean="0">
                <a:latin typeface="Franklin Gothic Medium"/>
                <a:cs typeface="Franklin Gothic Medium"/>
              </a:rPr>
              <a:t> is odd?</a:t>
            </a:r>
          </a:p>
        </p:txBody>
      </p:sp>
      <p:pic>
        <p:nvPicPr>
          <p:cNvPr id="9" name="Picture 8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286428"/>
            <a:ext cx="1381107" cy="1381107"/>
          </a:xfrm>
          <a:prstGeom prst="rect">
            <a:avLst/>
          </a:prstGeom>
        </p:spPr>
      </p:pic>
      <p:pic>
        <p:nvPicPr>
          <p:cNvPr id="11" name="Picture 10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4316181" y="3020593"/>
            <a:ext cx="1293698" cy="12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1733</Words>
  <Application>Microsoft Macintosh PowerPoint</Application>
  <PresentationFormat>On-screen Show (4:3)</PresentationFormat>
  <Paragraphs>277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4. Random variables part one</vt:lpstr>
      <vt:lpstr>Random variable</vt:lpstr>
      <vt:lpstr>Probability mass function</vt:lpstr>
      <vt:lpstr>Probability mass function</vt:lpstr>
      <vt:lpstr>Balls</vt:lpstr>
      <vt:lpstr>Balls</vt:lpstr>
      <vt:lpstr>Probability mass function</vt:lpstr>
      <vt:lpstr>Events from random variables</vt:lpstr>
      <vt:lpstr>Example</vt:lpstr>
      <vt:lpstr>Cumulative distribution function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Expected value</vt:lpstr>
      <vt:lpstr>Expected value</vt:lpstr>
      <vt:lpstr>Expected value</vt:lpstr>
      <vt:lpstr>Chuck-a-luck</vt:lpstr>
      <vt:lpstr>Chuck-a-luck</vt:lpstr>
      <vt:lpstr>Utility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300</cp:revision>
  <dcterms:created xsi:type="dcterms:W3CDTF">2013-01-07T07:20:47Z</dcterms:created>
  <dcterms:modified xsi:type="dcterms:W3CDTF">2014-02-27T06:41:13Z</dcterms:modified>
</cp:coreProperties>
</file>