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85" r:id="rId3"/>
    <p:sldId id="274" r:id="rId4"/>
    <p:sldId id="317" r:id="rId5"/>
    <p:sldId id="275" r:id="rId6"/>
    <p:sldId id="318" r:id="rId7"/>
    <p:sldId id="277" r:id="rId8"/>
    <p:sldId id="278" r:id="rId9"/>
    <p:sldId id="281" r:id="rId10"/>
    <p:sldId id="282" r:id="rId11"/>
    <p:sldId id="283" r:id="rId12"/>
    <p:sldId id="284" r:id="rId13"/>
    <p:sldId id="298" r:id="rId14"/>
    <p:sldId id="323" r:id="rId15"/>
    <p:sldId id="322" r:id="rId16"/>
    <p:sldId id="324" r:id="rId17"/>
    <p:sldId id="325" r:id="rId18"/>
    <p:sldId id="286" r:id="rId19"/>
    <p:sldId id="289" r:id="rId20"/>
    <p:sldId id="319" r:id="rId21"/>
    <p:sldId id="290" r:id="rId22"/>
    <p:sldId id="320" r:id="rId23"/>
    <p:sldId id="291" r:id="rId24"/>
    <p:sldId id="292" r:id="rId25"/>
    <p:sldId id="295" r:id="rId26"/>
    <p:sldId id="321" r:id="rId27"/>
    <p:sldId id="326" r:id="rId28"/>
    <p:sldId id="302" r:id="rId29"/>
    <p:sldId id="303" r:id="rId30"/>
    <p:sldId id="304" r:id="rId31"/>
    <p:sldId id="305" r:id="rId32"/>
    <p:sldId id="306" r:id="rId33"/>
    <p:sldId id="311" r:id="rId34"/>
    <p:sldId id="312" r:id="rId35"/>
    <p:sldId id="313" r:id="rId36"/>
    <p:sldId id="314" r:id="rId37"/>
    <p:sldId id="315" r:id="rId38"/>
    <p:sldId id="316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4" autoAdjust="0"/>
  </p:normalViewPr>
  <p:slideViewPr>
    <p:cSldViewPr snapToGrid="0" snapToObjects="1">
      <p:cViewPr>
        <p:scale>
          <a:sx n="200" d="100"/>
          <a:sy n="200" d="100"/>
        </p:scale>
        <p:origin x="-208" y="1952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20/2/14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aramond"/>
                <a:cs typeface="Garamond"/>
              </a:rPr>
              <a:t>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4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1321863"/>
          </a:xfrm>
        </p:spPr>
        <p:txBody>
          <a:bodyPr/>
          <a:lstStyle/>
          <a:p>
            <a:r>
              <a:rPr lang="en-US" dirty="0" smtClean="0"/>
              <a:t>3. Conditional probability</a:t>
            </a:r>
            <a:br>
              <a:rPr lang="en-US" dirty="0" smtClean="0"/>
            </a:br>
            <a:r>
              <a:rPr lang="en-US" sz="3600" i="1" dirty="0"/>
              <a:t>part </a:t>
            </a:r>
            <a:r>
              <a:rPr lang="en-US" sz="3600" i="1" dirty="0" smtClean="0"/>
              <a:t>two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8119" y="3284954"/>
            <a:ext cx="876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29" y="1385676"/>
            <a:ext cx="7387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Medium"/>
                <a:cs typeface="Franklin Gothic Medium"/>
              </a:rPr>
              <a:t>outcome</a:t>
            </a:r>
            <a:r>
              <a:rPr lang="en-US" sz="2400" i="1" dirty="0" smtClean="0">
                <a:latin typeface="Garamond"/>
                <a:cs typeface="Garamond"/>
              </a:rPr>
              <a:t>		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        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29" y="1895052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probability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46185" y="1895052"/>
            <a:ext cx="5164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aramond"/>
                <a:cs typeface="Garamond"/>
              </a:rPr>
              <a:t>1/6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66967" y="1895052"/>
            <a:ext cx="1014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5/6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38637" y="1895052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2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57537" y="1881899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3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66937" y="1855990"/>
            <a:ext cx="125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(5/6)</a:t>
            </a:r>
            <a:r>
              <a:rPr lang="en-US" baseline="30000" dirty="0" smtClean="0">
                <a:latin typeface="Garamond"/>
                <a:cs typeface="Garamond"/>
              </a:rPr>
              <a:t>4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dirty="0" smtClean="0">
                <a:latin typeface="Garamond"/>
                <a:cs typeface="Garamond"/>
              </a:rPr>
              <a:t>1</a:t>
            </a:r>
            <a:r>
              <a:rPr lang="en-US" dirty="0">
                <a:latin typeface="Garamond"/>
                <a:cs typeface="Garamond"/>
              </a:rPr>
              <a:t>/6</a:t>
            </a:r>
            <a:r>
              <a:rPr lang="en-US" sz="2000" dirty="0"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54913" y="3284954"/>
            <a:ext cx="5869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+ 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∙ 1/6 + 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∙ 1/6 + 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54913" y="3888204"/>
            <a:ext cx="504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(1 +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(5/6)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(5/6)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4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…)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4913" y="4490194"/>
            <a:ext cx="3266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1/6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1/(1 – (5/6)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4913" y="5129668"/>
            <a:ext cx="1198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6/11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52788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67152"/>
            <a:ext cx="631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using conditional probabilities: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1000" y="3867492"/>
            <a:ext cx="6263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39726"/>
            <a:ext cx="546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23182"/>
            <a:ext cx="5163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 in first round”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}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580343"/>
            <a:ext cx="5994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i="1" baseline="30000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“Bob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969902" y="4390712"/>
            <a:ext cx="627095" cy="593544"/>
            <a:chOff x="6658752" y="4390712"/>
            <a:chExt cx="627095" cy="593544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696595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658752" y="4522591"/>
              <a:ext cx="6270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5/</a:t>
              </a:r>
              <a:r>
                <a:rPr lang="en-US" sz="2400" dirty="0">
                  <a:latin typeface="Garamond"/>
                  <a:cs typeface="Garamond"/>
                </a:rPr>
                <a:t>6 </a:t>
              </a:r>
              <a:endParaRPr lang="en-US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15602" y="4390712"/>
            <a:ext cx="627095" cy="599894"/>
            <a:chOff x="4252102" y="4390712"/>
            <a:chExt cx="627095" cy="599894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52102" y="4528941"/>
              <a:ext cx="6270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1/6 </a:t>
              </a:r>
              <a:endParaRPr lang="en-US" sz="2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353432" y="4428076"/>
            <a:ext cx="328936" cy="582971"/>
            <a:chOff x="3480432" y="4428076"/>
            <a:chExt cx="328936" cy="582971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3632200" y="442807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3480432" y="4549382"/>
              <a:ext cx="3289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  <a:endParaRPr lang="en-US" sz="2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705653" y="4396326"/>
            <a:ext cx="833522" cy="562036"/>
            <a:chOff x="5534203" y="4396326"/>
            <a:chExt cx="833522" cy="562036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5944614" y="439632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534203" y="4496697"/>
              <a:ext cx="8335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i="1" baseline="30000" dirty="0" smtClean="0"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651000" y="5067148"/>
            <a:ext cx="4930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1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1/6 +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)) ∙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5/6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59645" y="5822798"/>
            <a:ext cx="2219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11/6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63141" y="5809946"/>
            <a:ext cx="2583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so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 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6/11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81423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sample spaces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356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Axioms of probability:</a:t>
            </a:r>
            <a:endParaRPr lang="en-US" sz="2800" i="1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42950" y="1765903"/>
            <a:ext cx="7412082" cy="750020"/>
            <a:chOff x="825500" y="3587030"/>
            <a:chExt cx="7412082" cy="750020"/>
          </a:xfrm>
        </p:grpSpPr>
        <p:sp>
          <p:nvSpPr>
            <p:cNvPr id="8" name="Rounded Rectangle 7"/>
            <p:cNvSpPr/>
            <p:nvPr/>
          </p:nvSpPr>
          <p:spPr>
            <a:xfrm>
              <a:off x="6191250" y="35870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911400" y="36679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31148" y="3729935"/>
              <a:ext cx="420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5500" y="3669040"/>
              <a:ext cx="42729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1. for every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</a:t>
              </a:r>
              <a:r>
                <a:rPr lang="en-US" sz="2800" dirty="0" smtClean="0">
                  <a:latin typeface="Garamond"/>
                  <a:cs typeface="Garamond"/>
                </a:rPr>
                <a:t>0 ≤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latin typeface="Garamond"/>
                  <a:cs typeface="Garamond"/>
                </a:rPr>
                <a:t>) </a:t>
              </a:r>
              <a:r>
                <a:rPr lang="en-US" sz="2800" dirty="0">
                  <a:latin typeface="Garamond"/>
                  <a:cs typeface="Garamond"/>
                </a:rPr>
                <a:t>≤</a:t>
              </a:r>
              <a:r>
                <a:rPr lang="en-US" sz="2800" dirty="0" smtClean="0">
                  <a:latin typeface="Garamond"/>
                  <a:cs typeface="Garamond"/>
                </a:rPr>
                <a:t>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2000" y="2743803"/>
            <a:ext cx="7393032" cy="750020"/>
            <a:chOff x="844550" y="4564930"/>
            <a:chExt cx="7393032" cy="750020"/>
          </a:xfrm>
        </p:grpSpPr>
        <p:sp>
          <p:nvSpPr>
            <p:cNvPr id="13" name="Rounded Rectangle 12"/>
            <p:cNvSpPr/>
            <p:nvPr/>
          </p:nvSpPr>
          <p:spPr>
            <a:xfrm>
              <a:off x="6191250" y="4564930"/>
              <a:ext cx="2046332" cy="75002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44550" y="4599945"/>
              <a:ext cx="18055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2.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latin typeface="Garamond"/>
                  <a:cs typeface="Garamond"/>
                </a:rPr>
                <a:t>) = 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2000" y="3468448"/>
            <a:ext cx="7393032" cy="1071840"/>
            <a:chOff x="844550" y="5289575"/>
            <a:chExt cx="7393032" cy="1071840"/>
          </a:xfrm>
        </p:grpSpPr>
        <p:sp>
          <p:nvSpPr>
            <p:cNvPr id="16" name="Rounded Rectangle 15"/>
            <p:cNvSpPr/>
            <p:nvPr/>
          </p:nvSpPr>
          <p:spPr>
            <a:xfrm>
              <a:off x="6191250" y="5568230"/>
              <a:ext cx="2046332" cy="750020"/>
            </a:xfrm>
            <a:prstGeom prst="roundRect">
              <a:avLst/>
            </a:prstGeom>
            <a:noFill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r"/>
              <a:r>
                <a:rPr lang="en-US" sz="2000" i="1" dirty="0" smtClean="0">
                  <a:latin typeface="Garamond"/>
                  <a:cs typeface="Garamond"/>
                </a:rPr>
                <a:t>S</a:t>
              </a:r>
              <a:endParaRPr lang="en-US" sz="2000" i="1" dirty="0">
                <a:latin typeface="Garamond"/>
                <a:cs typeface="Garamond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384350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04098" y="5711135"/>
              <a:ext cx="4208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E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186139" y="5649179"/>
              <a:ext cx="595416" cy="595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05887" y="5711135"/>
              <a:ext cx="3914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44550" y="5289575"/>
              <a:ext cx="2790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3. If </a:t>
              </a:r>
              <a:r>
                <a:rPr lang="en-US" sz="2800" i="1" dirty="0" smtClean="0">
                  <a:latin typeface="Garamond"/>
                  <a:cs typeface="Garamond"/>
                </a:rPr>
                <a:t>EF</a:t>
              </a:r>
              <a:r>
                <a:rPr lang="en-US" sz="2800" dirty="0" smtClean="0">
                  <a:latin typeface="Garamond"/>
                  <a:cs typeface="Garamond"/>
                </a:rPr>
                <a:t> = ∅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then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90417" y="5838195"/>
              <a:ext cx="350584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∪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) = </a:t>
              </a:r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>
                  <a:latin typeface="Garamond"/>
                  <a:cs typeface="Garamond"/>
                </a:rPr>
                <a:t> + P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endParaRPr lang="en-US" sz="28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62000" y="4878148"/>
            <a:ext cx="6392634" cy="1071840"/>
            <a:chOff x="762000" y="4878148"/>
            <a:chExt cx="6392634" cy="1071840"/>
          </a:xfrm>
        </p:grpSpPr>
        <p:sp>
          <p:nvSpPr>
            <p:cNvPr id="29" name="TextBox 28"/>
            <p:cNvSpPr txBox="1"/>
            <p:nvPr/>
          </p:nvSpPr>
          <p:spPr>
            <a:xfrm>
              <a:off x="762000" y="4878148"/>
              <a:ext cx="55521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3. If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, …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are pairwise disjoint</a:t>
              </a:r>
              <a:r>
                <a:rPr lang="en-US" sz="2800" dirty="0" smtClean="0">
                  <a:latin typeface="Garamond"/>
                  <a:cs typeface="Garamond"/>
                </a:rPr>
                <a:t>: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07867" y="5426768"/>
              <a:ext cx="5546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∪</a:t>
              </a:r>
              <a:r>
                <a:rPr lang="en-US" sz="2800" i="1" dirty="0" smtClean="0">
                  <a:latin typeface="Garamond"/>
                  <a:cs typeface="Garamond"/>
                </a:rPr>
                <a:t>E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∪…) </a:t>
              </a:r>
              <a:r>
                <a:rPr lang="en-US" sz="2800" dirty="0">
                  <a:latin typeface="Garamond"/>
                  <a:cs typeface="Garamond"/>
                </a:rPr>
                <a:t>= </a:t>
              </a:r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+ 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-25000" dirty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) </a:t>
              </a:r>
              <a:r>
                <a:rPr lang="en-US" sz="2800" i="1" dirty="0">
                  <a:latin typeface="Garamond"/>
                  <a:cs typeface="Garamond"/>
                </a:rPr>
                <a:t>+ </a:t>
              </a:r>
              <a:r>
                <a:rPr lang="en-US" sz="2800" i="1" dirty="0" smtClean="0">
                  <a:latin typeface="Garamond"/>
                  <a:cs typeface="Garamond"/>
                </a:rPr>
                <a:t>…</a:t>
              </a:r>
              <a:endParaRPr lang="en-US" sz="28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73100" y="3563673"/>
            <a:ext cx="7848600" cy="1179777"/>
            <a:chOff x="673100" y="3493823"/>
            <a:chExt cx="7848600" cy="117977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673100" y="3493823"/>
              <a:ext cx="7848600" cy="1179777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673100" y="3493823"/>
              <a:ext cx="7848600" cy="1179777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8404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 to solve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884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Charlie tosses a pair of dice. Alice wins if the sum is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. Bob wins if the sum is </a:t>
            </a:r>
            <a:r>
              <a:rPr lang="en-US" sz="2800" dirty="0" smtClean="0">
                <a:latin typeface="Courier New"/>
                <a:cs typeface="Courier New"/>
              </a:rPr>
              <a:t>8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7584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Charlie keeps tossing until one of them wins.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64616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that Alice wins?</a:t>
            </a:r>
          </a:p>
        </p:txBody>
      </p:sp>
    </p:spTree>
    <p:extLst>
      <p:ext uri="{BB962C8B-B14F-4D97-AF65-F5344CB8AC3E}">
        <p14:creationId xmlns:p14="http://schemas.microsoft.com/office/powerpoint/2010/main" val="229884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Hats again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3233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hats of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men are exchanged at random. What is the probability that no man gets back his hat?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594302"/>
            <a:ext cx="631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Solution using conditional probabilities: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233526"/>
            <a:ext cx="4364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“No man gets back his hat”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43126"/>
            <a:ext cx="425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H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</a:t>
            </a:r>
            <a:r>
              <a:rPr lang="en-US" sz="2400" dirty="0" smtClean="0">
                <a:latin typeface="Courier New"/>
                <a:cs typeface="Courier New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 gets back his own hat”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92250" y="4756208"/>
            <a:ext cx="6263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68252" y="5254925"/>
            <a:ext cx="1021433" cy="574494"/>
            <a:chOff x="6461902" y="4390712"/>
            <a:chExt cx="1021433" cy="574494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96595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6461902" y="4503541"/>
              <a:ext cx="10214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-1)/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37802" y="5254925"/>
            <a:ext cx="614321" cy="599894"/>
            <a:chOff x="4252102" y="4390712"/>
            <a:chExt cx="614321" cy="599894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4252102" y="4528941"/>
              <a:ext cx="6143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1</a:t>
              </a:r>
              <a:r>
                <a:rPr lang="en-US" sz="2400" dirty="0" smtClean="0">
                  <a:latin typeface="Garamond"/>
                  <a:cs typeface="Garamond"/>
                </a:rPr>
                <a:t>/</a:t>
              </a:r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75632" y="5292289"/>
            <a:ext cx="328936" cy="582971"/>
            <a:chOff x="3480432" y="4428076"/>
            <a:chExt cx="328936" cy="582971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3632200" y="442807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3480432" y="4549382"/>
              <a:ext cx="3289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9257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Hats again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71376"/>
            <a:ext cx="4364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“No man gets back his hat”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880976"/>
            <a:ext cx="4259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H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</a:t>
            </a:r>
            <a:r>
              <a:rPr lang="en-US" sz="2400" dirty="0" smtClean="0">
                <a:latin typeface="Courier New"/>
                <a:cs typeface="Courier New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 gets back his own hat”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496926"/>
            <a:ext cx="5769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</a:t>
            </a:r>
            <a:r>
              <a:rPr lang="en-US" sz="2400" dirty="0" smtClean="0">
                <a:latin typeface="Courier New"/>
                <a:cs typeface="Courier New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exchanges</a:t>
            </a:r>
            <a:r>
              <a:rPr lang="en-US" sz="2400" dirty="0" smtClean="0">
                <a:latin typeface="Franklin Gothic Medium"/>
                <a:cs typeface="Franklin Gothic Medium"/>
              </a:rPr>
              <a:t> hats with another man”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9500" y="3265109"/>
            <a:ext cx="2280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206444" y="3152000"/>
            <a:ext cx="684553" cy="718939"/>
            <a:chOff x="3149294" y="3152000"/>
            <a:chExt cx="684553" cy="718939"/>
          </a:xfrm>
        </p:grpSpPr>
        <p:sp>
          <p:nvSpPr>
            <p:cNvPr id="3" name="Rectangle 2"/>
            <p:cNvSpPr/>
            <p:nvPr/>
          </p:nvSpPr>
          <p:spPr>
            <a:xfrm>
              <a:off x="3149294" y="3152000"/>
              <a:ext cx="6845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n </a:t>
              </a:r>
              <a:r>
                <a:rPr lang="en-US" sz="2000" dirty="0">
                  <a:solidFill>
                    <a:prstClr val="black"/>
                  </a:solidFill>
                  <a:latin typeface="Garamond"/>
                  <a:cs typeface="Garamond"/>
                </a:rPr>
                <a:t>–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09650" y="3470829"/>
              <a:ext cx="31368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0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245844" y="3552110"/>
              <a:ext cx="475256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1066800" y="3968234"/>
            <a:ext cx="4864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NS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NS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58423" y="4457184"/>
            <a:ext cx="484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>
                <a:latin typeface="Garamond"/>
                <a:cs typeface="Garamond"/>
              </a:rPr>
              <a:t>1</a:t>
            </a:r>
            <a:r>
              <a:rPr lang="en-US" sz="2400" i="1" baseline="30000" dirty="0"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NS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H</a:t>
            </a:r>
            <a:r>
              <a:rPr lang="en-US" sz="24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746490" y="4950599"/>
            <a:ext cx="892617" cy="538339"/>
            <a:chOff x="4074302" y="4390712"/>
            <a:chExt cx="892617" cy="538339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4074302" y="4528941"/>
              <a:ext cx="8926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Garamond"/>
                  <a:cs typeface="Garamond"/>
                </a:rPr>
                <a:t>1</a:t>
              </a:r>
              <a:r>
                <a:rPr lang="en-US" sz="2000" dirty="0" smtClean="0">
                  <a:latin typeface="Garamond"/>
                  <a:cs typeface="Garamond"/>
                </a:rPr>
                <a:t>/(</a:t>
              </a:r>
              <a:r>
                <a:rPr lang="en-US" sz="2000" i="1" dirty="0" smtClean="0">
                  <a:latin typeface="Garamond"/>
                  <a:cs typeface="Garamond"/>
                </a:rPr>
                <a:t>n</a:t>
              </a:r>
              <a:r>
                <a:rPr lang="en-US" sz="2000" dirty="0" smtClean="0">
                  <a:latin typeface="Garamond"/>
                  <a:cs typeface="Garamond"/>
                </a:rPr>
                <a:t>-1) 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02902" y="4926729"/>
            <a:ext cx="533970" cy="538339"/>
            <a:chOff x="4290202" y="4390712"/>
            <a:chExt cx="533970" cy="538339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4290202" y="4528941"/>
              <a:ext cx="5339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0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0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-2</a:t>
              </a:r>
              <a:endParaRPr lang="en-US" sz="2000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877429" y="1251817"/>
            <a:ext cx="1805586" cy="461665"/>
          </a:xfrm>
          <a:prstGeom prst="rect">
            <a:avLst/>
          </a:prstGeom>
          <a:ln w="1905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6087252" y="4906149"/>
            <a:ext cx="533970" cy="538339"/>
            <a:chOff x="4290202" y="4390712"/>
            <a:chExt cx="533970" cy="538339"/>
          </a:xfrm>
        </p:grpSpPr>
        <p:cxnSp>
          <p:nvCxnSpPr>
            <p:cNvPr id="25" name="Straight Arrow Connector 24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290202" y="4528941"/>
              <a:ext cx="5339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0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0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-1</a:t>
              </a:r>
              <a:endParaRPr lang="en-US" sz="2000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474500" y="3239996"/>
            <a:ext cx="775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3193388" y="5686006"/>
            <a:ext cx="2845794" cy="779554"/>
            <a:chOff x="3205816" y="5641556"/>
            <a:chExt cx="2845794" cy="779554"/>
          </a:xfrm>
        </p:grpSpPr>
        <p:grpSp>
          <p:nvGrpSpPr>
            <p:cNvPr id="42" name="Group 41"/>
            <p:cNvGrpSpPr/>
            <p:nvPr/>
          </p:nvGrpSpPr>
          <p:grpSpPr>
            <a:xfrm>
              <a:off x="3223116" y="5641556"/>
              <a:ext cx="2719288" cy="726193"/>
              <a:chOff x="474500" y="5627596"/>
              <a:chExt cx="2719288" cy="726193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74500" y="5735546"/>
                <a:ext cx="25535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=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-1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     + 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-2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endParaRPr lang="en-US" dirty="0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497670" y="5634850"/>
                <a:ext cx="684553" cy="718939"/>
                <a:chOff x="3149294" y="3152000"/>
                <a:chExt cx="684553" cy="718939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3149294" y="3152000"/>
                  <a:ext cx="68455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i="1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 </a:t>
                  </a:r>
                  <a:r>
                    <a:rPr lang="en-US" sz="2000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–</a:t>
                  </a:r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 </a:t>
                  </a:r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3309650" y="3470829"/>
                  <a:ext cx="31368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</a:t>
                  </a:r>
                  <a:endParaRPr lang="en-US" sz="2000" dirty="0"/>
                </a:p>
              </p:txBody>
            </p: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245844" y="3552110"/>
                  <a:ext cx="475256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oup 34"/>
              <p:cNvGrpSpPr/>
              <p:nvPr/>
            </p:nvGrpSpPr>
            <p:grpSpPr>
              <a:xfrm>
                <a:off x="2859423" y="5627596"/>
                <a:ext cx="334365" cy="718939"/>
                <a:chOff x="3309650" y="3152000"/>
                <a:chExt cx="334365" cy="718939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333912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309650" y="3470829"/>
                  <a:ext cx="31368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</a:t>
                  </a:r>
                  <a:endParaRPr lang="en-US" sz="2000" dirty="0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338105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3" name="Rectangle 42"/>
            <p:cNvSpPr/>
            <p:nvPr/>
          </p:nvSpPr>
          <p:spPr>
            <a:xfrm>
              <a:off x="3205816" y="5648810"/>
              <a:ext cx="2845794" cy="77230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4593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23" grpId="0" animBg="1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Hats again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1376"/>
            <a:ext cx="4364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“No man gets back his hat”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96357" y="1277217"/>
            <a:ext cx="1805586" cy="461665"/>
          </a:xfrm>
          <a:prstGeom prst="rect">
            <a:avLst/>
          </a:prstGeom>
          <a:ln w="19050" cmpd="sng">
            <a:noFill/>
          </a:ln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936945"/>
            <a:ext cx="2845794" cy="779554"/>
            <a:chOff x="3205816" y="5641556"/>
            <a:chExt cx="2845794" cy="779554"/>
          </a:xfrm>
        </p:grpSpPr>
        <p:grpSp>
          <p:nvGrpSpPr>
            <p:cNvPr id="7" name="Group 6"/>
            <p:cNvGrpSpPr/>
            <p:nvPr/>
          </p:nvGrpSpPr>
          <p:grpSpPr>
            <a:xfrm>
              <a:off x="3223116" y="5641556"/>
              <a:ext cx="2719288" cy="726193"/>
              <a:chOff x="474500" y="5627596"/>
              <a:chExt cx="2719288" cy="726193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74500" y="5735546"/>
                <a:ext cx="25535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=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-1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     + 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-2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endParaRPr lang="en-US" dirty="0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497670" y="5634850"/>
                <a:ext cx="684553" cy="718939"/>
                <a:chOff x="3149294" y="3152000"/>
                <a:chExt cx="684553" cy="718939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3149294" y="3152000"/>
                  <a:ext cx="68455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i="1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 </a:t>
                  </a:r>
                  <a:r>
                    <a:rPr lang="en-US" sz="2000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–</a:t>
                  </a:r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 </a:t>
                  </a:r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3309650" y="3470829"/>
                  <a:ext cx="31368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</a:t>
                  </a:r>
                  <a:endParaRPr lang="en-US" sz="2000" dirty="0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245844" y="3552110"/>
                  <a:ext cx="475256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/>
              <p:cNvGrpSpPr/>
              <p:nvPr/>
            </p:nvGrpSpPr>
            <p:grpSpPr>
              <a:xfrm>
                <a:off x="2859423" y="5627596"/>
                <a:ext cx="334365" cy="718939"/>
                <a:chOff x="3309650" y="3152000"/>
                <a:chExt cx="334365" cy="718939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333912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3309650" y="3470829"/>
                  <a:ext cx="31368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</a:t>
                  </a:r>
                  <a:endParaRPr lang="en-US" sz="2000" dirty="0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338105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" name="Rectangle 7"/>
            <p:cNvSpPr/>
            <p:nvPr/>
          </p:nvSpPr>
          <p:spPr>
            <a:xfrm>
              <a:off x="3205816" y="5648810"/>
              <a:ext cx="2845794" cy="772300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4996357" y="2043626"/>
            <a:ext cx="896443" cy="461665"/>
          </a:xfrm>
          <a:prstGeom prst="rect">
            <a:avLst/>
          </a:prstGeom>
          <a:ln w="19050" cmpd="sng">
            <a:noFill/>
          </a:ln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0</a:t>
            </a: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7200" y="2756095"/>
            <a:ext cx="3157903" cy="779554"/>
            <a:chOff x="3205816" y="5641556"/>
            <a:chExt cx="3157903" cy="779554"/>
          </a:xfrm>
        </p:grpSpPr>
        <p:grpSp>
          <p:nvGrpSpPr>
            <p:cNvPr id="21" name="Group 20"/>
            <p:cNvGrpSpPr/>
            <p:nvPr/>
          </p:nvGrpSpPr>
          <p:grpSpPr>
            <a:xfrm>
              <a:off x="3223116" y="5641556"/>
              <a:ext cx="3140603" cy="718939"/>
              <a:chOff x="474500" y="5627596"/>
              <a:chExt cx="3140603" cy="71893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74500" y="5735546"/>
                <a:ext cx="31406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-1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=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(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-1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 </a:t>
                </a:r>
                <a:r>
                  <a:rPr lang="en-US" sz="2400" i="1" dirty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i="1" baseline="-250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n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-2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)</a:t>
                </a:r>
                <a:endParaRPr lang="en-US" dirty="0"/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1945023" y="5627596"/>
                <a:ext cx="334365" cy="718939"/>
                <a:chOff x="2395250" y="3152000"/>
                <a:chExt cx="334365" cy="718939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242472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395250" y="3470829"/>
                  <a:ext cx="31368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i="1" dirty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n</a:t>
                  </a:r>
                  <a:endParaRPr lang="en-US" sz="2000" dirty="0"/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46665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2" name="Rectangle 21"/>
            <p:cNvSpPr/>
            <p:nvPr/>
          </p:nvSpPr>
          <p:spPr>
            <a:xfrm>
              <a:off x="3205816" y="5648810"/>
              <a:ext cx="2845794" cy="772300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37473" y="3627434"/>
            <a:ext cx="2845794" cy="779554"/>
            <a:chOff x="3205816" y="5641556"/>
            <a:chExt cx="2845794" cy="779554"/>
          </a:xfrm>
        </p:grpSpPr>
        <p:grpSp>
          <p:nvGrpSpPr>
            <p:cNvPr id="33" name="Group 32"/>
            <p:cNvGrpSpPr/>
            <p:nvPr/>
          </p:nvGrpSpPr>
          <p:grpSpPr>
            <a:xfrm>
              <a:off x="3223116" y="5641556"/>
              <a:ext cx="2800617" cy="718939"/>
              <a:chOff x="474500" y="5627596"/>
              <a:chExt cx="2800617" cy="7189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74500" y="5735546"/>
                <a:ext cx="28006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3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2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=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(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2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)</a:t>
                </a:r>
                <a:endParaRPr lang="en-US" dirty="0"/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1841469" y="5627596"/>
                <a:ext cx="329969" cy="718939"/>
                <a:chOff x="2291696" y="3152000"/>
                <a:chExt cx="329969" cy="718939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31677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291696" y="3470829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3</a:t>
                  </a:r>
                  <a:endParaRPr lang="en-US" sz="2000" dirty="0"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35870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Rectangle 33"/>
            <p:cNvSpPr/>
            <p:nvPr/>
          </p:nvSpPr>
          <p:spPr>
            <a:xfrm>
              <a:off x="3205816" y="5648810"/>
              <a:ext cx="2845794" cy="772300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135006" y="3624229"/>
            <a:ext cx="905630" cy="706239"/>
            <a:chOff x="3135006" y="3624229"/>
            <a:chExt cx="905630" cy="706239"/>
          </a:xfrm>
        </p:grpSpPr>
        <p:sp>
          <p:nvSpPr>
            <p:cNvPr id="40" name="Rectangle 39"/>
            <p:cNvSpPr/>
            <p:nvPr/>
          </p:nvSpPr>
          <p:spPr>
            <a:xfrm>
              <a:off x="3694670" y="3624229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79640" y="3930358"/>
              <a:ext cx="3609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3!</a:t>
              </a:r>
              <a:endParaRPr lang="en-US" sz="2000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3749298" y="4011639"/>
              <a:ext cx="22323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135006" y="3754434"/>
              <a:ext cx="6498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–</a:t>
              </a:r>
              <a:endParaRPr lang="en-US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092023" y="3616833"/>
            <a:ext cx="2845794" cy="7723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4995023" y="3574452"/>
            <a:ext cx="1509413" cy="722316"/>
            <a:chOff x="5109323" y="3606202"/>
            <a:chExt cx="1509413" cy="722316"/>
          </a:xfrm>
        </p:grpSpPr>
        <p:grpSp>
          <p:nvGrpSpPr>
            <p:cNvPr id="46" name="Group 45"/>
            <p:cNvGrpSpPr/>
            <p:nvPr/>
          </p:nvGrpSpPr>
          <p:grpSpPr>
            <a:xfrm>
              <a:off x="5109323" y="3609579"/>
              <a:ext cx="1509413" cy="718939"/>
              <a:chOff x="474500" y="5627596"/>
              <a:chExt cx="1509413" cy="718939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74500" y="5735546"/>
                <a:ext cx="13221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3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= 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</a:t>
                </a:r>
                <a:endParaRPr lang="en-US" dirty="0"/>
              </a:p>
            </p:txBody>
          </p:sp>
          <p:grpSp>
            <p:nvGrpSpPr>
              <p:cNvPr id="49" name="Group 48"/>
              <p:cNvGrpSpPr/>
              <p:nvPr/>
            </p:nvGrpSpPr>
            <p:grpSpPr>
              <a:xfrm>
                <a:off x="1622917" y="5627596"/>
                <a:ext cx="360996" cy="718939"/>
                <a:chOff x="2073144" y="3152000"/>
                <a:chExt cx="360996" cy="718939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212627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073144" y="3470829"/>
                  <a:ext cx="36099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3!</a:t>
                  </a:r>
                  <a:endParaRPr lang="en-US" sz="2000" dirty="0"/>
                </a:p>
              </p:txBody>
            </p: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16820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3" name="Rectangle 52"/>
            <p:cNvSpPr/>
            <p:nvPr/>
          </p:nvSpPr>
          <p:spPr>
            <a:xfrm>
              <a:off x="5713970" y="3606202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707942" y="3925031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sz="2000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5755898" y="4006312"/>
              <a:ext cx="22323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23923" y="4500357"/>
            <a:ext cx="2845794" cy="779554"/>
            <a:chOff x="3205816" y="5641556"/>
            <a:chExt cx="2845794" cy="779554"/>
          </a:xfrm>
        </p:grpSpPr>
        <p:grpSp>
          <p:nvGrpSpPr>
            <p:cNvPr id="58" name="Group 57"/>
            <p:cNvGrpSpPr/>
            <p:nvPr/>
          </p:nvGrpSpPr>
          <p:grpSpPr>
            <a:xfrm>
              <a:off x="3223116" y="5641556"/>
              <a:ext cx="2800617" cy="718939"/>
              <a:chOff x="474500" y="5627596"/>
              <a:chExt cx="2800617" cy="718939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74500" y="5735546"/>
                <a:ext cx="28006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4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3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=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(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3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Garamond"/>
                    <a:cs typeface="Garamond"/>
                  </a:rPr>
                  <a:t>–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p</a:t>
                </a:r>
                <a:r>
                  <a:rPr lang="en-US" sz="2400" baseline="-25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2</a:t>
                </a:r>
                <a:r>
                  <a:rPr lang="en-US" sz="24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)</a:t>
                </a:r>
                <a:endParaRPr lang="en-US" dirty="0"/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1841469" y="5627596"/>
                <a:ext cx="329969" cy="718939"/>
                <a:chOff x="2291696" y="3152000"/>
                <a:chExt cx="329969" cy="718939"/>
              </a:xfrm>
            </p:grpSpPr>
            <p:sp>
              <p:nvSpPr>
                <p:cNvPr id="62" name="Rectangle 61"/>
                <p:cNvSpPr/>
                <p:nvPr/>
              </p:nvSpPr>
              <p:spPr>
                <a:xfrm>
                  <a:off x="2316774" y="3152000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1</a:t>
                  </a:r>
                  <a:endParaRPr lang="en-US" sz="2000" dirty="0">
                    <a:solidFill>
                      <a:prstClr val="black"/>
                    </a:solidFill>
                    <a:latin typeface="Garamond"/>
                    <a:cs typeface="Garamond"/>
                  </a:endParaRP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291696" y="3470829"/>
                  <a:ext cx="30489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 dirty="0" smtClean="0">
                      <a:solidFill>
                        <a:prstClr val="black"/>
                      </a:solidFill>
                      <a:latin typeface="Garamond"/>
                      <a:cs typeface="Garamond"/>
                    </a:rPr>
                    <a:t>4</a:t>
                  </a:r>
                  <a:endParaRPr lang="en-US" sz="2000" dirty="0"/>
                </a:p>
              </p:txBody>
            </p: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358702" y="3552110"/>
                  <a:ext cx="223231" cy="0"/>
                </a:xfrm>
                <a:prstGeom prst="line">
                  <a:avLst/>
                </a:prstGeom>
                <a:ln w="9525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9" name="Rectangle 58"/>
            <p:cNvSpPr/>
            <p:nvPr/>
          </p:nvSpPr>
          <p:spPr>
            <a:xfrm>
              <a:off x="3205816" y="5648810"/>
              <a:ext cx="2845794" cy="772300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141356" y="4512825"/>
            <a:ext cx="708780" cy="706239"/>
            <a:chOff x="3135006" y="3617879"/>
            <a:chExt cx="708780" cy="706239"/>
          </a:xfrm>
        </p:grpSpPr>
        <p:sp>
          <p:nvSpPr>
            <p:cNvPr id="66" name="Rectangle 65"/>
            <p:cNvSpPr/>
            <p:nvPr/>
          </p:nvSpPr>
          <p:spPr>
            <a:xfrm>
              <a:off x="3497820" y="3617879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482790" y="3924008"/>
              <a:ext cx="3609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4!</a:t>
              </a:r>
              <a:endParaRPr lang="en-US" sz="2000" dirty="0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552448" y="4005289"/>
              <a:ext cx="22323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3135006" y="3754434"/>
              <a:ext cx="46324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997363" y="4458028"/>
            <a:ext cx="2029159" cy="722316"/>
            <a:chOff x="4997363" y="4394528"/>
            <a:chExt cx="2029159" cy="722316"/>
          </a:xfrm>
        </p:grpSpPr>
        <p:sp>
          <p:nvSpPr>
            <p:cNvPr id="75" name="Rectangle 74"/>
            <p:cNvSpPr/>
            <p:nvPr/>
          </p:nvSpPr>
          <p:spPr>
            <a:xfrm>
              <a:off x="4997363" y="4505855"/>
              <a:ext cx="19120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4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=    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–     +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   </a:t>
              </a:r>
              <a:endParaRPr lang="en-US" dirty="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145780" y="4397905"/>
              <a:ext cx="360996" cy="718939"/>
              <a:chOff x="2073144" y="3152000"/>
              <a:chExt cx="360996" cy="718939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126274" y="3152000"/>
                <a:ext cx="3048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US" sz="2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</a:t>
                </a:r>
                <a:endParaRPr lang="en-US" sz="20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073144" y="3470829"/>
                <a:ext cx="3609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3!</a:t>
                </a:r>
                <a:endParaRPr lang="en-US" sz="2000" dirty="0"/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>
                <a:off x="2168202" y="3552110"/>
                <a:ext cx="223231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/>
            <p:cNvSpPr/>
            <p:nvPr/>
          </p:nvSpPr>
          <p:spPr>
            <a:xfrm>
              <a:off x="5602010" y="4394528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595982" y="4713357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sz="2000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5643938" y="4794638"/>
              <a:ext cx="22323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oup 79"/>
            <p:cNvGrpSpPr/>
            <p:nvPr/>
          </p:nvGrpSpPr>
          <p:grpSpPr>
            <a:xfrm>
              <a:off x="6665526" y="4397905"/>
              <a:ext cx="360996" cy="718939"/>
              <a:chOff x="2073144" y="3152000"/>
              <a:chExt cx="360996" cy="718939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2126274" y="3152000"/>
                <a:ext cx="3048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US" sz="2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1</a:t>
                </a:r>
                <a:endParaRPr lang="en-US" sz="2000" dirty="0">
                  <a:solidFill>
                    <a:prstClr val="black"/>
                  </a:solidFill>
                  <a:latin typeface="Garamond"/>
                  <a:cs typeface="Garamond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2073144" y="3470829"/>
                <a:ext cx="3609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  <a:latin typeface="Garamond"/>
                    <a:cs typeface="Garamond"/>
                  </a:rPr>
                  <a:t>4!</a:t>
                </a:r>
                <a:endParaRPr lang="en-US" sz="2000" dirty="0"/>
              </a:p>
            </p:txBody>
          </p:sp>
          <p:cxnSp>
            <p:nvCxnSpPr>
              <p:cNvPr id="83" name="Straight Connector 82"/>
              <p:cNvCxnSpPr/>
              <p:nvPr/>
            </p:nvCxnSpPr>
            <p:spPr>
              <a:xfrm>
                <a:off x="2168202" y="3552110"/>
                <a:ext cx="223231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87"/>
          <p:cNvGrpSpPr/>
          <p:nvPr/>
        </p:nvGrpSpPr>
        <p:grpSpPr>
          <a:xfrm>
            <a:off x="4983058" y="2656371"/>
            <a:ext cx="887182" cy="718939"/>
            <a:chOff x="4983058" y="2611921"/>
            <a:chExt cx="887182" cy="718939"/>
          </a:xfrm>
        </p:grpSpPr>
        <p:sp>
          <p:nvSpPr>
            <p:cNvPr id="19" name="Rectangle 18"/>
            <p:cNvSpPr/>
            <p:nvPr/>
          </p:nvSpPr>
          <p:spPr>
            <a:xfrm>
              <a:off x="4983058" y="2756095"/>
              <a:ext cx="782741" cy="461665"/>
            </a:xfrm>
            <a:prstGeom prst="rect">
              <a:avLst/>
            </a:prstGeom>
            <a:ln w="19050" cmpd="sng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</a:t>
              </a:r>
              <a:endParaRPr lang="en-US" sz="2400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565349" y="2611921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559321" y="2930750"/>
              <a:ext cx="3048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sz="2000" dirty="0"/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5607277" y="3012031"/>
              <a:ext cx="223231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0524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conditional probability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43970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Conditional probabilities are used: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3300" y="2928611"/>
            <a:ext cx="744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to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estimate the probability of a cause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when we observe an effect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3300" y="4878061"/>
            <a:ext cx="7442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Conditioning on the right event can simplify the description of the sample space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68354" y="2305050"/>
            <a:ext cx="7699346" cy="584776"/>
            <a:chOff x="568354" y="2305050"/>
            <a:chExt cx="7699346" cy="584776"/>
          </a:xfrm>
        </p:grpSpPr>
        <p:sp>
          <p:nvSpPr>
            <p:cNvPr id="5" name="TextBox 4"/>
            <p:cNvSpPr txBox="1"/>
            <p:nvPr/>
          </p:nvSpPr>
          <p:spPr>
            <a:xfrm>
              <a:off x="1003300" y="2305050"/>
              <a:ext cx="7264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Franklin Gothic Medium"/>
                  <a:cs typeface="Franklin Gothic Medium"/>
                </a:rPr>
                <a:t>When there are </a:t>
              </a:r>
              <a:r>
                <a:rPr lang="en-US" sz="32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causes</a:t>
              </a:r>
              <a:r>
                <a:rPr lang="en-US" sz="3200" dirty="0" smtClean="0">
                  <a:latin typeface="Franklin Gothic Medium"/>
                  <a:cs typeface="Franklin Gothic Medium"/>
                </a:rPr>
                <a:t> and </a:t>
              </a:r>
              <a:r>
                <a:rPr lang="en-US" sz="32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effects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68354" y="2368550"/>
              <a:ext cx="381000" cy="461665"/>
              <a:chOff x="568354" y="2368550"/>
              <a:chExt cx="381000" cy="461665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77850" y="2368550"/>
                <a:ext cx="3651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9933"/>
                    </a:solidFill>
                    <a:latin typeface="Franklin Gothic Medium"/>
                    <a:cs typeface="Franklin Gothic Medium"/>
                  </a:rPr>
                  <a:t>1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68354" y="2432050"/>
                <a:ext cx="381000" cy="381000"/>
              </a:xfrm>
              <a:prstGeom prst="ellips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00104" y="4203700"/>
            <a:ext cx="7667596" cy="584776"/>
            <a:chOff x="600104" y="4203700"/>
            <a:chExt cx="7667596" cy="584776"/>
          </a:xfrm>
        </p:grpSpPr>
        <p:sp>
          <p:nvSpPr>
            <p:cNvPr id="7" name="TextBox 6"/>
            <p:cNvSpPr txBox="1"/>
            <p:nvPr/>
          </p:nvSpPr>
          <p:spPr>
            <a:xfrm>
              <a:off x="1003300" y="4203700"/>
              <a:ext cx="7264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Franklin Gothic Medium"/>
                  <a:cs typeface="Franklin Gothic Medium"/>
                </a:rPr>
                <a:t>To calculate </a:t>
              </a:r>
              <a:r>
                <a:rPr lang="en-US" sz="32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ordinary probabilities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00104" y="4267200"/>
              <a:ext cx="381000" cy="461665"/>
              <a:chOff x="568354" y="2368550"/>
              <a:chExt cx="381000" cy="461665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577850" y="2368550"/>
                <a:ext cx="3651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9933"/>
                    </a:solidFill>
                    <a:latin typeface="Franklin Gothic Medium"/>
                    <a:cs typeface="Franklin Gothic Medium"/>
                  </a:rPr>
                  <a:t>2</a:t>
                </a: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68354" y="2432050"/>
                <a:ext cx="381000" cy="381000"/>
              </a:xfrm>
              <a:prstGeom prst="ellips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8336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two events</a:t>
            </a:r>
            <a:endParaRPr lang="en-US" dirty="0"/>
          </a:p>
        </p:txBody>
      </p:sp>
      <p:pic>
        <p:nvPicPr>
          <p:cNvPr id="4" name="Picture 3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61" y="1497731"/>
            <a:ext cx="923210" cy="925778"/>
          </a:xfrm>
          <a:prstGeom prst="rect">
            <a:avLst/>
          </a:prstGeom>
        </p:spPr>
      </p:pic>
      <p:pic>
        <p:nvPicPr>
          <p:cNvPr id="5" name="Picture 4" descr="g9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911" y="1497731"/>
            <a:ext cx="923210" cy="925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86100" y="1389781"/>
            <a:ext cx="5227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coin comes up </a:t>
            </a:r>
            <a:r>
              <a:rPr lang="en-US" sz="2800" dirty="0" smtClean="0">
                <a:latin typeface="Courier New"/>
                <a:cs typeface="Courier New"/>
              </a:rPr>
              <a:t>H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3721" y="1906651"/>
            <a:ext cx="5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“second coin comes up </a:t>
            </a:r>
            <a:r>
              <a:rPr lang="en-US" sz="2800" dirty="0" smtClean="0">
                <a:latin typeface="Courier New"/>
                <a:cs typeface="Courier New"/>
              </a:rPr>
              <a:t>H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86100" y="2605504"/>
            <a:ext cx="3664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64970" y="4090253"/>
            <a:ext cx="7120180" cy="1491397"/>
            <a:chOff x="1064970" y="4090253"/>
            <a:chExt cx="7120180" cy="1491397"/>
          </a:xfrm>
        </p:grpSpPr>
        <p:sp>
          <p:nvSpPr>
            <p:cNvPr id="12" name="Rectangle 11"/>
            <p:cNvSpPr/>
            <p:nvPr/>
          </p:nvSpPr>
          <p:spPr>
            <a:xfrm>
              <a:off x="1064970" y="4090253"/>
              <a:ext cx="7120180" cy="14913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4970" y="4090253"/>
              <a:ext cx="70140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3600" i="1" dirty="0" smtClean="0">
                  <a:latin typeface="Garamond"/>
                  <a:cs typeface="Garamond"/>
                </a:rPr>
                <a:t>A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and </a:t>
              </a:r>
              <a:r>
                <a:rPr lang="en-US" sz="3600" i="1" dirty="0" smtClean="0">
                  <a:latin typeface="Garamond"/>
                  <a:cs typeface="Garamond"/>
                </a:rPr>
                <a:t>B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are </a:t>
              </a:r>
              <a:r>
                <a:rPr lang="en-US" sz="36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3600" dirty="0" smtClean="0">
                  <a:latin typeface="Franklin Gothic Medium"/>
                  <a:cs typeface="Franklin Gothic Medium"/>
                </a:rPr>
                <a:t> if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99332" y="4819134"/>
              <a:ext cx="3342861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32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32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32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32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27697" y="3111678"/>
            <a:ext cx="3362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2910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(in)dependence</a:t>
            </a:r>
            <a:endParaRPr lang="en-US" dirty="0"/>
          </a:p>
        </p:txBody>
      </p:sp>
      <p:pic>
        <p:nvPicPr>
          <p:cNvPr id="4" name="Picture 3" descr="Die_Spire_01_483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5" y="1251118"/>
            <a:ext cx="1006171" cy="1006171"/>
          </a:xfrm>
          <a:prstGeom prst="rect">
            <a:avLst/>
          </a:prstGeom>
        </p:spPr>
      </p:pic>
      <p:pic>
        <p:nvPicPr>
          <p:cNvPr id="5" name="Picture 4" descr="Die_Spire_01_483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53288">
            <a:off x="1696843" y="1352721"/>
            <a:ext cx="1006171" cy="10061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6602" y="1269299"/>
            <a:ext cx="403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die is a </a:t>
            </a:r>
            <a:r>
              <a:rPr lang="en-US" sz="2800" dirty="0" smtClean="0">
                <a:latin typeface="Courier New"/>
                <a:cs typeface="Courier New"/>
              </a:rPr>
              <a:t>4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1752" y="1779118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>
                <a:latin typeface="Courier New"/>
                <a:cs typeface="Courier New"/>
              </a:rPr>
              <a:t>6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1752" y="2301739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1590" y="3213100"/>
            <a:ext cx="114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1590" y="3660755"/>
            <a:ext cx="1086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2563" y="3199090"/>
            <a:ext cx="139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9957" y="3185080"/>
            <a:ext cx="2892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 </a:t>
            </a:r>
            <a:r>
              <a:rPr lang="en-US" sz="2400" dirty="0" smtClean="0">
                <a:latin typeface="Franklin Gothic Medium"/>
                <a:cs typeface="Franklin Gothic Medium"/>
              </a:rPr>
              <a:t>are dependent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1590" y="4335740"/>
            <a:ext cx="1086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12563" y="4335740"/>
            <a:ext cx="139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9957" y="4335740"/>
            <a:ext cx="313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 </a:t>
            </a:r>
            <a:r>
              <a:rPr lang="en-US" sz="2400" dirty="0" smtClean="0">
                <a:latin typeface="Franklin Gothic Medium"/>
                <a:cs typeface="Franklin Gothic Medium"/>
              </a:rPr>
              <a:t>are independent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57502" y="5062795"/>
            <a:ext cx="133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</a:t>
            </a:r>
            <a:r>
              <a:rPr lang="en-US" sz="24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99957" y="5060175"/>
            <a:ext cx="2892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6</a:t>
            </a:r>
            <a:r>
              <a:rPr lang="en-US" sz="2400" dirty="0" smtClean="0">
                <a:latin typeface="Franklin Gothic Medium"/>
                <a:cs typeface="Franklin Gothic Medium"/>
              </a:rPr>
              <a:t>,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baseline="-25000" dirty="0" smtClean="0">
                <a:latin typeface="Garamond"/>
                <a:cs typeface="Garamond"/>
              </a:rPr>
              <a:t>7 </a:t>
            </a:r>
            <a:r>
              <a:rPr lang="en-US" sz="2400" dirty="0" smtClean="0">
                <a:latin typeface="Franklin Gothic Medium"/>
                <a:cs typeface="Franklin Gothic Medium"/>
              </a:rPr>
              <a:t>are dependent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545431" y="3218933"/>
            <a:ext cx="627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1/6</a:t>
            </a:r>
          </a:p>
        </p:txBody>
      </p:sp>
      <p:sp>
        <p:nvSpPr>
          <p:cNvPr id="6" name="Rectangle 5"/>
          <p:cNvSpPr/>
          <p:nvPr/>
        </p:nvSpPr>
        <p:spPr>
          <a:xfrm>
            <a:off x="1549567" y="3663679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5/36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49584" y="3199090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1/36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44040" y="4333338"/>
            <a:ext cx="627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1/6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56495" y="4335740"/>
            <a:ext cx="771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1/36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62459" y="5068642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5990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/>
      <p:bldP spid="6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and effect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307116" y="1558224"/>
            <a:ext cx="4033632" cy="1149352"/>
            <a:chOff x="2307116" y="1558224"/>
            <a:chExt cx="4033632" cy="1149352"/>
          </a:xfrm>
        </p:grpSpPr>
        <p:sp>
          <p:nvSpPr>
            <p:cNvPr id="8" name="Oval 7"/>
            <p:cNvSpPr/>
            <p:nvPr/>
          </p:nvSpPr>
          <p:spPr>
            <a:xfrm>
              <a:off x="2307116" y="2236059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915127" y="2002895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190151" y="2236059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42016" y="1558224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65986" y="1825783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82865" y="2281955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840386" y="1839102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627536" y="1753802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Oval 19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7500" y="1257300"/>
            <a:ext cx="5283200" cy="177165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617167" y="4158962"/>
            <a:ext cx="3883760" cy="523220"/>
            <a:chOff x="617167" y="4158962"/>
            <a:chExt cx="3883760" cy="523220"/>
          </a:xfrm>
        </p:grpSpPr>
        <p:sp>
          <p:nvSpPr>
            <p:cNvPr id="39" name="TextBox 38"/>
            <p:cNvSpPr txBox="1"/>
            <p:nvPr/>
          </p:nvSpPr>
          <p:spPr>
            <a:xfrm>
              <a:off x="617167" y="4220517"/>
              <a:ext cx="1021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effect: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95241" y="4158962"/>
              <a:ext cx="4056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endParaRPr lang="en-US" baseline="-250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2590" y="2850346"/>
            <a:ext cx="5584905" cy="540037"/>
            <a:chOff x="602590" y="2850346"/>
            <a:chExt cx="5584905" cy="540037"/>
          </a:xfrm>
        </p:grpSpPr>
        <p:sp>
          <p:nvSpPr>
            <p:cNvPr id="44" name="TextBox 43"/>
            <p:cNvSpPr txBox="1"/>
            <p:nvPr/>
          </p:nvSpPr>
          <p:spPr>
            <a:xfrm>
              <a:off x="602590" y="2899717"/>
              <a:ext cx="10357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cause: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362209" y="2850346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baseline="-250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037956" y="2850346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baseline="-250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633556" y="2867163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324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C -0.00781 -0.02061 -0.01545 -0.04098 -0.03195 -0.04908 C -0.04844 -0.05718 -0.07969 -0.06806 -0.09861 -0.04908 C -0.11754 -0.0301 -0.15781 0.00532 -0.14583 0.06481 C -0.13386 0.1243 -0.05174 0.25787 -0.02708 0.3085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99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994"/>
          <a:stretch/>
        </p:blipFill>
        <p:spPr>
          <a:xfrm>
            <a:off x="0" y="0"/>
            <a:ext cx="9156689" cy="6858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-1" y="0"/>
            <a:ext cx="9156689" cy="6858000"/>
          </a:xfrm>
          <a:prstGeom prst="rect">
            <a:avLst/>
          </a:prstGeom>
          <a:gradFill flip="none" rotWithShape="1">
            <a:gsLst>
              <a:gs pos="20000">
                <a:schemeClr val="bg1">
                  <a:alpha val="0"/>
                </a:schemeClr>
              </a:gs>
              <a:gs pos="41000">
                <a:schemeClr val="bg1">
                  <a:alpha val="80000"/>
                </a:schemeClr>
              </a:gs>
            </a:gsLst>
            <a:lin ang="5520000" scaled="0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3023985" y="204582"/>
            <a:ext cx="409042" cy="329012"/>
          </a:xfrm>
          <a:prstGeom prst="triangle">
            <a:avLst/>
          </a:prstGeom>
          <a:solidFill>
            <a:schemeClr val="bg1">
              <a:lumMod val="65000"/>
              <a:alpha val="5000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/>
        </p:nvSpPr>
        <p:spPr>
          <a:xfrm>
            <a:off x="7569201" y="1205967"/>
            <a:ext cx="474489" cy="409042"/>
          </a:xfrm>
          <a:prstGeom prst="hexagon">
            <a:avLst/>
          </a:prstGeom>
          <a:solidFill>
            <a:srgbClr val="A6A6A6">
              <a:alpha val="50000"/>
            </a:srgb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 flipH="1">
            <a:off x="580377" y="3079101"/>
            <a:ext cx="620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ER</a:t>
            </a:r>
            <a:r>
              <a:rPr lang="en-US" sz="2400" dirty="0" smtClean="0">
                <a:latin typeface="Franklin Gothic Medium"/>
                <a:cs typeface="Franklin Gothic Medium"/>
              </a:rPr>
              <a:t>: “East Rail Line is working”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580377" y="3635668"/>
            <a:ext cx="620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MS</a:t>
            </a:r>
            <a:r>
              <a:rPr lang="en-US" sz="2400" dirty="0" smtClean="0">
                <a:latin typeface="Franklin Gothic Medium"/>
                <a:cs typeface="Franklin Gothic Medium"/>
              </a:rPr>
              <a:t>: “Ma On Shan Line is working”</a:t>
            </a:r>
          </a:p>
        </p:txBody>
      </p:sp>
      <p:sp>
        <p:nvSpPr>
          <p:cNvPr id="21" name="TextBox 20"/>
          <p:cNvSpPr txBox="1"/>
          <p:nvPr/>
        </p:nvSpPr>
        <p:spPr>
          <a:xfrm flipH="1">
            <a:off x="580377" y="2288109"/>
            <a:ext cx="6337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Franklin Gothic Medium"/>
                <a:cs typeface="Franklin Gothic Medium"/>
              </a:rPr>
              <a:t>: “I can get from 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Fanling</a:t>
            </a:r>
            <a:r>
              <a:rPr lang="en-US" sz="2400" dirty="0" smtClean="0">
                <a:latin typeface="Franklin Gothic Medium"/>
                <a:cs typeface="Franklin Gothic Medium"/>
              </a:rPr>
              <a:t> to Ma On Shan”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5904404" y="3054975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ER</a:t>
            </a:r>
            <a:r>
              <a:rPr lang="en-US" sz="2400" dirty="0" smtClean="0">
                <a:latin typeface="Garamond"/>
                <a:cs typeface="Garamond"/>
              </a:rPr>
              <a:t>) = 70%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5904403" y="3561665"/>
            <a:ext cx="209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MS</a:t>
            </a:r>
            <a:r>
              <a:rPr lang="en-US" sz="2400" dirty="0" smtClean="0">
                <a:latin typeface="Garamond"/>
                <a:cs typeface="Garamond"/>
              </a:rPr>
              <a:t>) = 98%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6144" y="4328180"/>
            <a:ext cx="6867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events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i="1" dirty="0" smtClean="0">
                <a:latin typeface="Garamond"/>
                <a:cs typeface="Garamond"/>
              </a:rPr>
              <a:t>M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0056" y="5011400"/>
            <a:ext cx="6194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ER MS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ER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MS</a:t>
            </a:r>
            <a:r>
              <a:rPr lang="en-US" sz="2800" dirty="0" smtClean="0">
                <a:latin typeface="Garamond"/>
                <a:cs typeface="Garamond"/>
              </a:rPr>
              <a:t>) = 68.6%  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/>
          <a:lstStyle/>
          <a:p>
            <a:pPr algn="r"/>
            <a:r>
              <a:rPr lang="en-US" dirty="0" smtClean="0"/>
              <a:t>Sequential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0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15" grpId="0" animBg="1"/>
      <p:bldP spid="18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 of independent events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independent, then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 are also independent.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8706" y="2667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Proof: </a:t>
            </a:r>
            <a:r>
              <a:rPr lang="en-US" sz="2800" dirty="0" smtClean="0">
                <a:latin typeface="Franklin Gothic Medium"/>
                <a:cs typeface="Franklin Gothic Medium"/>
              </a:rPr>
              <a:t>Assume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3502372"/>
            <a:ext cx="1143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AB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6800" y="3502372"/>
            <a:ext cx="2462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P(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60806" y="3502372"/>
            <a:ext cx="2817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–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66828" y="3502372"/>
            <a:ext cx="1865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27355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2355" y="5436453"/>
            <a:ext cx="731930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Franklin Gothic Medium"/>
                <a:cs typeface="Franklin Gothic Medium"/>
              </a:rPr>
              <a:t>Taking complements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preserves</a:t>
            </a:r>
            <a:r>
              <a:rPr lang="en-US" sz="2800" dirty="0" smtClean="0">
                <a:latin typeface="Franklin Gothic Medium"/>
                <a:cs typeface="Franklin Gothic Medium"/>
              </a:rPr>
              <a:t> independence.</a:t>
            </a:r>
          </a:p>
        </p:txBody>
      </p:sp>
    </p:spTree>
    <p:extLst>
      <p:ext uri="{BB962C8B-B14F-4D97-AF65-F5344CB8AC3E}">
        <p14:creationId xmlns:p14="http://schemas.microsoft.com/office/powerpoint/2010/main" val="334842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994"/>
          <a:stretch/>
        </p:blipFill>
        <p:spPr>
          <a:xfrm>
            <a:off x="0" y="0"/>
            <a:ext cx="9156689" cy="6858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7000">
                <a:schemeClr val="bg1">
                  <a:alpha val="0"/>
                </a:schemeClr>
              </a:gs>
              <a:gs pos="66000">
                <a:schemeClr val="bg1">
                  <a:alpha val="80000"/>
                </a:schemeClr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2427085" y="3268838"/>
            <a:ext cx="409042" cy="329012"/>
          </a:xfrm>
          <a:prstGeom prst="triangle">
            <a:avLst/>
          </a:prstGeom>
          <a:solidFill>
            <a:schemeClr val="bg1">
              <a:lumMod val="65000"/>
              <a:alpha val="5000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/>
        </p:nvSpPr>
        <p:spPr>
          <a:xfrm>
            <a:off x="2893123" y="5866867"/>
            <a:ext cx="474489" cy="409042"/>
          </a:xfrm>
          <a:prstGeom prst="hexagon">
            <a:avLst/>
          </a:prstGeom>
          <a:solidFill>
            <a:srgbClr val="A6A6A6">
              <a:alpha val="50000"/>
            </a:srgb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 flipH="1">
            <a:off x="580377" y="1885301"/>
            <a:ext cx="620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TW</a:t>
            </a:r>
            <a:r>
              <a:rPr lang="en-US" sz="2400" dirty="0" smtClean="0">
                <a:latin typeface="Franklin Gothic Medium"/>
                <a:cs typeface="Franklin Gothic Medium"/>
              </a:rPr>
              <a:t>: “</a:t>
            </a:r>
            <a:r>
              <a:rPr lang="en-US" sz="2400" dirty="0" err="1" smtClean="0">
                <a:latin typeface="Franklin Gothic Medium"/>
                <a:cs typeface="Franklin Gothic Medium"/>
              </a:rPr>
              <a:t>Tsuen</a:t>
            </a:r>
            <a:r>
              <a:rPr lang="en-US" sz="2400" dirty="0" smtClean="0">
                <a:latin typeface="Franklin Gothic Medium"/>
                <a:cs typeface="Franklin Gothic Medium"/>
              </a:rPr>
              <a:t> Wan Line is operational”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580377" y="2479010"/>
            <a:ext cx="6205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TC</a:t>
            </a:r>
            <a:r>
              <a:rPr lang="en-US" sz="2400" dirty="0" smtClean="0">
                <a:latin typeface="Franklin Gothic Medium"/>
                <a:cs typeface="Franklin Gothic Medium"/>
              </a:rPr>
              <a:t>: “Tung Chung Line is operational”</a:t>
            </a:r>
          </a:p>
        </p:txBody>
      </p:sp>
      <p:sp>
        <p:nvSpPr>
          <p:cNvPr id="21" name="TextBox 20"/>
          <p:cNvSpPr txBox="1"/>
          <p:nvPr/>
        </p:nvSpPr>
        <p:spPr>
          <a:xfrm flipH="1">
            <a:off x="580377" y="1168153"/>
            <a:ext cx="686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B</a:t>
            </a:r>
            <a:r>
              <a:rPr lang="en-US" sz="2400" dirty="0" smtClean="0">
                <a:latin typeface="Franklin Gothic Medium"/>
                <a:cs typeface="Franklin Gothic Medium"/>
              </a:rPr>
              <a:t>: “I can get from Lai King to Central / Hong Kong”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5904403" y="1885301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TW</a:t>
            </a:r>
            <a:r>
              <a:rPr lang="en-US" sz="2400" dirty="0" smtClean="0">
                <a:latin typeface="Garamond"/>
                <a:cs typeface="Garamond"/>
              </a:rPr>
              <a:t>) = 80%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5904403" y="2484675"/>
            <a:ext cx="2095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TC</a:t>
            </a:r>
            <a:r>
              <a:rPr lang="en-US" sz="2400" dirty="0" smtClean="0">
                <a:latin typeface="Garamond"/>
                <a:cs typeface="Garamond"/>
              </a:rPr>
              <a:t>) = 85%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6644" y="3165323"/>
            <a:ext cx="35317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Assuming </a:t>
            </a:r>
            <a:r>
              <a:rPr lang="en-US" sz="2800" i="1" dirty="0" smtClean="0">
                <a:latin typeface="Garamond"/>
                <a:cs typeface="Garamond"/>
              </a:rPr>
              <a:t>TW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i="1" dirty="0" smtClean="0">
                <a:latin typeface="Garamond"/>
                <a:cs typeface="Garamond"/>
              </a:rPr>
              <a:t>TC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are independent: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34515" y="4198600"/>
            <a:ext cx="3034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TW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800" i="1" dirty="0" smtClean="0">
                <a:latin typeface="Garamond"/>
                <a:cs typeface="Garamond"/>
              </a:rPr>
              <a:t>TC 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/>
          <a:lstStyle/>
          <a:p>
            <a:pPr algn="r"/>
            <a:r>
              <a:rPr lang="en-US" dirty="0" smtClean="0"/>
              <a:t>Parallel components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34515" y="4747220"/>
            <a:ext cx="2960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TW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 err="1" smtClean="0">
                <a:latin typeface="Garamond"/>
                <a:cs typeface="Garamond"/>
              </a:rPr>
              <a:t>TC</a:t>
            </a:r>
            <a:r>
              <a:rPr lang="en-US" sz="2800" i="1" baseline="30000" dirty="0" err="1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89729" y="5260581"/>
            <a:ext cx="2494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TW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TC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89729" y="5790667"/>
            <a:ext cx="1602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0.2 0.15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68400" y="5790134"/>
            <a:ext cx="1097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0.03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44694" y="4211300"/>
            <a:ext cx="1145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97%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442113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15" grpId="0" animBg="1"/>
      <p:bldP spid="18" grpId="0"/>
      <p:bldP spid="20" grpId="0"/>
      <p:bldP spid="21" grpId="0"/>
      <p:bldP spid="22" grpId="0"/>
      <p:bldP spid="23" grpId="0"/>
      <p:bldP spid="24" grpId="0"/>
      <p:bldP spid="25" grpId="0"/>
      <p:bldP spid="16" grpId="0"/>
      <p:bldP spid="3" grpId="0"/>
      <p:bldP spid="17" grpId="0"/>
      <p:bldP spid="26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three events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76400" y="1631950"/>
            <a:ext cx="5911850" cy="3162300"/>
            <a:chOff x="1790700" y="1371600"/>
            <a:chExt cx="5911850" cy="3162300"/>
          </a:xfrm>
        </p:grpSpPr>
        <p:sp>
          <p:nvSpPr>
            <p:cNvPr id="9" name="Rectangle 8"/>
            <p:cNvSpPr/>
            <p:nvPr/>
          </p:nvSpPr>
          <p:spPr>
            <a:xfrm>
              <a:off x="1790700" y="1371600"/>
              <a:ext cx="5911850" cy="31623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90700" y="1371600"/>
              <a:ext cx="5911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and </a:t>
              </a:r>
              <a:r>
                <a:rPr lang="en-US" sz="2800" i="1" dirty="0" smtClean="0"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are </a:t>
              </a:r>
              <a:r>
                <a:rPr lang="en-US" sz="28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if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669351" y="2012434"/>
              <a:ext cx="29360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669351" y="2590284"/>
              <a:ext cx="281643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69351" y="3157438"/>
              <a:ext cx="292620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93353" y="3782258"/>
              <a:ext cx="45324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and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ABC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). </a:t>
              </a:r>
              <a:endParaRPr lang="en-US" sz="2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55051" y="4017386"/>
            <a:ext cx="4732115" cy="1158001"/>
            <a:chOff x="2555051" y="3757036"/>
            <a:chExt cx="4732115" cy="1158001"/>
          </a:xfrm>
        </p:grpSpPr>
        <p:sp>
          <p:nvSpPr>
            <p:cNvPr id="13" name="Freeform 12"/>
            <p:cNvSpPr/>
            <p:nvPr/>
          </p:nvSpPr>
          <p:spPr>
            <a:xfrm>
              <a:off x="2555051" y="3757036"/>
              <a:ext cx="4128134" cy="692150"/>
            </a:xfrm>
            <a:custGeom>
              <a:avLst/>
              <a:gdLst>
                <a:gd name="connsiteX0" fmla="*/ 3861714 w 3900897"/>
                <a:gd name="connsiteY0" fmla="*/ 222250 h 654050"/>
                <a:gd name="connsiteX1" fmla="*/ 3798214 w 3900897"/>
                <a:gd name="connsiteY1" fmla="*/ 184150 h 654050"/>
                <a:gd name="connsiteX2" fmla="*/ 3715664 w 3900897"/>
                <a:gd name="connsiteY2" fmla="*/ 165100 h 654050"/>
                <a:gd name="connsiteX3" fmla="*/ 3690264 w 3900897"/>
                <a:gd name="connsiteY3" fmla="*/ 152400 h 654050"/>
                <a:gd name="connsiteX4" fmla="*/ 3620414 w 3900897"/>
                <a:gd name="connsiteY4" fmla="*/ 139700 h 654050"/>
                <a:gd name="connsiteX5" fmla="*/ 3595014 w 3900897"/>
                <a:gd name="connsiteY5" fmla="*/ 127000 h 654050"/>
                <a:gd name="connsiteX6" fmla="*/ 3474364 w 3900897"/>
                <a:gd name="connsiteY6" fmla="*/ 107950 h 654050"/>
                <a:gd name="connsiteX7" fmla="*/ 3372764 w 3900897"/>
                <a:gd name="connsiteY7" fmla="*/ 88900 h 654050"/>
                <a:gd name="connsiteX8" fmla="*/ 3309264 w 3900897"/>
                <a:gd name="connsiteY8" fmla="*/ 76200 h 654050"/>
                <a:gd name="connsiteX9" fmla="*/ 3017164 w 3900897"/>
                <a:gd name="connsiteY9" fmla="*/ 63500 h 654050"/>
                <a:gd name="connsiteX10" fmla="*/ 2458364 w 3900897"/>
                <a:gd name="connsiteY10" fmla="*/ 50800 h 654050"/>
                <a:gd name="connsiteX11" fmla="*/ 1817014 w 3900897"/>
                <a:gd name="connsiteY11" fmla="*/ 38100 h 654050"/>
                <a:gd name="connsiteX12" fmla="*/ 1709064 w 3900897"/>
                <a:gd name="connsiteY12" fmla="*/ 25400 h 654050"/>
                <a:gd name="connsiteX13" fmla="*/ 1582064 w 3900897"/>
                <a:gd name="connsiteY13" fmla="*/ 19050 h 654050"/>
                <a:gd name="connsiteX14" fmla="*/ 1524914 w 3900897"/>
                <a:gd name="connsiteY14" fmla="*/ 12700 h 654050"/>
                <a:gd name="connsiteX15" fmla="*/ 1474114 w 3900897"/>
                <a:gd name="connsiteY15" fmla="*/ 6350 h 654050"/>
                <a:gd name="connsiteX16" fmla="*/ 1328064 w 3900897"/>
                <a:gd name="connsiteY16" fmla="*/ 0 h 654050"/>
                <a:gd name="connsiteX17" fmla="*/ 762914 w 3900897"/>
                <a:gd name="connsiteY17" fmla="*/ 6350 h 654050"/>
                <a:gd name="connsiteX18" fmla="*/ 553364 w 3900897"/>
                <a:gd name="connsiteY18" fmla="*/ 19050 h 654050"/>
                <a:gd name="connsiteX19" fmla="*/ 508914 w 3900897"/>
                <a:gd name="connsiteY19" fmla="*/ 31750 h 654050"/>
                <a:gd name="connsiteX20" fmla="*/ 369214 w 3900897"/>
                <a:gd name="connsiteY20" fmla="*/ 44450 h 654050"/>
                <a:gd name="connsiteX21" fmla="*/ 299364 w 3900897"/>
                <a:gd name="connsiteY21" fmla="*/ 57150 h 654050"/>
                <a:gd name="connsiteX22" fmla="*/ 235864 w 3900897"/>
                <a:gd name="connsiteY22" fmla="*/ 82550 h 654050"/>
                <a:gd name="connsiteX23" fmla="*/ 216814 w 3900897"/>
                <a:gd name="connsiteY23" fmla="*/ 88900 h 654050"/>
                <a:gd name="connsiteX24" fmla="*/ 159664 w 3900897"/>
                <a:gd name="connsiteY24" fmla="*/ 101600 h 654050"/>
                <a:gd name="connsiteX25" fmla="*/ 134264 w 3900897"/>
                <a:gd name="connsiteY25" fmla="*/ 107950 h 654050"/>
                <a:gd name="connsiteX26" fmla="*/ 108864 w 3900897"/>
                <a:gd name="connsiteY26" fmla="*/ 127000 h 654050"/>
                <a:gd name="connsiteX27" fmla="*/ 51714 w 3900897"/>
                <a:gd name="connsiteY27" fmla="*/ 177800 h 654050"/>
                <a:gd name="connsiteX28" fmla="*/ 26314 w 3900897"/>
                <a:gd name="connsiteY28" fmla="*/ 215900 h 654050"/>
                <a:gd name="connsiteX29" fmla="*/ 7264 w 3900897"/>
                <a:gd name="connsiteY29" fmla="*/ 260350 h 654050"/>
                <a:gd name="connsiteX30" fmla="*/ 7264 w 3900897"/>
                <a:gd name="connsiteY30" fmla="*/ 361950 h 654050"/>
                <a:gd name="connsiteX31" fmla="*/ 13614 w 3900897"/>
                <a:gd name="connsiteY31" fmla="*/ 387350 h 654050"/>
                <a:gd name="connsiteX32" fmla="*/ 32664 w 3900897"/>
                <a:gd name="connsiteY32" fmla="*/ 412750 h 654050"/>
                <a:gd name="connsiteX33" fmla="*/ 39014 w 3900897"/>
                <a:gd name="connsiteY33" fmla="*/ 431800 h 654050"/>
                <a:gd name="connsiteX34" fmla="*/ 108864 w 3900897"/>
                <a:gd name="connsiteY34" fmla="*/ 488950 h 654050"/>
                <a:gd name="connsiteX35" fmla="*/ 146964 w 3900897"/>
                <a:gd name="connsiteY35" fmla="*/ 508000 h 654050"/>
                <a:gd name="connsiteX36" fmla="*/ 223164 w 3900897"/>
                <a:gd name="connsiteY36" fmla="*/ 546100 h 654050"/>
                <a:gd name="connsiteX37" fmla="*/ 324764 w 3900897"/>
                <a:gd name="connsiteY37" fmla="*/ 565150 h 654050"/>
                <a:gd name="connsiteX38" fmla="*/ 426364 w 3900897"/>
                <a:gd name="connsiteY38" fmla="*/ 584200 h 654050"/>
                <a:gd name="connsiteX39" fmla="*/ 477164 w 3900897"/>
                <a:gd name="connsiteY39" fmla="*/ 596900 h 654050"/>
                <a:gd name="connsiteX40" fmla="*/ 527964 w 3900897"/>
                <a:gd name="connsiteY40" fmla="*/ 603250 h 654050"/>
                <a:gd name="connsiteX41" fmla="*/ 578764 w 3900897"/>
                <a:gd name="connsiteY41" fmla="*/ 615950 h 654050"/>
                <a:gd name="connsiteX42" fmla="*/ 858164 w 3900897"/>
                <a:gd name="connsiteY42" fmla="*/ 635000 h 654050"/>
                <a:gd name="connsiteX43" fmla="*/ 1258214 w 3900897"/>
                <a:gd name="connsiteY43" fmla="*/ 654050 h 654050"/>
                <a:gd name="connsiteX44" fmla="*/ 1880514 w 3900897"/>
                <a:gd name="connsiteY44" fmla="*/ 641350 h 654050"/>
                <a:gd name="connsiteX45" fmla="*/ 1931314 w 3900897"/>
                <a:gd name="connsiteY45" fmla="*/ 635000 h 654050"/>
                <a:gd name="connsiteX46" fmla="*/ 2172614 w 3900897"/>
                <a:gd name="connsiteY46" fmla="*/ 628650 h 654050"/>
                <a:gd name="connsiteX47" fmla="*/ 2547264 w 3900897"/>
                <a:gd name="connsiteY47" fmla="*/ 609600 h 654050"/>
                <a:gd name="connsiteX48" fmla="*/ 2617114 w 3900897"/>
                <a:gd name="connsiteY48" fmla="*/ 603250 h 654050"/>
                <a:gd name="connsiteX49" fmla="*/ 2712364 w 3900897"/>
                <a:gd name="connsiteY49" fmla="*/ 596900 h 654050"/>
                <a:gd name="connsiteX50" fmla="*/ 2940964 w 3900897"/>
                <a:gd name="connsiteY50" fmla="*/ 584200 h 654050"/>
                <a:gd name="connsiteX51" fmla="*/ 3036214 w 3900897"/>
                <a:gd name="connsiteY51" fmla="*/ 571500 h 654050"/>
                <a:gd name="connsiteX52" fmla="*/ 3118764 w 3900897"/>
                <a:gd name="connsiteY52" fmla="*/ 565150 h 654050"/>
                <a:gd name="connsiteX53" fmla="*/ 3252114 w 3900897"/>
                <a:gd name="connsiteY53" fmla="*/ 546100 h 654050"/>
                <a:gd name="connsiteX54" fmla="*/ 3309264 w 3900897"/>
                <a:gd name="connsiteY54" fmla="*/ 533400 h 654050"/>
                <a:gd name="connsiteX55" fmla="*/ 3366414 w 3900897"/>
                <a:gd name="connsiteY55" fmla="*/ 527050 h 654050"/>
                <a:gd name="connsiteX56" fmla="*/ 3499764 w 3900897"/>
                <a:gd name="connsiteY56" fmla="*/ 501650 h 654050"/>
                <a:gd name="connsiteX57" fmla="*/ 3595014 w 3900897"/>
                <a:gd name="connsiteY57" fmla="*/ 469900 h 654050"/>
                <a:gd name="connsiteX58" fmla="*/ 3645814 w 3900897"/>
                <a:gd name="connsiteY58" fmla="*/ 457200 h 654050"/>
                <a:gd name="connsiteX59" fmla="*/ 3671214 w 3900897"/>
                <a:gd name="connsiteY59" fmla="*/ 450850 h 654050"/>
                <a:gd name="connsiteX60" fmla="*/ 3734714 w 3900897"/>
                <a:gd name="connsiteY60" fmla="*/ 431800 h 654050"/>
                <a:gd name="connsiteX61" fmla="*/ 3760114 w 3900897"/>
                <a:gd name="connsiteY61" fmla="*/ 419100 h 654050"/>
                <a:gd name="connsiteX62" fmla="*/ 3810914 w 3900897"/>
                <a:gd name="connsiteY62" fmla="*/ 406400 h 654050"/>
                <a:gd name="connsiteX63" fmla="*/ 3849014 w 3900897"/>
                <a:gd name="connsiteY63" fmla="*/ 381000 h 654050"/>
                <a:gd name="connsiteX64" fmla="*/ 3868064 w 3900897"/>
                <a:gd name="connsiteY64" fmla="*/ 342900 h 654050"/>
                <a:gd name="connsiteX65" fmla="*/ 3880764 w 3900897"/>
                <a:gd name="connsiteY65" fmla="*/ 323850 h 654050"/>
                <a:gd name="connsiteX66" fmla="*/ 3887114 w 3900897"/>
                <a:gd name="connsiteY66" fmla="*/ 304800 h 654050"/>
                <a:gd name="connsiteX67" fmla="*/ 3899814 w 3900897"/>
                <a:gd name="connsiteY67" fmla="*/ 254000 h 654050"/>
                <a:gd name="connsiteX68" fmla="*/ 3899814 w 3900897"/>
                <a:gd name="connsiteY68" fmla="*/ 184150 h 65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3900897" h="654050">
                  <a:moveTo>
                    <a:pt x="3861714" y="222250"/>
                  </a:moveTo>
                  <a:cubicBezTo>
                    <a:pt x="3847223" y="212589"/>
                    <a:pt x="3817740" y="190659"/>
                    <a:pt x="3798214" y="184150"/>
                  </a:cubicBezTo>
                  <a:cubicBezTo>
                    <a:pt x="3775237" y="176491"/>
                    <a:pt x="3740850" y="170137"/>
                    <a:pt x="3715664" y="165100"/>
                  </a:cubicBezTo>
                  <a:cubicBezTo>
                    <a:pt x="3707197" y="160867"/>
                    <a:pt x="3699244" y="155393"/>
                    <a:pt x="3690264" y="152400"/>
                  </a:cubicBezTo>
                  <a:cubicBezTo>
                    <a:pt x="3681389" y="149442"/>
                    <a:pt x="3626811" y="140766"/>
                    <a:pt x="3620414" y="139700"/>
                  </a:cubicBezTo>
                  <a:cubicBezTo>
                    <a:pt x="3611947" y="135467"/>
                    <a:pt x="3604197" y="129296"/>
                    <a:pt x="3595014" y="127000"/>
                  </a:cubicBezTo>
                  <a:cubicBezTo>
                    <a:pt x="3475635" y="97155"/>
                    <a:pt x="3560822" y="126477"/>
                    <a:pt x="3474364" y="107950"/>
                  </a:cubicBezTo>
                  <a:cubicBezTo>
                    <a:pt x="3283503" y="67051"/>
                    <a:pt x="3604419" y="125477"/>
                    <a:pt x="3372764" y="88900"/>
                  </a:cubicBezTo>
                  <a:cubicBezTo>
                    <a:pt x="3351442" y="85533"/>
                    <a:pt x="3330795" y="77738"/>
                    <a:pt x="3309264" y="76200"/>
                  </a:cubicBezTo>
                  <a:cubicBezTo>
                    <a:pt x="3212053" y="69256"/>
                    <a:pt x="3114592" y="65936"/>
                    <a:pt x="3017164" y="63500"/>
                  </a:cubicBezTo>
                  <a:lnTo>
                    <a:pt x="2458364" y="50800"/>
                  </a:lnTo>
                  <a:cubicBezTo>
                    <a:pt x="1828768" y="38921"/>
                    <a:pt x="2339064" y="50241"/>
                    <a:pt x="1817014" y="38100"/>
                  </a:cubicBezTo>
                  <a:lnTo>
                    <a:pt x="1709064" y="25400"/>
                  </a:lnTo>
                  <a:cubicBezTo>
                    <a:pt x="1666778" y="22484"/>
                    <a:pt x="1624397" y="21167"/>
                    <a:pt x="1582064" y="19050"/>
                  </a:cubicBezTo>
                  <a:lnTo>
                    <a:pt x="1524914" y="12700"/>
                  </a:lnTo>
                  <a:cubicBezTo>
                    <a:pt x="1507966" y="10706"/>
                    <a:pt x="1491144" y="7449"/>
                    <a:pt x="1474114" y="6350"/>
                  </a:cubicBezTo>
                  <a:cubicBezTo>
                    <a:pt x="1425486" y="3213"/>
                    <a:pt x="1376747" y="2117"/>
                    <a:pt x="1328064" y="0"/>
                  </a:cubicBezTo>
                  <a:lnTo>
                    <a:pt x="762914" y="6350"/>
                  </a:lnTo>
                  <a:cubicBezTo>
                    <a:pt x="692957" y="8070"/>
                    <a:pt x="553364" y="19050"/>
                    <a:pt x="553364" y="19050"/>
                  </a:cubicBezTo>
                  <a:cubicBezTo>
                    <a:pt x="538547" y="23283"/>
                    <a:pt x="524060" y="28910"/>
                    <a:pt x="508914" y="31750"/>
                  </a:cubicBezTo>
                  <a:cubicBezTo>
                    <a:pt x="479553" y="37255"/>
                    <a:pt x="391369" y="42234"/>
                    <a:pt x="369214" y="44450"/>
                  </a:cubicBezTo>
                  <a:cubicBezTo>
                    <a:pt x="331293" y="48242"/>
                    <a:pt x="330440" y="49381"/>
                    <a:pt x="299364" y="57150"/>
                  </a:cubicBezTo>
                  <a:cubicBezTo>
                    <a:pt x="266493" y="79064"/>
                    <a:pt x="289670" y="66408"/>
                    <a:pt x="235864" y="82550"/>
                  </a:cubicBezTo>
                  <a:cubicBezTo>
                    <a:pt x="229453" y="84473"/>
                    <a:pt x="223308" y="87277"/>
                    <a:pt x="216814" y="88900"/>
                  </a:cubicBezTo>
                  <a:cubicBezTo>
                    <a:pt x="197882" y="93633"/>
                    <a:pt x="178679" y="97212"/>
                    <a:pt x="159664" y="101600"/>
                  </a:cubicBezTo>
                  <a:cubicBezTo>
                    <a:pt x="151160" y="103562"/>
                    <a:pt x="142731" y="105833"/>
                    <a:pt x="134264" y="107950"/>
                  </a:cubicBezTo>
                  <a:cubicBezTo>
                    <a:pt x="125797" y="114300"/>
                    <a:pt x="116731" y="119920"/>
                    <a:pt x="108864" y="127000"/>
                  </a:cubicBezTo>
                  <a:cubicBezTo>
                    <a:pt x="46726" y="182924"/>
                    <a:pt x="93629" y="149857"/>
                    <a:pt x="51714" y="177800"/>
                  </a:cubicBezTo>
                  <a:cubicBezTo>
                    <a:pt x="43247" y="190500"/>
                    <a:pt x="31141" y="201420"/>
                    <a:pt x="26314" y="215900"/>
                  </a:cubicBezTo>
                  <a:cubicBezTo>
                    <a:pt x="16971" y="243930"/>
                    <a:pt x="22957" y="228963"/>
                    <a:pt x="7264" y="260350"/>
                  </a:cubicBezTo>
                  <a:cubicBezTo>
                    <a:pt x="-2724" y="310290"/>
                    <a:pt x="-2115" y="291609"/>
                    <a:pt x="7264" y="361950"/>
                  </a:cubicBezTo>
                  <a:cubicBezTo>
                    <a:pt x="8417" y="370601"/>
                    <a:pt x="9711" y="379544"/>
                    <a:pt x="13614" y="387350"/>
                  </a:cubicBezTo>
                  <a:cubicBezTo>
                    <a:pt x="18347" y="396816"/>
                    <a:pt x="26314" y="404283"/>
                    <a:pt x="32664" y="412750"/>
                  </a:cubicBezTo>
                  <a:cubicBezTo>
                    <a:pt x="34781" y="419100"/>
                    <a:pt x="34998" y="426445"/>
                    <a:pt x="39014" y="431800"/>
                  </a:cubicBezTo>
                  <a:cubicBezTo>
                    <a:pt x="57141" y="455969"/>
                    <a:pt x="83210" y="473985"/>
                    <a:pt x="108864" y="488950"/>
                  </a:cubicBezTo>
                  <a:cubicBezTo>
                    <a:pt x="121129" y="496104"/>
                    <a:pt x="134499" y="501201"/>
                    <a:pt x="146964" y="508000"/>
                  </a:cubicBezTo>
                  <a:cubicBezTo>
                    <a:pt x="185076" y="528788"/>
                    <a:pt x="177114" y="530750"/>
                    <a:pt x="223164" y="546100"/>
                  </a:cubicBezTo>
                  <a:cubicBezTo>
                    <a:pt x="263577" y="559571"/>
                    <a:pt x="282986" y="559928"/>
                    <a:pt x="324764" y="565150"/>
                  </a:cubicBezTo>
                  <a:cubicBezTo>
                    <a:pt x="422499" y="593074"/>
                    <a:pt x="310543" y="563761"/>
                    <a:pt x="426364" y="584200"/>
                  </a:cubicBezTo>
                  <a:cubicBezTo>
                    <a:pt x="443553" y="587233"/>
                    <a:pt x="460008" y="593683"/>
                    <a:pt x="477164" y="596900"/>
                  </a:cubicBezTo>
                  <a:cubicBezTo>
                    <a:pt x="493937" y="600045"/>
                    <a:pt x="511191" y="600105"/>
                    <a:pt x="527964" y="603250"/>
                  </a:cubicBezTo>
                  <a:cubicBezTo>
                    <a:pt x="545120" y="606467"/>
                    <a:pt x="561390" y="614279"/>
                    <a:pt x="578764" y="615950"/>
                  </a:cubicBezTo>
                  <a:cubicBezTo>
                    <a:pt x="671685" y="624885"/>
                    <a:pt x="764920" y="630560"/>
                    <a:pt x="858164" y="635000"/>
                  </a:cubicBezTo>
                  <a:lnTo>
                    <a:pt x="1258214" y="654050"/>
                  </a:lnTo>
                  <a:lnTo>
                    <a:pt x="1880514" y="641350"/>
                  </a:lnTo>
                  <a:cubicBezTo>
                    <a:pt x="1897572" y="640867"/>
                    <a:pt x="1914265" y="635741"/>
                    <a:pt x="1931314" y="635000"/>
                  </a:cubicBezTo>
                  <a:cubicBezTo>
                    <a:pt x="2011699" y="631505"/>
                    <a:pt x="2092181" y="630767"/>
                    <a:pt x="2172614" y="628650"/>
                  </a:cubicBezTo>
                  <a:cubicBezTo>
                    <a:pt x="2606906" y="598699"/>
                    <a:pt x="2102423" y="631300"/>
                    <a:pt x="2547264" y="609600"/>
                  </a:cubicBezTo>
                  <a:cubicBezTo>
                    <a:pt x="2570616" y="608461"/>
                    <a:pt x="2593804" y="605043"/>
                    <a:pt x="2617114" y="603250"/>
                  </a:cubicBezTo>
                  <a:cubicBezTo>
                    <a:pt x="2648841" y="600809"/>
                    <a:pt x="2680598" y="598769"/>
                    <a:pt x="2712364" y="596900"/>
                  </a:cubicBezTo>
                  <a:lnTo>
                    <a:pt x="2940964" y="584200"/>
                  </a:lnTo>
                  <a:cubicBezTo>
                    <a:pt x="3212091" y="564117"/>
                    <a:pt x="2883710" y="588445"/>
                    <a:pt x="3036214" y="571500"/>
                  </a:cubicBezTo>
                  <a:cubicBezTo>
                    <a:pt x="3063643" y="568452"/>
                    <a:pt x="3091247" y="567267"/>
                    <a:pt x="3118764" y="565150"/>
                  </a:cubicBezTo>
                  <a:cubicBezTo>
                    <a:pt x="3304864" y="527930"/>
                    <a:pt x="3052811" y="575995"/>
                    <a:pt x="3252114" y="546100"/>
                  </a:cubicBezTo>
                  <a:cubicBezTo>
                    <a:pt x="3271413" y="543205"/>
                    <a:pt x="3290015" y="536608"/>
                    <a:pt x="3309264" y="533400"/>
                  </a:cubicBezTo>
                  <a:cubicBezTo>
                    <a:pt x="3328170" y="530249"/>
                    <a:pt x="3347364" y="529167"/>
                    <a:pt x="3366414" y="527050"/>
                  </a:cubicBezTo>
                  <a:cubicBezTo>
                    <a:pt x="3447744" y="499940"/>
                    <a:pt x="3403553" y="509668"/>
                    <a:pt x="3499764" y="501650"/>
                  </a:cubicBezTo>
                  <a:cubicBezTo>
                    <a:pt x="3545053" y="483534"/>
                    <a:pt x="3534127" y="486813"/>
                    <a:pt x="3595014" y="469900"/>
                  </a:cubicBezTo>
                  <a:cubicBezTo>
                    <a:pt x="3611832" y="465228"/>
                    <a:pt x="3628881" y="461433"/>
                    <a:pt x="3645814" y="457200"/>
                  </a:cubicBezTo>
                  <a:cubicBezTo>
                    <a:pt x="3654281" y="455083"/>
                    <a:pt x="3663111" y="454091"/>
                    <a:pt x="3671214" y="450850"/>
                  </a:cubicBezTo>
                  <a:cubicBezTo>
                    <a:pt x="3712985" y="434142"/>
                    <a:pt x="3691787" y="440385"/>
                    <a:pt x="3734714" y="431800"/>
                  </a:cubicBezTo>
                  <a:cubicBezTo>
                    <a:pt x="3743181" y="427567"/>
                    <a:pt x="3751134" y="422093"/>
                    <a:pt x="3760114" y="419100"/>
                  </a:cubicBezTo>
                  <a:cubicBezTo>
                    <a:pt x="3774188" y="414409"/>
                    <a:pt x="3796657" y="414320"/>
                    <a:pt x="3810914" y="406400"/>
                  </a:cubicBezTo>
                  <a:cubicBezTo>
                    <a:pt x="3824257" y="398987"/>
                    <a:pt x="3849014" y="381000"/>
                    <a:pt x="3849014" y="381000"/>
                  </a:cubicBezTo>
                  <a:cubicBezTo>
                    <a:pt x="3885410" y="326405"/>
                    <a:pt x="3841774" y="395480"/>
                    <a:pt x="3868064" y="342900"/>
                  </a:cubicBezTo>
                  <a:cubicBezTo>
                    <a:pt x="3871477" y="336074"/>
                    <a:pt x="3877351" y="330676"/>
                    <a:pt x="3880764" y="323850"/>
                  </a:cubicBezTo>
                  <a:cubicBezTo>
                    <a:pt x="3883757" y="317863"/>
                    <a:pt x="3885353" y="311258"/>
                    <a:pt x="3887114" y="304800"/>
                  </a:cubicBezTo>
                  <a:cubicBezTo>
                    <a:pt x="3891707" y="287961"/>
                    <a:pt x="3897987" y="271359"/>
                    <a:pt x="3899814" y="254000"/>
                  </a:cubicBezTo>
                  <a:cubicBezTo>
                    <a:pt x="3902251" y="230845"/>
                    <a:pt x="3899814" y="207433"/>
                    <a:pt x="3899814" y="18415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6950" y="4453372"/>
              <a:ext cx="24802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This is important!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2716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(In)dependence of three events</a:t>
            </a:r>
            <a:endParaRPr lang="en-US" dirty="0"/>
          </a:p>
        </p:txBody>
      </p:sp>
      <p:pic>
        <p:nvPicPr>
          <p:cNvPr id="4" name="Picture 3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45" y="1251118"/>
            <a:ext cx="1006171" cy="1006171"/>
          </a:xfrm>
          <a:prstGeom prst="rect">
            <a:avLst/>
          </a:prstGeom>
        </p:spPr>
      </p:pic>
      <p:pic>
        <p:nvPicPr>
          <p:cNvPr id="5" name="Picture 4" descr="Die_Spire_01_48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53288">
            <a:off x="1696843" y="1352721"/>
            <a:ext cx="1006171" cy="10061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76602" y="1269299"/>
            <a:ext cx="4035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“first die is a </a:t>
            </a:r>
            <a:r>
              <a:rPr lang="en-US" sz="2800" dirty="0" smtClean="0">
                <a:latin typeface="Courier New"/>
                <a:cs typeface="Courier New"/>
              </a:rPr>
              <a:t>4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1752" y="1779118"/>
            <a:ext cx="3992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“second die is a </a:t>
            </a:r>
            <a:r>
              <a:rPr lang="en-US" sz="2800" dirty="0" smtClean="0">
                <a:latin typeface="Courier New"/>
                <a:cs typeface="Courier New"/>
              </a:rPr>
              <a:t>3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1752" y="2301739"/>
            <a:ext cx="4058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 be “sum of dice is a </a:t>
            </a:r>
            <a:r>
              <a:rPr lang="en-US" sz="2800" dirty="0" smtClean="0">
                <a:latin typeface="Courier New"/>
                <a:cs typeface="Courier New"/>
              </a:rPr>
              <a:t>7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8367" y="3226078"/>
            <a:ext cx="3362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105517" y="3880128"/>
            <a:ext cx="3227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105517" y="4523482"/>
            <a:ext cx="3227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56267" y="5351502"/>
            <a:ext cx="4514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7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221948" y="296446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8869" y="365101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39819" y="430809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✔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12057" y="513457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331494" y="5862022"/>
            <a:ext cx="3615738" cy="412810"/>
            <a:chOff x="1331494" y="5862022"/>
            <a:chExt cx="3615738" cy="412810"/>
          </a:xfrm>
        </p:grpSpPr>
        <p:sp>
          <p:nvSpPr>
            <p:cNvPr id="17" name="TextBox 16"/>
            <p:cNvSpPr txBox="1"/>
            <p:nvPr/>
          </p:nvSpPr>
          <p:spPr>
            <a:xfrm>
              <a:off x="2734844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0344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93875" y="5862022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31494" y="5874722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1/36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875374" y="3715281"/>
            <a:ext cx="1914157" cy="1730492"/>
            <a:chOff x="5875374" y="3893081"/>
            <a:chExt cx="1914157" cy="1730492"/>
          </a:xfrm>
        </p:grpSpPr>
        <p:sp>
          <p:nvSpPr>
            <p:cNvPr id="22" name="Arc 21"/>
            <p:cNvSpPr/>
            <p:nvPr/>
          </p:nvSpPr>
          <p:spPr>
            <a:xfrm>
              <a:off x="6411779" y="3910593"/>
              <a:ext cx="799084" cy="1379349"/>
            </a:xfrm>
            <a:custGeom>
              <a:avLst/>
              <a:gdLst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399541 w 799084"/>
                <a:gd name="connsiteY2" fmla="*/ 661799 h 1379349"/>
                <a:gd name="connsiteX3" fmla="*/ 600136 w 799084"/>
                <a:gd name="connsiteY3" fmla="*/ 723072 h 1379349"/>
                <a:gd name="connsiteX4" fmla="*/ 612600 w 799084"/>
                <a:gd name="connsiteY4" fmla="*/ 733356 h 1379349"/>
                <a:gd name="connsiteX5" fmla="*/ 399541 w 799084"/>
                <a:gd name="connsiteY5" fmla="*/ 499874 h 1379349"/>
                <a:gd name="connsiteX6" fmla="*/ 403333 w 799084"/>
                <a:gd name="connsiteY6" fmla="*/ 23 h 1379349"/>
                <a:gd name="connsiteX7" fmla="*/ 781550 w 799084"/>
                <a:gd name="connsiteY7" fmla="*/ 353439 h 1379349"/>
                <a:gd name="connsiteX8" fmla="*/ 756987 w 799084"/>
                <a:gd name="connsiteY8" fmla="*/ 723224 h 1379349"/>
                <a:gd name="connsiteX9" fmla="*/ 701072 w 799084"/>
                <a:gd name="connsiteY9" fmla="*/ 827403 h 1379349"/>
                <a:gd name="connsiteX10" fmla="*/ 730122 w 799084"/>
                <a:gd name="connsiteY10" fmla="*/ 880923 h 1379349"/>
                <a:gd name="connsiteX11" fmla="*/ 758316 w 799084"/>
                <a:gd name="connsiteY11" fmla="*/ 1020574 h 1379349"/>
                <a:gd name="connsiteX12" fmla="*/ 399541 w 799084"/>
                <a:gd name="connsiteY12" fmla="*/ 1379349 h 1379349"/>
                <a:gd name="connsiteX13" fmla="*/ 40766 w 799084"/>
                <a:gd name="connsiteY13" fmla="*/ 1020574 h 1379349"/>
                <a:gd name="connsiteX14" fmla="*/ 102039 w 799084"/>
                <a:gd name="connsiteY14" fmla="*/ 819980 h 1379349"/>
                <a:gd name="connsiteX15" fmla="*/ 127920 w 799084"/>
                <a:gd name="connsiteY15" fmla="*/ 788612 h 1379349"/>
                <a:gd name="connsiteX16" fmla="*/ 95065 w 799084"/>
                <a:gd name="connsiteY16" fmla="*/ 823537 h 1379349"/>
                <a:gd name="connsiteX17" fmla="*/ 19055 w 799084"/>
                <a:gd name="connsiteY17" fmla="*/ 347363 h 1379349"/>
                <a:gd name="connsiteX18" fmla="*/ 403333 w 799084"/>
                <a:gd name="connsiteY18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600136 w 799084"/>
                <a:gd name="connsiteY2" fmla="*/ 723072 h 1379349"/>
                <a:gd name="connsiteX3" fmla="*/ 612600 w 799084"/>
                <a:gd name="connsiteY3" fmla="*/ 733356 h 1379349"/>
                <a:gd name="connsiteX4" fmla="*/ 399541 w 799084"/>
                <a:gd name="connsiteY4" fmla="*/ 499874 h 1379349"/>
                <a:gd name="connsiteX5" fmla="*/ 403333 w 799084"/>
                <a:gd name="connsiteY5" fmla="*/ 23 h 1379349"/>
                <a:gd name="connsiteX6" fmla="*/ 781550 w 799084"/>
                <a:gd name="connsiteY6" fmla="*/ 353439 h 1379349"/>
                <a:gd name="connsiteX7" fmla="*/ 756987 w 799084"/>
                <a:gd name="connsiteY7" fmla="*/ 723224 h 1379349"/>
                <a:gd name="connsiteX8" fmla="*/ 701072 w 799084"/>
                <a:gd name="connsiteY8" fmla="*/ 827403 h 1379349"/>
                <a:gd name="connsiteX9" fmla="*/ 730122 w 799084"/>
                <a:gd name="connsiteY9" fmla="*/ 880923 h 1379349"/>
                <a:gd name="connsiteX10" fmla="*/ 758316 w 799084"/>
                <a:gd name="connsiteY10" fmla="*/ 1020574 h 1379349"/>
                <a:gd name="connsiteX11" fmla="*/ 399541 w 799084"/>
                <a:gd name="connsiteY11" fmla="*/ 1379349 h 1379349"/>
                <a:gd name="connsiteX12" fmla="*/ 40766 w 799084"/>
                <a:gd name="connsiteY12" fmla="*/ 1020574 h 1379349"/>
                <a:gd name="connsiteX13" fmla="*/ 102039 w 799084"/>
                <a:gd name="connsiteY13" fmla="*/ 819980 h 1379349"/>
                <a:gd name="connsiteX14" fmla="*/ 127920 w 799084"/>
                <a:gd name="connsiteY14" fmla="*/ 788612 h 1379349"/>
                <a:gd name="connsiteX15" fmla="*/ 95065 w 799084"/>
                <a:gd name="connsiteY15" fmla="*/ 823537 h 1379349"/>
                <a:gd name="connsiteX16" fmla="*/ 19055 w 799084"/>
                <a:gd name="connsiteY16" fmla="*/ 347363 h 1379349"/>
                <a:gd name="connsiteX17" fmla="*/ 403333 w 799084"/>
                <a:gd name="connsiteY17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600136 w 799084"/>
                <a:gd name="connsiteY2" fmla="*/ 723072 h 1379349"/>
                <a:gd name="connsiteX3" fmla="*/ 399541 w 799084"/>
                <a:gd name="connsiteY3" fmla="*/ 499874 h 1379349"/>
                <a:gd name="connsiteX4" fmla="*/ 403333 w 799084"/>
                <a:gd name="connsiteY4" fmla="*/ 23 h 1379349"/>
                <a:gd name="connsiteX5" fmla="*/ 781550 w 799084"/>
                <a:gd name="connsiteY5" fmla="*/ 353439 h 1379349"/>
                <a:gd name="connsiteX6" fmla="*/ 756987 w 799084"/>
                <a:gd name="connsiteY6" fmla="*/ 723224 h 1379349"/>
                <a:gd name="connsiteX7" fmla="*/ 701072 w 799084"/>
                <a:gd name="connsiteY7" fmla="*/ 827403 h 1379349"/>
                <a:gd name="connsiteX8" fmla="*/ 730122 w 799084"/>
                <a:gd name="connsiteY8" fmla="*/ 880923 h 1379349"/>
                <a:gd name="connsiteX9" fmla="*/ 758316 w 799084"/>
                <a:gd name="connsiteY9" fmla="*/ 1020574 h 1379349"/>
                <a:gd name="connsiteX10" fmla="*/ 399541 w 799084"/>
                <a:gd name="connsiteY10" fmla="*/ 1379349 h 1379349"/>
                <a:gd name="connsiteX11" fmla="*/ 40766 w 799084"/>
                <a:gd name="connsiteY11" fmla="*/ 1020574 h 1379349"/>
                <a:gd name="connsiteX12" fmla="*/ 102039 w 799084"/>
                <a:gd name="connsiteY12" fmla="*/ 819980 h 1379349"/>
                <a:gd name="connsiteX13" fmla="*/ 127920 w 799084"/>
                <a:gd name="connsiteY13" fmla="*/ 788612 h 1379349"/>
                <a:gd name="connsiteX14" fmla="*/ 95065 w 799084"/>
                <a:gd name="connsiteY14" fmla="*/ 823537 h 1379349"/>
                <a:gd name="connsiteX15" fmla="*/ 19055 w 799084"/>
                <a:gd name="connsiteY15" fmla="*/ 347363 h 1379349"/>
                <a:gd name="connsiteX16" fmla="*/ 403333 w 799084"/>
                <a:gd name="connsiteY16" fmla="*/ 23 h 1379349"/>
                <a:gd name="connsiteX0" fmla="*/ 399541 w 799084"/>
                <a:gd name="connsiteY0" fmla="*/ 499874 h 1379349"/>
                <a:gd name="connsiteX1" fmla="*/ 157076 w 799084"/>
                <a:gd name="connsiteY1" fmla="*/ 757619 h 1379349"/>
                <a:gd name="connsiteX2" fmla="*/ 399541 w 799084"/>
                <a:gd name="connsiteY2" fmla="*/ 499874 h 1379349"/>
                <a:gd name="connsiteX3" fmla="*/ 403333 w 799084"/>
                <a:gd name="connsiteY3" fmla="*/ 23 h 1379349"/>
                <a:gd name="connsiteX4" fmla="*/ 781550 w 799084"/>
                <a:gd name="connsiteY4" fmla="*/ 353439 h 1379349"/>
                <a:gd name="connsiteX5" fmla="*/ 756987 w 799084"/>
                <a:gd name="connsiteY5" fmla="*/ 723224 h 1379349"/>
                <a:gd name="connsiteX6" fmla="*/ 701072 w 799084"/>
                <a:gd name="connsiteY6" fmla="*/ 827403 h 1379349"/>
                <a:gd name="connsiteX7" fmla="*/ 730122 w 799084"/>
                <a:gd name="connsiteY7" fmla="*/ 880923 h 1379349"/>
                <a:gd name="connsiteX8" fmla="*/ 758316 w 799084"/>
                <a:gd name="connsiteY8" fmla="*/ 1020574 h 1379349"/>
                <a:gd name="connsiteX9" fmla="*/ 399541 w 799084"/>
                <a:gd name="connsiteY9" fmla="*/ 1379349 h 1379349"/>
                <a:gd name="connsiteX10" fmla="*/ 40766 w 799084"/>
                <a:gd name="connsiteY10" fmla="*/ 1020574 h 1379349"/>
                <a:gd name="connsiteX11" fmla="*/ 102039 w 799084"/>
                <a:gd name="connsiteY11" fmla="*/ 819980 h 1379349"/>
                <a:gd name="connsiteX12" fmla="*/ 127920 w 799084"/>
                <a:gd name="connsiteY12" fmla="*/ 788612 h 1379349"/>
                <a:gd name="connsiteX13" fmla="*/ 95065 w 799084"/>
                <a:gd name="connsiteY13" fmla="*/ 823537 h 1379349"/>
                <a:gd name="connsiteX14" fmla="*/ 19055 w 799084"/>
                <a:gd name="connsiteY14" fmla="*/ 347363 h 1379349"/>
                <a:gd name="connsiteX15" fmla="*/ 403333 w 799084"/>
                <a:gd name="connsiteY15" fmla="*/ 23 h 1379349"/>
                <a:gd name="connsiteX0" fmla="*/ 403333 w 799084"/>
                <a:gd name="connsiteY0" fmla="*/ 23 h 1379349"/>
                <a:gd name="connsiteX1" fmla="*/ 781550 w 799084"/>
                <a:gd name="connsiteY1" fmla="*/ 353439 h 1379349"/>
                <a:gd name="connsiteX2" fmla="*/ 756987 w 799084"/>
                <a:gd name="connsiteY2" fmla="*/ 723224 h 1379349"/>
                <a:gd name="connsiteX3" fmla="*/ 701072 w 799084"/>
                <a:gd name="connsiteY3" fmla="*/ 827403 h 1379349"/>
                <a:gd name="connsiteX4" fmla="*/ 730122 w 799084"/>
                <a:gd name="connsiteY4" fmla="*/ 880923 h 1379349"/>
                <a:gd name="connsiteX5" fmla="*/ 758316 w 799084"/>
                <a:gd name="connsiteY5" fmla="*/ 1020574 h 1379349"/>
                <a:gd name="connsiteX6" fmla="*/ 399541 w 799084"/>
                <a:gd name="connsiteY6" fmla="*/ 1379349 h 1379349"/>
                <a:gd name="connsiteX7" fmla="*/ 40766 w 799084"/>
                <a:gd name="connsiteY7" fmla="*/ 1020574 h 1379349"/>
                <a:gd name="connsiteX8" fmla="*/ 102039 w 799084"/>
                <a:gd name="connsiteY8" fmla="*/ 819980 h 1379349"/>
                <a:gd name="connsiteX9" fmla="*/ 127920 w 799084"/>
                <a:gd name="connsiteY9" fmla="*/ 788612 h 1379349"/>
                <a:gd name="connsiteX10" fmla="*/ 95065 w 799084"/>
                <a:gd name="connsiteY10" fmla="*/ 823537 h 1379349"/>
                <a:gd name="connsiteX11" fmla="*/ 19055 w 799084"/>
                <a:gd name="connsiteY11" fmla="*/ 347363 h 1379349"/>
                <a:gd name="connsiteX12" fmla="*/ 403333 w 799084"/>
                <a:gd name="connsiteY12" fmla="*/ 23 h 1379349"/>
                <a:gd name="connsiteX0" fmla="*/ 403333 w 799084"/>
                <a:gd name="connsiteY0" fmla="*/ 23 h 1379349"/>
                <a:gd name="connsiteX1" fmla="*/ 781550 w 799084"/>
                <a:gd name="connsiteY1" fmla="*/ 353439 h 1379349"/>
                <a:gd name="connsiteX2" fmla="*/ 756987 w 799084"/>
                <a:gd name="connsiteY2" fmla="*/ 723224 h 1379349"/>
                <a:gd name="connsiteX3" fmla="*/ 701072 w 799084"/>
                <a:gd name="connsiteY3" fmla="*/ 827403 h 1379349"/>
                <a:gd name="connsiteX4" fmla="*/ 730122 w 799084"/>
                <a:gd name="connsiteY4" fmla="*/ 880923 h 1379349"/>
                <a:gd name="connsiteX5" fmla="*/ 758316 w 799084"/>
                <a:gd name="connsiteY5" fmla="*/ 1020574 h 1379349"/>
                <a:gd name="connsiteX6" fmla="*/ 399541 w 799084"/>
                <a:gd name="connsiteY6" fmla="*/ 1379349 h 1379349"/>
                <a:gd name="connsiteX7" fmla="*/ 40766 w 799084"/>
                <a:gd name="connsiteY7" fmla="*/ 1020574 h 1379349"/>
                <a:gd name="connsiteX8" fmla="*/ 102039 w 799084"/>
                <a:gd name="connsiteY8" fmla="*/ 819980 h 1379349"/>
                <a:gd name="connsiteX9" fmla="*/ 95065 w 799084"/>
                <a:gd name="connsiteY9" fmla="*/ 823537 h 1379349"/>
                <a:gd name="connsiteX10" fmla="*/ 19055 w 799084"/>
                <a:gd name="connsiteY10" fmla="*/ 347363 h 1379349"/>
                <a:gd name="connsiteX11" fmla="*/ 403333 w 799084"/>
                <a:gd name="connsiteY11" fmla="*/ 23 h 1379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99084" h="1379349">
                  <a:moveTo>
                    <a:pt x="403333" y="23"/>
                  </a:moveTo>
                  <a:cubicBezTo>
                    <a:pt x="577500" y="2091"/>
                    <a:pt x="730526" y="145083"/>
                    <a:pt x="781550" y="353439"/>
                  </a:cubicBezTo>
                  <a:cubicBezTo>
                    <a:pt x="811955" y="477599"/>
                    <a:pt x="802221" y="609891"/>
                    <a:pt x="756987" y="723224"/>
                  </a:cubicBezTo>
                  <a:lnTo>
                    <a:pt x="701072" y="827403"/>
                  </a:lnTo>
                  <a:lnTo>
                    <a:pt x="730122" y="880923"/>
                  </a:lnTo>
                  <a:cubicBezTo>
                    <a:pt x="748277" y="923846"/>
                    <a:pt x="758316" y="971038"/>
                    <a:pt x="758316" y="1020574"/>
                  </a:cubicBezTo>
                  <a:cubicBezTo>
                    <a:pt x="758316" y="1218720"/>
                    <a:pt x="597687" y="1379349"/>
                    <a:pt x="399541" y="1379349"/>
                  </a:cubicBezTo>
                  <a:cubicBezTo>
                    <a:pt x="201395" y="1379349"/>
                    <a:pt x="40766" y="1218720"/>
                    <a:pt x="40766" y="1020574"/>
                  </a:cubicBezTo>
                  <a:cubicBezTo>
                    <a:pt x="40766" y="946269"/>
                    <a:pt x="63355" y="877240"/>
                    <a:pt x="102039" y="819980"/>
                  </a:cubicBezTo>
                  <a:lnTo>
                    <a:pt x="95065" y="823537"/>
                  </a:lnTo>
                  <a:cubicBezTo>
                    <a:pt x="5673" y="691904"/>
                    <a:pt x="-23067" y="511858"/>
                    <a:pt x="19055" y="347363"/>
                  </a:cubicBezTo>
                  <a:cubicBezTo>
                    <a:pt x="72476" y="138740"/>
                    <a:pt x="228246" y="-2056"/>
                    <a:pt x="403333" y="23"/>
                  </a:cubicBezTo>
                  <a:close/>
                </a:path>
              </a:pathLst>
            </a:custGeom>
            <a:solidFill>
              <a:srgbClr val="7F7F7F">
                <a:alpha val="20000"/>
              </a:srgb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875374" y="4603464"/>
              <a:ext cx="1260774" cy="1020109"/>
            </a:xfrm>
            <a:custGeom>
              <a:avLst/>
              <a:gdLst>
                <a:gd name="connsiteX0" fmla="*/ 611248 w 1260774"/>
                <a:gd name="connsiteY0" fmla="*/ 302840 h 1020109"/>
                <a:gd name="connsiteX1" fmla="*/ 477444 w 1260774"/>
                <a:gd name="connsiteY1" fmla="*/ 593958 h 1020109"/>
                <a:gd name="connsiteX2" fmla="*/ 752618 w 1260774"/>
                <a:gd name="connsiteY2" fmla="*/ 596191 h 1020109"/>
                <a:gd name="connsiteX3" fmla="*/ 608920 w 1260774"/>
                <a:gd name="connsiteY3" fmla="*/ 325927 h 1020109"/>
                <a:gd name="connsiteX4" fmla="*/ 611248 w 1260774"/>
                <a:gd name="connsiteY4" fmla="*/ 302840 h 1020109"/>
                <a:gd name="connsiteX5" fmla="*/ 934847 w 1260774"/>
                <a:gd name="connsiteY5" fmla="*/ 0 h 1020109"/>
                <a:gd name="connsiteX6" fmla="*/ 1260774 w 1260774"/>
                <a:gd name="connsiteY6" fmla="*/ 325927 h 1020109"/>
                <a:gd name="connsiteX7" fmla="*/ 934847 w 1260774"/>
                <a:gd name="connsiteY7" fmla="*/ 651854 h 1020109"/>
                <a:gd name="connsiteX8" fmla="*/ 928537 w 1260774"/>
                <a:gd name="connsiteY8" fmla="*/ 651218 h 1020109"/>
                <a:gd name="connsiteX9" fmla="*/ 915806 w 1260774"/>
                <a:gd name="connsiteY9" fmla="*/ 685236 h 1020109"/>
                <a:gd name="connsiteX10" fmla="*/ 570995 w 1260774"/>
                <a:gd name="connsiteY10" fmla="*/ 988289 h 1020109"/>
                <a:gd name="connsiteX11" fmla="*/ 47536 w 1260774"/>
                <a:gd name="connsiteY11" fmla="*/ 848907 h 1020109"/>
                <a:gd name="connsiteX12" fmla="*/ 175050 w 1260774"/>
                <a:gd name="connsiteY12" fmla="*/ 321609 h 1020109"/>
                <a:gd name="connsiteX13" fmla="*/ 605888 w 1260774"/>
                <a:gd name="connsiteY13" fmla="*/ 169224 h 1020109"/>
                <a:gd name="connsiteX14" fmla="*/ 647512 w 1260774"/>
                <a:gd name="connsiteY14" fmla="*/ 175149 h 1020109"/>
                <a:gd name="connsiteX15" fmla="*/ 664583 w 1260774"/>
                <a:gd name="connsiteY15" fmla="*/ 143698 h 1020109"/>
                <a:gd name="connsiteX16" fmla="*/ 934847 w 1260774"/>
                <a:gd name="connsiteY16" fmla="*/ 0 h 1020109"/>
                <a:gd name="connsiteX0" fmla="*/ 611248 w 1260774"/>
                <a:gd name="connsiteY0" fmla="*/ 302840 h 1020109"/>
                <a:gd name="connsiteX1" fmla="*/ 477444 w 1260774"/>
                <a:gd name="connsiteY1" fmla="*/ 593958 h 1020109"/>
                <a:gd name="connsiteX2" fmla="*/ 608920 w 1260774"/>
                <a:gd name="connsiteY2" fmla="*/ 325927 h 1020109"/>
                <a:gd name="connsiteX3" fmla="*/ 611248 w 1260774"/>
                <a:gd name="connsiteY3" fmla="*/ 302840 h 1020109"/>
                <a:gd name="connsiteX4" fmla="*/ 934847 w 1260774"/>
                <a:gd name="connsiteY4" fmla="*/ 0 h 1020109"/>
                <a:gd name="connsiteX5" fmla="*/ 1260774 w 1260774"/>
                <a:gd name="connsiteY5" fmla="*/ 325927 h 1020109"/>
                <a:gd name="connsiteX6" fmla="*/ 934847 w 1260774"/>
                <a:gd name="connsiteY6" fmla="*/ 651854 h 1020109"/>
                <a:gd name="connsiteX7" fmla="*/ 928537 w 1260774"/>
                <a:gd name="connsiteY7" fmla="*/ 651218 h 1020109"/>
                <a:gd name="connsiteX8" fmla="*/ 915806 w 1260774"/>
                <a:gd name="connsiteY8" fmla="*/ 685236 h 1020109"/>
                <a:gd name="connsiteX9" fmla="*/ 570995 w 1260774"/>
                <a:gd name="connsiteY9" fmla="*/ 988289 h 1020109"/>
                <a:gd name="connsiteX10" fmla="*/ 47536 w 1260774"/>
                <a:gd name="connsiteY10" fmla="*/ 848907 h 1020109"/>
                <a:gd name="connsiteX11" fmla="*/ 175050 w 1260774"/>
                <a:gd name="connsiteY11" fmla="*/ 321609 h 1020109"/>
                <a:gd name="connsiteX12" fmla="*/ 605888 w 1260774"/>
                <a:gd name="connsiteY12" fmla="*/ 169224 h 1020109"/>
                <a:gd name="connsiteX13" fmla="*/ 647512 w 1260774"/>
                <a:gd name="connsiteY13" fmla="*/ 175149 h 1020109"/>
                <a:gd name="connsiteX14" fmla="*/ 664583 w 1260774"/>
                <a:gd name="connsiteY14" fmla="*/ 143698 h 1020109"/>
                <a:gd name="connsiteX15" fmla="*/ 934847 w 1260774"/>
                <a:gd name="connsiteY15" fmla="*/ 0 h 1020109"/>
                <a:gd name="connsiteX0" fmla="*/ 611248 w 1260774"/>
                <a:gd name="connsiteY0" fmla="*/ 302840 h 1020109"/>
                <a:gd name="connsiteX1" fmla="*/ 608920 w 1260774"/>
                <a:gd name="connsiteY1" fmla="*/ 325927 h 1020109"/>
                <a:gd name="connsiteX2" fmla="*/ 611248 w 1260774"/>
                <a:gd name="connsiteY2" fmla="*/ 302840 h 1020109"/>
                <a:gd name="connsiteX3" fmla="*/ 934847 w 1260774"/>
                <a:gd name="connsiteY3" fmla="*/ 0 h 1020109"/>
                <a:gd name="connsiteX4" fmla="*/ 1260774 w 1260774"/>
                <a:gd name="connsiteY4" fmla="*/ 325927 h 1020109"/>
                <a:gd name="connsiteX5" fmla="*/ 934847 w 1260774"/>
                <a:gd name="connsiteY5" fmla="*/ 651854 h 1020109"/>
                <a:gd name="connsiteX6" fmla="*/ 928537 w 1260774"/>
                <a:gd name="connsiteY6" fmla="*/ 651218 h 1020109"/>
                <a:gd name="connsiteX7" fmla="*/ 915806 w 1260774"/>
                <a:gd name="connsiteY7" fmla="*/ 685236 h 1020109"/>
                <a:gd name="connsiteX8" fmla="*/ 570995 w 1260774"/>
                <a:gd name="connsiteY8" fmla="*/ 988289 h 1020109"/>
                <a:gd name="connsiteX9" fmla="*/ 47536 w 1260774"/>
                <a:gd name="connsiteY9" fmla="*/ 848907 h 1020109"/>
                <a:gd name="connsiteX10" fmla="*/ 175050 w 1260774"/>
                <a:gd name="connsiteY10" fmla="*/ 321609 h 1020109"/>
                <a:gd name="connsiteX11" fmla="*/ 605888 w 1260774"/>
                <a:gd name="connsiteY11" fmla="*/ 169224 h 1020109"/>
                <a:gd name="connsiteX12" fmla="*/ 647512 w 1260774"/>
                <a:gd name="connsiteY12" fmla="*/ 175149 h 1020109"/>
                <a:gd name="connsiteX13" fmla="*/ 664583 w 1260774"/>
                <a:gd name="connsiteY13" fmla="*/ 143698 h 1020109"/>
                <a:gd name="connsiteX14" fmla="*/ 934847 w 1260774"/>
                <a:gd name="connsiteY14" fmla="*/ 0 h 1020109"/>
                <a:gd name="connsiteX0" fmla="*/ 934847 w 1260774"/>
                <a:gd name="connsiteY0" fmla="*/ 0 h 1020109"/>
                <a:gd name="connsiteX1" fmla="*/ 1260774 w 1260774"/>
                <a:gd name="connsiteY1" fmla="*/ 325927 h 1020109"/>
                <a:gd name="connsiteX2" fmla="*/ 934847 w 1260774"/>
                <a:gd name="connsiteY2" fmla="*/ 651854 h 1020109"/>
                <a:gd name="connsiteX3" fmla="*/ 928537 w 1260774"/>
                <a:gd name="connsiteY3" fmla="*/ 651218 h 1020109"/>
                <a:gd name="connsiteX4" fmla="*/ 915806 w 1260774"/>
                <a:gd name="connsiteY4" fmla="*/ 685236 h 1020109"/>
                <a:gd name="connsiteX5" fmla="*/ 570995 w 1260774"/>
                <a:gd name="connsiteY5" fmla="*/ 988289 h 1020109"/>
                <a:gd name="connsiteX6" fmla="*/ 47536 w 1260774"/>
                <a:gd name="connsiteY6" fmla="*/ 848907 h 1020109"/>
                <a:gd name="connsiteX7" fmla="*/ 175050 w 1260774"/>
                <a:gd name="connsiteY7" fmla="*/ 321609 h 1020109"/>
                <a:gd name="connsiteX8" fmla="*/ 605888 w 1260774"/>
                <a:gd name="connsiteY8" fmla="*/ 169224 h 1020109"/>
                <a:gd name="connsiteX9" fmla="*/ 647512 w 1260774"/>
                <a:gd name="connsiteY9" fmla="*/ 175149 h 1020109"/>
                <a:gd name="connsiteX10" fmla="*/ 664583 w 1260774"/>
                <a:gd name="connsiteY10" fmla="*/ 143698 h 1020109"/>
                <a:gd name="connsiteX11" fmla="*/ 934847 w 1260774"/>
                <a:gd name="connsiteY11" fmla="*/ 0 h 102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60774" h="1020109">
                  <a:moveTo>
                    <a:pt x="934847" y="0"/>
                  </a:moveTo>
                  <a:cubicBezTo>
                    <a:pt x="1114852" y="0"/>
                    <a:pt x="1260774" y="145922"/>
                    <a:pt x="1260774" y="325927"/>
                  </a:cubicBezTo>
                  <a:cubicBezTo>
                    <a:pt x="1260774" y="505932"/>
                    <a:pt x="1114852" y="651854"/>
                    <a:pt x="934847" y="651854"/>
                  </a:cubicBezTo>
                  <a:lnTo>
                    <a:pt x="928537" y="651218"/>
                  </a:lnTo>
                  <a:lnTo>
                    <a:pt x="915806" y="685236"/>
                  </a:lnTo>
                  <a:cubicBezTo>
                    <a:pt x="854272" y="820710"/>
                    <a:pt x="726115" y="934779"/>
                    <a:pt x="570995" y="988289"/>
                  </a:cubicBezTo>
                  <a:cubicBezTo>
                    <a:pt x="357512" y="1061931"/>
                    <a:pt x="142209" y="1004602"/>
                    <a:pt x="47536" y="848907"/>
                  </a:cubicBezTo>
                  <a:cubicBezTo>
                    <a:pt x="-48426" y="691094"/>
                    <a:pt x="4295" y="473085"/>
                    <a:pt x="175050" y="321609"/>
                  </a:cubicBezTo>
                  <a:cubicBezTo>
                    <a:pt x="296402" y="213959"/>
                    <a:pt x="457487" y="158085"/>
                    <a:pt x="605888" y="169224"/>
                  </a:cubicBezTo>
                  <a:lnTo>
                    <a:pt x="647512" y="175149"/>
                  </a:lnTo>
                  <a:lnTo>
                    <a:pt x="664583" y="143698"/>
                  </a:lnTo>
                  <a:cubicBezTo>
                    <a:pt x="723155" y="57001"/>
                    <a:pt x="822344" y="0"/>
                    <a:pt x="934847" y="0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0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7172903">
              <a:off x="6732362" y="4449295"/>
              <a:ext cx="799106" cy="1315233"/>
            </a:xfrm>
            <a:custGeom>
              <a:avLst/>
              <a:gdLst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533432 w 799106"/>
                <a:gd name="connsiteY2" fmla="*/ 771072 h 1315233"/>
                <a:gd name="connsiteX3" fmla="*/ 565829 w 799106"/>
                <a:gd name="connsiteY3" fmla="*/ 791284 h 1315233"/>
                <a:gd name="connsiteX4" fmla="*/ 234574 w 799106"/>
                <a:gd name="connsiteY4" fmla="*/ 799142 h 1315233"/>
                <a:gd name="connsiteX5" fmla="*/ 155755 w 799106"/>
                <a:gd name="connsiteY5" fmla="*/ 1169679 h 1315233"/>
                <a:gd name="connsiteX6" fmla="*/ 148467 w 799106"/>
                <a:gd name="connsiteY6" fmla="*/ 900169 h 1315233"/>
                <a:gd name="connsiteX7" fmla="*/ 153533 w 799106"/>
                <a:gd name="connsiteY7" fmla="*/ 892049 h 1315233"/>
                <a:gd name="connsiteX8" fmla="*/ 126520 w 799106"/>
                <a:gd name="connsiteY8" fmla="*/ 864839 h 1315233"/>
                <a:gd name="connsiteX9" fmla="*/ 7971 w 799106"/>
                <a:gd name="connsiteY9" fmla="*/ 400623 h 1315233"/>
                <a:gd name="connsiteX10" fmla="*/ 395880 w 799106"/>
                <a:gd name="connsiteY10" fmla="*/ 22 h 1315233"/>
                <a:gd name="connsiteX11" fmla="*/ 790152 w 799106"/>
                <a:gd name="connsiteY11" fmla="*/ 394740 h 1315233"/>
                <a:gd name="connsiteX12" fmla="*/ 677116 w 799106"/>
                <a:gd name="connsiteY12" fmla="*/ 859450 h 1315233"/>
                <a:gd name="connsiteX13" fmla="*/ 653482 w 799106"/>
                <a:gd name="connsiteY13" fmla="*/ 884042 h 1315233"/>
                <a:gd name="connsiteX14" fmla="*/ 655241 w 799106"/>
                <a:gd name="connsiteY14" fmla="*/ 886526 h 1315233"/>
                <a:gd name="connsiteX15" fmla="*/ 547074 w 799106"/>
                <a:gd name="connsiteY15" fmla="*/ 1277846 h 1315233"/>
                <a:gd name="connsiteX16" fmla="*/ 155755 w 799106"/>
                <a:gd name="connsiteY16" fmla="*/ 1169679 h 1315233"/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533432 w 799106"/>
                <a:gd name="connsiteY2" fmla="*/ 771072 h 1315233"/>
                <a:gd name="connsiteX3" fmla="*/ 234574 w 799106"/>
                <a:gd name="connsiteY3" fmla="*/ 799142 h 1315233"/>
                <a:gd name="connsiteX4" fmla="*/ 155755 w 799106"/>
                <a:gd name="connsiteY4" fmla="*/ 1169679 h 1315233"/>
                <a:gd name="connsiteX5" fmla="*/ 148467 w 799106"/>
                <a:gd name="connsiteY5" fmla="*/ 900169 h 1315233"/>
                <a:gd name="connsiteX6" fmla="*/ 153533 w 799106"/>
                <a:gd name="connsiteY6" fmla="*/ 892049 h 1315233"/>
                <a:gd name="connsiteX7" fmla="*/ 126520 w 799106"/>
                <a:gd name="connsiteY7" fmla="*/ 864839 h 1315233"/>
                <a:gd name="connsiteX8" fmla="*/ 7971 w 799106"/>
                <a:gd name="connsiteY8" fmla="*/ 400623 h 1315233"/>
                <a:gd name="connsiteX9" fmla="*/ 395880 w 799106"/>
                <a:gd name="connsiteY9" fmla="*/ 22 h 1315233"/>
                <a:gd name="connsiteX10" fmla="*/ 790152 w 799106"/>
                <a:gd name="connsiteY10" fmla="*/ 394740 h 1315233"/>
                <a:gd name="connsiteX11" fmla="*/ 677116 w 799106"/>
                <a:gd name="connsiteY11" fmla="*/ 859450 h 1315233"/>
                <a:gd name="connsiteX12" fmla="*/ 653482 w 799106"/>
                <a:gd name="connsiteY12" fmla="*/ 884042 h 1315233"/>
                <a:gd name="connsiteX13" fmla="*/ 655241 w 799106"/>
                <a:gd name="connsiteY13" fmla="*/ 886526 h 1315233"/>
                <a:gd name="connsiteX14" fmla="*/ 547074 w 799106"/>
                <a:gd name="connsiteY14" fmla="*/ 1277846 h 1315233"/>
                <a:gd name="connsiteX15" fmla="*/ 155755 w 799106"/>
                <a:gd name="connsiteY15" fmla="*/ 1169679 h 1315233"/>
                <a:gd name="connsiteX0" fmla="*/ 234574 w 799106"/>
                <a:gd name="connsiteY0" fmla="*/ 799142 h 1315233"/>
                <a:gd name="connsiteX1" fmla="*/ 263921 w 799106"/>
                <a:gd name="connsiteY1" fmla="*/ 778360 h 1315233"/>
                <a:gd name="connsiteX2" fmla="*/ 234574 w 799106"/>
                <a:gd name="connsiteY2" fmla="*/ 799142 h 1315233"/>
                <a:gd name="connsiteX3" fmla="*/ 155755 w 799106"/>
                <a:gd name="connsiteY3" fmla="*/ 1169679 h 1315233"/>
                <a:gd name="connsiteX4" fmla="*/ 148467 w 799106"/>
                <a:gd name="connsiteY4" fmla="*/ 900169 h 1315233"/>
                <a:gd name="connsiteX5" fmla="*/ 153533 w 799106"/>
                <a:gd name="connsiteY5" fmla="*/ 892049 h 1315233"/>
                <a:gd name="connsiteX6" fmla="*/ 126520 w 799106"/>
                <a:gd name="connsiteY6" fmla="*/ 864839 h 1315233"/>
                <a:gd name="connsiteX7" fmla="*/ 7971 w 799106"/>
                <a:gd name="connsiteY7" fmla="*/ 400623 h 1315233"/>
                <a:gd name="connsiteX8" fmla="*/ 395880 w 799106"/>
                <a:gd name="connsiteY8" fmla="*/ 22 h 1315233"/>
                <a:gd name="connsiteX9" fmla="*/ 790152 w 799106"/>
                <a:gd name="connsiteY9" fmla="*/ 394740 h 1315233"/>
                <a:gd name="connsiteX10" fmla="*/ 677116 w 799106"/>
                <a:gd name="connsiteY10" fmla="*/ 859450 h 1315233"/>
                <a:gd name="connsiteX11" fmla="*/ 653482 w 799106"/>
                <a:gd name="connsiteY11" fmla="*/ 884042 h 1315233"/>
                <a:gd name="connsiteX12" fmla="*/ 655241 w 799106"/>
                <a:gd name="connsiteY12" fmla="*/ 886526 h 1315233"/>
                <a:gd name="connsiteX13" fmla="*/ 547074 w 799106"/>
                <a:gd name="connsiteY13" fmla="*/ 1277846 h 1315233"/>
                <a:gd name="connsiteX14" fmla="*/ 155755 w 799106"/>
                <a:gd name="connsiteY14" fmla="*/ 1169679 h 1315233"/>
                <a:gd name="connsiteX0" fmla="*/ 155755 w 799106"/>
                <a:gd name="connsiteY0" fmla="*/ 1169679 h 1315233"/>
                <a:gd name="connsiteX1" fmla="*/ 148467 w 799106"/>
                <a:gd name="connsiteY1" fmla="*/ 900169 h 1315233"/>
                <a:gd name="connsiteX2" fmla="*/ 153533 w 799106"/>
                <a:gd name="connsiteY2" fmla="*/ 892049 h 1315233"/>
                <a:gd name="connsiteX3" fmla="*/ 126520 w 799106"/>
                <a:gd name="connsiteY3" fmla="*/ 864839 h 1315233"/>
                <a:gd name="connsiteX4" fmla="*/ 7971 w 799106"/>
                <a:gd name="connsiteY4" fmla="*/ 400623 h 1315233"/>
                <a:gd name="connsiteX5" fmla="*/ 395880 w 799106"/>
                <a:gd name="connsiteY5" fmla="*/ 22 h 1315233"/>
                <a:gd name="connsiteX6" fmla="*/ 790152 w 799106"/>
                <a:gd name="connsiteY6" fmla="*/ 394740 h 1315233"/>
                <a:gd name="connsiteX7" fmla="*/ 677116 w 799106"/>
                <a:gd name="connsiteY7" fmla="*/ 859450 h 1315233"/>
                <a:gd name="connsiteX8" fmla="*/ 653482 w 799106"/>
                <a:gd name="connsiteY8" fmla="*/ 884042 h 1315233"/>
                <a:gd name="connsiteX9" fmla="*/ 655241 w 799106"/>
                <a:gd name="connsiteY9" fmla="*/ 886526 h 1315233"/>
                <a:gd name="connsiteX10" fmla="*/ 547074 w 799106"/>
                <a:gd name="connsiteY10" fmla="*/ 1277846 h 1315233"/>
                <a:gd name="connsiteX11" fmla="*/ 155755 w 799106"/>
                <a:gd name="connsiteY11" fmla="*/ 1169679 h 131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99106" h="1315233">
                  <a:moveTo>
                    <a:pt x="155755" y="1169679"/>
                  </a:moveTo>
                  <a:cubicBezTo>
                    <a:pt x="106886" y="1083474"/>
                    <a:pt x="107477" y="982709"/>
                    <a:pt x="148467" y="900169"/>
                  </a:cubicBezTo>
                  <a:lnTo>
                    <a:pt x="153533" y="892049"/>
                  </a:lnTo>
                  <a:lnTo>
                    <a:pt x="126520" y="864839"/>
                  </a:lnTo>
                  <a:cubicBezTo>
                    <a:pt x="26330" y="747568"/>
                    <a:pt x="-19820" y="572261"/>
                    <a:pt x="7971" y="400623"/>
                  </a:cubicBezTo>
                  <a:cubicBezTo>
                    <a:pt x="45438" y="169235"/>
                    <a:pt x="207189" y="2192"/>
                    <a:pt x="395880" y="22"/>
                  </a:cubicBezTo>
                  <a:cubicBezTo>
                    <a:pt x="585525" y="-2159"/>
                    <a:pt x="750264" y="162766"/>
                    <a:pt x="790152" y="394740"/>
                  </a:cubicBezTo>
                  <a:cubicBezTo>
                    <a:pt x="819480" y="565300"/>
                    <a:pt x="775468" y="740666"/>
                    <a:pt x="677116" y="859450"/>
                  </a:cubicBezTo>
                  <a:lnTo>
                    <a:pt x="653482" y="884042"/>
                  </a:lnTo>
                  <a:lnTo>
                    <a:pt x="655241" y="886526"/>
                  </a:lnTo>
                  <a:cubicBezTo>
                    <a:pt x="733431" y="1024455"/>
                    <a:pt x="685003" y="1199656"/>
                    <a:pt x="547074" y="1277846"/>
                  </a:cubicBezTo>
                  <a:cubicBezTo>
                    <a:pt x="409145" y="1356036"/>
                    <a:pt x="233945" y="1307608"/>
                    <a:pt x="155755" y="1169679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20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560400" y="3893081"/>
              <a:ext cx="5196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4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06350" y="5054099"/>
              <a:ext cx="5196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sz="2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218983" y="5039767"/>
              <a:ext cx="4683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7</a:t>
              </a:r>
              <a:endParaRPr lang="en-US" sz="2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858507" y="3351817"/>
            <a:ext cx="1842310" cy="2449246"/>
            <a:chOff x="5858507" y="3529617"/>
            <a:chExt cx="1842310" cy="2449246"/>
          </a:xfrm>
        </p:grpSpPr>
        <p:sp>
          <p:nvSpPr>
            <p:cNvPr id="38" name="TextBox 37"/>
            <p:cNvSpPr txBox="1"/>
            <p:nvPr/>
          </p:nvSpPr>
          <p:spPr>
            <a:xfrm>
              <a:off x="5858507" y="5578753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52088" y="3529617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47460" y="5515764"/>
              <a:ext cx="553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76313" y="4734460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1/36</a:t>
              </a: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5581650" y="3351817"/>
            <a:ext cx="2419350" cy="2510205"/>
          </a:xfrm>
          <a:prstGeom prst="roundRect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8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many events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81050" y="1479550"/>
            <a:ext cx="7620000" cy="1733550"/>
            <a:chOff x="895350" y="1371600"/>
            <a:chExt cx="7620000" cy="1733550"/>
          </a:xfrm>
        </p:grpSpPr>
        <p:sp>
          <p:nvSpPr>
            <p:cNvPr id="5" name="Rectangle 4"/>
            <p:cNvSpPr/>
            <p:nvPr/>
          </p:nvSpPr>
          <p:spPr>
            <a:xfrm>
              <a:off x="895350" y="1371600"/>
              <a:ext cx="7620000" cy="1733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5350" y="1371600"/>
              <a:ext cx="7620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Events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latin typeface="Garamond"/>
                  <a:cs typeface="Garamond"/>
                </a:rPr>
                <a:t>,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>
                  <a:latin typeface="Garamond"/>
                  <a:cs typeface="Garamond"/>
                </a:rPr>
                <a:t>,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…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are </a:t>
              </a:r>
              <a:r>
                <a:rPr lang="en-US" sz="2800" dirty="0" smtClean="0">
                  <a:solidFill>
                    <a:srgbClr val="000000"/>
                  </a:solidFill>
                  <a:latin typeface="Franklin Gothic Medium"/>
                  <a:cs typeface="Franklin Gothic Medium"/>
                </a:rPr>
                <a:t>independent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if </a:t>
              </a:r>
              <a:r>
                <a:rPr lang="en-US" sz="28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for every subset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latin typeface="Garamond"/>
                  <a:cs typeface="Garamond"/>
                </a:rPr>
                <a:t>i</a:t>
              </a:r>
              <a:r>
                <a:rPr lang="en-US" sz="2800" baseline="-25000" dirty="0" smtClean="0">
                  <a:latin typeface="Garamond"/>
                  <a:cs typeface="Garamond"/>
                </a:rPr>
                <a:t>1</a:t>
              </a:r>
              <a:r>
                <a:rPr lang="en-US" sz="2800" dirty="0">
                  <a:latin typeface="Garamond"/>
                  <a:cs typeface="Garamond"/>
                </a:rPr>
                <a:t>, …,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of the events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53451" y="2395438"/>
              <a:ext cx="44743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…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… 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ir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sz="28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57200" y="3966833"/>
            <a:ext cx="8229600" cy="1667224"/>
            <a:chOff x="457200" y="3966833"/>
            <a:chExt cx="8229600" cy="1667224"/>
          </a:xfrm>
        </p:grpSpPr>
        <p:sp>
          <p:nvSpPr>
            <p:cNvPr id="13" name="TextBox 12"/>
            <p:cNvSpPr txBox="1"/>
            <p:nvPr/>
          </p:nvSpPr>
          <p:spPr>
            <a:xfrm>
              <a:off x="457200" y="4679950"/>
              <a:ext cx="8229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Independence is preserved if we replace some event(s) by their complements, intersections, unions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3966833"/>
              <a:ext cx="822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Algebra of independent events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46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994"/>
          <a:stretch/>
        </p:blipFill>
        <p:spPr>
          <a:xfrm>
            <a:off x="0" y="0"/>
            <a:ext cx="9156689" cy="68580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-1" y="2520949"/>
            <a:ext cx="9156689" cy="4337051"/>
          </a:xfrm>
          <a:prstGeom prst="rect">
            <a:avLst/>
          </a:prstGeom>
          <a:gradFill flip="none" rotWithShape="1">
            <a:gsLst>
              <a:gs pos="20000">
                <a:schemeClr val="bg1">
                  <a:alpha val="0"/>
                </a:schemeClr>
              </a:gs>
              <a:gs pos="41000">
                <a:schemeClr val="bg1">
                  <a:alpha val="80000"/>
                </a:schemeClr>
              </a:gs>
            </a:gsLst>
            <a:lin ang="5520000" scaled="0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8079702">
            <a:off x="4813364" y="1312445"/>
            <a:ext cx="409042" cy="329012"/>
          </a:xfrm>
          <a:prstGeom prst="triangle">
            <a:avLst/>
          </a:prstGeom>
          <a:solidFill>
            <a:schemeClr val="bg1">
              <a:lumMod val="65000"/>
              <a:alpha val="5000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Hexagon 14"/>
          <p:cNvSpPr/>
          <p:nvPr/>
        </p:nvSpPr>
        <p:spPr>
          <a:xfrm>
            <a:off x="2766123" y="3225267"/>
            <a:ext cx="474489" cy="409042"/>
          </a:xfrm>
          <a:prstGeom prst="hexagon">
            <a:avLst/>
          </a:prstGeom>
          <a:solidFill>
            <a:srgbClr val="A6A6A6">
              <a:alpha val="50000"/>
            </a:srgb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/>
          <a:lstStyle/>
          <a:p>
            <a:pPr algn="r"/>
            <a:r>
              <a:rPr lang="en-US" dirty="0" smtClean="0"/>
              <a:t>Multiple components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04415" y="514349"/>
            <a:ext cx="1848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70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48555" y="3341428"/>
            <a:ext cx="1807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KT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95%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86815" y="2520949"/>
            <a:ext cx="1909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75%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0351" y="3377952"/>
            <a:ext cx="189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TW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85%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0515" y="5163800"/>
            <a:ext cx="4800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ER WR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800" i="1" dirty="0" smtClean="0">
                <a:latin typeface="Garamond"/>
                <a:cs typeface="Garamond"/>
              </a:rPr>
              <a:t>ER </a:t>
            </a:r>
            <a:r>
              <a:rPr lang="en-US" sz="2800" i="1" dirty="0" smtClean="0">
                <a:latin typeface="Garamond"/>
                <a:cs typeface="Garamond"/>
              </a:rPr>
              <a:t>KT </a:t>
            </a:r>
            <a:r>
              <a:rPr lang="en-US" sz="2800" i="1" dirty="0" smtClean="0">
                <a:latin typeface="Garamond"/>
                <a:cs typeface="Garamond"/>
              </a:rPr>
              <a:t>TW 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33" name="TextBox 32"/>
          <p:cNvSpPr txBox="1"/>
          <p:nvPr/>
        </p:nvSpPr>
        <p:spPr>
          <a:xfrm flipH="1">
            <a:off x="570515" y="4520953"/>
            <a:ext cx="6863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latin typeface="Franklin Gothic Medium"/>
                <a:cs typeface="Franklin Gothic Medium"/>
              </a:rPr>
              <a:t>: “I can get from University to Mei Foo”</a:t>
            </a:r>
          </a:p>
        </p:txBody>
      </p:sp>
    </p:spTree>
    <p:extLst>
      <p:ext uri="{BB962C8B-B14F-4D97-AF65-F5344CB8AC3E}">
        <p14:creationId xmlns:p14="http://schemas.microsoft.com/office/powerpoint/2010/main" val="4067643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3" grpId="0" animBg="1"/>
      <p:bldP spid="15" grpId="0" animBg="1"/>
      <p:bldP spid="2" grpId="0"/>
      <p:bldP spid="28" grpId="0"/>
      <p:bldP spid="29" grpId="0"/>
      <p:bldP spid="30" grpId="0"/>
      <p:bldP spid="32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/>
          <a:lstStyle/>
          <a:p>
            <a:r>
              <a:rPr lang="en-US" dirty="0" smtClean="0"/>
              <a:t>Multiple components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57968" y="1429706"/>
            <a:ext cx="1848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70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57968" y="2386113"/>
            <a:ext cx="1807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KT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95%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7968" y="1910420"/>
            <a:ext cx="1909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75%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57968" y="2845088"/>
            <a:ext cx="189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TW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85%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14701" y="3858594"/>
            <a:ext cx="1018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latin typeface="Garamond"/>
                <a:cs typeface="Garamond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≈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968" y="1429706"/>
            <a:ext cx="1848674" cy="1877047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17881" y="1296647"/>
            <a:ext cx="662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ER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54550" y="1298241"/>
            <a:ext cx="722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WR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2083" y="1299835"/>
            <a:ext cx="620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KT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7331" y="1301429"/>
            <a:ext cx="710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TW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089400" y="1763094"/>
            <a:ext cx="4089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57650" y="17871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02493" y="17871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7681" y="17871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72524" y="17871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57650" y="21703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02493" y="21703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27681" y="21703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72524" y="21703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57650" y="25332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02493" y="25332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27681" y="25332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72524" y="25332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57650" y="29164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02493" y="29164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27681" y="29164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72524" y="291648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57650" y="33174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02493" y="33174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✗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27681" y="33174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72524" y="33174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FF00"/>
                </a:solidFill>
                <a:latin typeface="Franklin Gothic Medium"/>
                <a:cs typeface="Franklin Gothic Medium"/>
              </a:rPr>
              <a:t>✓</a:t>
            </a:r>
            <a:endParaRPr lang="en-US" sz="2400" dirty="0" smtClean="0">
              <a:solidFill>
                <a:srgbClr val="33FF00"/>
              </a:solidFill>
              <a:latin typeface="Franklin Gothic Medium"/>
              <a:cs typeface="Franklin Gothic Medium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089400" y="3858594"/>
            <a:ext cx="40894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77490" y="1300075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probability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901320" y="1737957"/>
            <a:ext cx="845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0.424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901320" y="2121189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0.075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901320" y="2472184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0.022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917642" y="2880266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0.004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901320" y="3306753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0.141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917642" y="3858594"/>
            <a:ext cx="829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0.666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93750" y="4474386"/>
            <a:ext cx="4712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C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ER WR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400" i="1" dirty="0" smtClean="0">
                <a:latin typeface="Garamond"/>
                <a:cs typeface="Garamond"/>
              </a:rPr>
              <a:t>ER </a:t>
            </a:r>
            <a:r>
              <a:rPr lang="en-US" sz="2400" i="1" dirty="0" err="1" smtClean="0">
                <a:latin typeface="Garamond"/>
                <a:cs typeface="Garamond"/>
              </a:rPr>
              <a:t>WR</a:t>
            </a:r>
            <a:r>
              <a:rPr lang="en-US" sz="2400" i="1" baseline="30000" dirty="0" err="1" smtClean="0">
                <a:latin typeface="Garamond"/>
                <a:cs typeface="Garamond"/>
              </a:rPr>
              <a:t>c</a:t>
            </a:r>
            <a:r>
              <a:rPr lang="en-US" sz="2400" i="1" baseline="300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KT </a:t>
            </a:r>
            <a:r>
              <a:rPr lang="en-US" sz="2400" i="1" dirty="0" smtClean="0">
                <a:latin typeface="Garamond"/>
                <a:cs typeface="Garamond"/>
              </a:rPr>
              <a:t>TW 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  <a:endParaRPr lang="en-US" sz="2400" dirty="0" smtClean="0">
              <a:latin typeface="Franklin Gothic Medium"/>
              <a:cs typeface="Franklin Gothic Medium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02433" y="5342365"/>
            <a:ext cx="5490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KT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TW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408783" y="5778630"/>
            <a:ext cx="3845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0.7 0.75 + 0.7 0.25 0.95 0.85</a:t>
            </a:r>
            <a:endParaRPr lang="en-US" sz="24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57271" y="5767659"/>
            <a:ext cx="1111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≈ 0.666</a:t>
            </a:r>
            <a:endParaRPr lang="en-US" sz="24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403268" y="4933650"/>
            <a:ext cx="4183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ER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ER </a:t>
            </a:r>
            <a:r>
              <a:rPr lang="en-US" sz="2400" i="1" dirty="0" err="1">
                <a:solidFill>
                  <a:prstClr val="black"/>
                </a:solidFill>
                <a:latin typeface="Garamond"/>
                <a:cs typeface="Garamond"/>
              </a:rPr>
              <a:t>WR</a:t>
            </a:r>
            <a:r>
              <a:rPr lang="en-US" sz="2400" i="1" baseline="30000" dirty="0" err="1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i="1" baseline="300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KT TW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8644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1949867871570711906table_tennis_omar_abo-na_01.svg.h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9210">
            <a:off x="5665919" y="2322878"/>
            <a:ext cx="3166412" cy="2897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 wins 60% of her ping pong matches against Bob. They meet for a 3 match playoff. What are the chances that Alice will win the playoff?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40197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0557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Alice wins match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70595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assume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) = 0.6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35365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also assume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</a:p>
        </p:txBody>
      </p:sp>
    </p:spTree>
    <p:extLst>
      <p:ext uri="{BB962C8B-B14F-4D97-AF65-F5344CB8AC3E}">
        <p14:creationId xmlns:p14="http://schemas.microsoft.com/office/powerpoint/2010/main" val="41175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1122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60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 convince ourselves this is a probability model, let’s redo it as in Lecture 2: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3734" y="3130898"/>
            <a:ext cx="6675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{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AAA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AAB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ABA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ABB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BAA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BAB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BBA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400" dirty="0" smtClean="0">
                <a:solidFill>
                  <a:prstClr val="black"/>
                </a:solidFill>
                <a:latin typeface="Courier New"/>
                <a:cs typeface="Courier New"/>
              </a:rPr>
              <a:t>BBB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} 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3734" y="3740150"/>
            <a:ext cx="5830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probability of </a:t>
            </a:r>
            <a:r>
              <a:rPr lang="en-US" sz="2400" dirty="0" smtClean="0">
                <a:latin typeface="Courier New"/>
                <a:cs typeface="Courier New"/>
              </a:rPr>
              <a:t>AAA</a:t>
            </a:r>
            <a:r>
              <a:rPr lang="en-US" sz="2400" dirty="0" smtClean="0">
                <a:latin typeface="Franklin Gothic Medium"/>
                <a:cs typeface="Franklin Gothic Medium"/>
              </a:rPr>
              <a:t> is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1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2</a:t>
            </a:r>
            <a:r>
              <a:rPr lang="en-US" sz="2400" i="1" dirty="0" smtClean="0">
                <a:latin typeface="Garamond"/>
                <a:cs typeface="Garamond"/>
              </a:rPr>
              <a:t>W</a:t>
            </a:r>
            <a:r>
              <a:rPr lang="en-US" sz="2400" baseline="-25000" dirty="0" smtClean="0">
                <a:latin typeface="Garamond"/>
                <a:cs typeface="Garamond"/>
              </a:rPr>
              <a:t>3</a:t>
            </a:r>
            <a:r>
              <a:rPr lang="en-US" sz="2400" dirty="0" smtClean="0">
                <a:latin typeface="Garamond"/>
                <a:cs typeface="Garamond"/>
              </a:rPr>
              <a:t>) = 0.6</a:t>
            </a:r>
            <a:r>
              <a:rPr lang="en-US" sz="2400" baseline="30000" dirty="0" smtClean="0">
                <a:latin typeface="Garamond"/>
                <a:cs typeface="Garamond"/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15570" y="4107418"/>
            <a:ext cx="3986593" cy="462181"/>
            <a:chOff x="3315570" y="4107418"/>
            <a:chExt cx="3986593" cy="462181"/>
          </a:xfrm>
        </p:grpSpPr>
        <p:sp>
          <p:nvSpPr>
            <p:cNvPr id="9" name="Rectangle 8"/>
            <p:cNvSpPr/>
            <p:nvPr/>
          </p:nvSpPr>
          <p:spPr>
            <a:xfrm>
              <a:off x="3315570" y="410793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AAB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23324" y="4107418"/>
              <a:ext cx="30788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0.6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0.4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315570" y="4443968"/>
            <a:ext cx="4072053" cy="462181"/>
            <a:chOff x="3315570" y="4443968"/>
            <a:chExt cx="4072053" cy="462181"/>
          </a:xfrm>
        </p:grpSpPr>
        <p:sp>
          <p:nvSpPr>
            <p:cNvPr id="11" name="Rectangle 10"/>
            <p:cNvSpPr/>
            <p:nvPr/>
          </p:nvSpPr>
          <p:spPr>
            <a:xfrm>
              <a:off x="3315570" y="444448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ABA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223324" y="4443968"/>
              <a:ext cx="316429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0.6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0.4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321920" y="4800220"/>
            <a:ext cx="3594458" cy="728229"/>
            <a:chOff x="3321920" y="4800220"/>
            <a:chExt cx="3594458" cy="728229"/>
          </a:xfrm>
        </p:grpSpPr>
        <p:sp>
          <p:nvSpPr>
            <p:cNvPr id="13" name="Rectangle 12"/>
            <p:cNvSpPr/>
            <p:nvPr/>
          </p:nvSpPr>
          <p:spPr>
            <a:xfrm>
              <a:off x="3321920" y="5066784"/>
              <a:ext cx="7387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Courier New"/>
                  <a:cs typeface="Courier New"/>
                </a:rPr>
                <a:t>BBB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29674" y="5066268"/>
              <a:ext cx="26867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0.4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endParaRPr lang="en-US" sz="2400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3575050" y="4785499"/>
              <a:ext cx="412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…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5400000">
              <a:off x="5873750" y="4775784"/>
              <a:ext cx="412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…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23734" y="5695950"/>
            <a:ext cx="4325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probabilities add up to one.</a:t>
            </a:r>
            <a:endParaRPr lang="en-US" sz="2400" baseline="30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3500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Thomas_Baye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452" y="359836"/>
            <a:ext cx="1681698" cy="180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Bayes’ rule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26696" y="1874738"/>
            <a:ext cx="1968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090403" y="2410658"/>
            <a:ext cx="1808497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49766" y="2328336"/>
            <a:ext cx="850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36646" y="1868388"/>
            <a:ext cx="1968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451350" y="2410658"/>
            <a:ext cx="4057650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33707" y="2332572"/>
            <a:ext cx="4331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1101" y="2123648"/>
            <a:ext cx="42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4645" y="3565276"/>
            <a:ext cx="809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More generally, 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,…,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partition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Franklin Gothic Medium"/>
                <a:cs typeface="Franklin Gothic Medium"/>
              </a:rPr>
              <a:t> then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4044" y="2116554"/>
            <a:ext cx="1606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C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6086" y="4363194"/>
            <a:ext cx="6879276" cy="1001990"/>
            <a:chOff x="416086" y="4363194"/>
            <a:chExt cx="6879276" cy="1001990"/>
          </a:xfrm>
        </p:grpSpPr>
        <p:sp>
          <p:nvSpPr>
            <p:cNvPr id="5" name="TextBox 4"/>
            <p:cNvSpPr txBox="1"/>
            <p:nvPr/>
          </p:nvSpPr>
          <p:spPr>
            <a:xfrm>
              <a:off x="416086" y="4637504"/>
              <a:ext cx="16471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latin typeface="Garamond"/>
                  <a:cs typeface="Garamond"/>
                </a:rPr>
                <a:t>C</a:t>
              </a:r>
              <a:r>
                <a:rPr lang="en-US" sz="2800" i="1" baseline="-25000" dirty="0" err="1" smtClean="0">
                  <a:latin typeface="Garamond"/>
                  <a:cs typeface="Garamond"/>
                </a:rPr>
                <a:t>i</a:t>
              </a:r>
              <a:r>
                <a:rPr lang="en-US" sz="2800" dirty="0" err="1" smtClean="0">
                  <a:latin typeface="Garamond"/>
                  <a:cs typeface="Garamond"/>
                </a:rPr>
                <a:t>|</a:t>
              </a:r>
              <a:r>
                <a:rPr lang="en-US" sz="2800" i="1" dirty="0" err="1" smtClean="0"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02082" y="4363194"/>
              <a:ext cx="208204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i="1" baseline="-25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i="1" baseline="-25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i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14550" y="4918164"/>
              <a:ext cx="5029200" cy="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940639" y="4841964"/>
              <a:ext cx="53547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+ … +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E</a:t>
              </a:r>
              <a:r>
                <a:rPr lang="en-US" sz="28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i="1" baseline="-25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i="1" baseline="-25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51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8634" y="2361011"/>
            <a:ext cx="4516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{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AAA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AAB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ABA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BAA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} 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680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Alice to win the tournament, she must win at least 2 out of 3 games. The corresponding event is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41599" y="2943326"/>
            <a:ext cx="561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Garamond"/>
                <a:cs typeface="Garamond"/>
              </a:rPr>
              <a:t>0.6</a:t>
            </a:r>
            <a:r>
              <a:rPr lang="en-US" sz="2000" baseline="30000" dirty="0">
                <a:latin typeface="Garamond"/>
                <a:cs typeface="Garamond"/>
              </a:rPr>
              <a:t>3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06738" y="2829026"/>
            <a:ext cx="2271662" cy="514410"/>
            <a:chOff x="2706738" y="2829026"/>
            <a:chExt cx="2271662" cy="514410"/>
          </a:xfrm>
        </p:grpSpPr>
        <p:sp>
          <p:nvSpPr>
            <p:cNvPr id="7" name="Rectangle 6"/>
            <p:cNvSpPr/>
            <p:nvPr/>
          </p:nvSpPr>
          <p:spPr>
            <a:xfrm>
              <a:off x="3033799" y="2943326"/>
              <a:ext cx="16178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Garamond"/>
                  <a:cs typeface="Garamond"/>
                </a:rPr>
                <a:t>0.6</a:t>
              </a:r>
              <a:r>
                <a:rPr lang="en-US" sz="2000" baseline="30000" dirty="0" smtClean="0">
                  <a:latin typeface="Garamond"/>
                  <a:cs typeface="Garamond"/>
                </a:rPr>
                <a:t>2 </a:t>
              </a:r>
              <a:r>
                <a:rPr lang="en-US" sz="2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∙ </a:t>
              </a:r>
              <a:r>
                <a:rPr lang="en-US" sz="2000" dirty="0" smtClean="0">
                  <a:latin typeface="Garamond"/>
                  <a:cs typeface="Garamond"/>
                </a:rPr>
                <a:t>0.4 </a:t>
              </a:r>
              <a:r>
                <a:rPr lang="en-US" sz="2000" dirty="0" smtClean="0">
                  <a:latin typeface="Franklin Gothic Medium"/>
                  <a:cs typeface="Franklin Gothic Medium"/>
                </a:rPr>
                <a:t>each</a:t>
              </a:r>
              <a:endParaRPr lang="en-US" sz="2000" dirty="0">
                <a:latin typeface="Garamond"/>
                <a:cs typeface="Garamond"/>
              </a:endParaRPr>
            </a:p>
          </p:txBody>
        </p:sp>
        <p:sp>
          <p:nvSpPr>
            <p:cNvPr id="8" name="Right Brace 7"/>
            <p:cNvSpPr/>
            <p:nvPr/>
          </p:nvSpPr>
          <p:spPr>
            <a:xfrm rot="5400000">
              <a:off x="3747319" y="1788445"/>
              <a:ext cx="190500" cy="2271662"/>
            </a:xfrm>
            <a:prstGeom prst="rightBrace">
              <a:avLst>
                <a:gd name="adj1" fmla="val 40833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58634" y="3375186"/>
            <a:ext cx="508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0.6</a:t>
            </a:r>
            <a:r>
              <a:rPr lang="en-US" sz="2800" baseline="30000" dirty="0" smtClean="0">
                <a:latin typeface="Garamond"/>
                <a:cs typeface="Garamond"/>
              </a:rPr>
              <a:t>3</a:t>
            </a:r>
            <a:r>
              <a:rPr lang="en-US" sz="2800" dirty="0" smtClean="0">
                <a:latin typeface="Garamond"/>
                <a:cs typeface="Garamond"/>
              </a:rPr>
              <a:t> + 3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0.6</a:t>
            </a:r>
            <a:r>
              <a:rPr lang="en-US" sz="2800" baseline="30000" dirty="0" smtClean="0">
                <a:latin typeface="Garamond"/>
                <a:cs typeface="Garamond"/>
              </a:rPr>
              <a:t>2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∙ </a:t>
            </a:r>
            <a:r>
              <a:rPr lang="en-US" sz="2800" dirty="0" smtClean="0">
                <a:latin typeface="Garamond"/>
                <a:cs typeface="Garamond"/>
              </a:rPr>
              <a:t>0.4 = 0.648.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7200" y="4125007"/>
            <a:ext cx="8229600" cy="2014221"/>
            <a:chOff x="457200" y="4125007"/>
            <a:chExt cx="8229600" cy="2014221"/>
          </a:xfrm>
        </p:grpSpPr>
        <p:sp>
          <p:nvSpPr>
            <p:cNvPr id="10" name="TextBox 9"/>
            <p:cNvSpPr txBox="1"/>
            <p:nvPr/>
          </p:nvSpPr>
          <p:spPr>
            <a:xfrm>
              <a:off x="457200" y="4754233"/>
              <a:ext cx="8229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Alice wins a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fraction of her ping pong games against Bob. What are the chances Alice beats Bob in an 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match tournament (</a:t>
              </a:r>
              <a:r>
                <a:rPr lang="en-US" sz="2800" i="1" dirty="0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is odd)?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4125007"/>
              <a:ext cx="8229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accent1"/>
                  </a:solidFill>
                  <a:latin typeface="Franklin Gothic Medium"/>
                  <a:cs typeface="Franklin Gothic Medium"/>
                </a:rPr>
                <a:t>General playoff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308350" y="4552950"/>
              <a:ext cx="537845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91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9852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969" y="185360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Probability model similar as before.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69" y="24688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“Alice wins playoff”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8119" y="2929213"/>
            <a:ext cx="7321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A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event “Alice wins exactly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Franklin Gothic Medium"/>
                <a:cs typeface="Franklin Gothic Medium"/>
              </a:rPr>
              <a:t> matches”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889500"/>
            <a:ext cx="4257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A</a:t>
            </a:r>
            <a:r>
              <a:rPr lang="en-US" sz="2800" i="1" baseline="-25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= C(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i="1" dirty="0" err="1" smtClean="0">
                <a:latin typeface="Garamond"/>
                <a:cs typeface="Garamond"/>
              </a:rPr>
              <a:t>p</a:t>
            </a:r>
            <a:r>
              <a:rPr lang="en-US" sz="2800" i="1" baseline="30000" dirty="0" err="1" smtClean="0">
                <a:latin typeface="Garamond"/>
                <a:cs typeface="Garamond"/>
              </a:rPr>
              <a:t>k</a:t>
            </a:r>
            <a:r>
              <a:rPr lang="en-US" sz="2800" dirty="0" smtClean="0">
                <a:latin typeface="Garamond"/>
                <a:cs typeface="Garamond"/>
              </a:rPr>
              <a:t> (1 –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latin typeface="Garamond"/>
                <a:cs typeface="Garamond"/>
              </a:rPr>
              <a:t> - </a:t>
            </a:r>
            <a:r>
              <a:rPr lang="en-US" sz="2800" i="1" baseline="30000" dirty="0" smtClean="0">
                <a:latin typeface="Garamond"/>
                <a:cs typeface="Garamond"/>
              </a:rPr>
              <a:t>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3573861"/>
            <a:ext cx="349125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+1)/2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3200" dirty="0" smtClean="0">
                <a:solidFill>
                  <a:prstClr val="black"/>
                </a:solidFill>
                <a:latin typeface="Garamond"/>
                <a:cs typeface="Garamond"/>
              </a:rPr>
              <a:t>…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∪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2969" y="4241187"/>
            <a:ext cx="8080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+1)/2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… + 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  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  (they are disjoint)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5807" y="5412720"/>
            <a:ext cx="3054350" cy="965200"/>
            <a:chOff x="525807" y="5412720"/>
            <a:chExt cx="3054350" cy="965200"/>
          </a:xfrm>
        </p:grpSpPr>
        <p:sp>
          <p:nvSpPr>
            <p:cNvPr id="16" name="Rectangle 15"/>
            <p:cNvSpPr/>
            <p:nvPr/>
          </p:nvSpPr>
          <p:spPr>
            <a:xfrm>
              <a:off x="525807" y="5588000"/>
              <a:ext cx="3054350" cy="78992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lvl="0" algn="ctr"/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number of arrangements of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 </a:t>
              </a:r>
              <a:r>
                <a:rPr lang="en-US" sz="2000" dirty="0">
                  <a:solidFill>
                    <a:prstClr val="black"/>
                  </a:solidFill>
                  <a:latin typeface="Courier New"/>
                  <a:cs typeface="Courier New"/>
                </a:rPr>
                <a:t>A</a:t>
              </a:r>
              <a:r>
                <a:rPr lang="en-US" sz="20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s,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000" dirty="0">
                  <a:solidFill>
                    <a:prstClr val="black"/>
                  </a:solidFill>
                  <a:latin typeface="Garamond"/>
                  <a:cs typeface="Garamond"/>
                </a:rPr>
                <a:t> – </a:t>
              </a:r>
              <a:r>
                <a:rPr lang="en-US" sz="20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000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000" dirty="0" err="1">
                  <a:solidFill>
                    <a:prstClr val="black"/>
                  </a:solidFill>
                  <a:latin typeface="Courier New"/>
                  <a:cs typeface="Courier New"/>
                </a:rPr>
                <a:t>B</a:t>
              </a:r>
              <a:r>
                <a:rPr lang="en-US" sz="2000" dirty="0" err="1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s</a:t>
              </a:r>
              <a:endParaRPr lang="en-US" sz="20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2241550" y="5412720"/>
              <a:ext cx="6350" cy="17528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3365500" y="5412720"/>
            <a:ext cx="3453157" cy="965200"/>
            <a:chOff x="3365500" y="5412720"/>
            <a:chExt cx="3453157" cy="965200"/>
          </a:xfrm>
        </p:grpSpPr>
        <p:sp>
          <p:nvSpPr>
            <p:cNvPr id="17" name="Rectangle 16"/>
            <p:cNvSpPr/>
            <p:nvPr/>
          </p:nvSpPr>
          <p:spPr>
            <a:xfrm>
              <a:off x="3764307" y="5588000"/>
              <a:ext cx="3054350" cy="78992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lvl="0" algn="ctr"/>
              <a:r>
                <a:rPr lang="en-US" sz="20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probability of each such arrangement</a:t>
              </a:r>
              <a:endParaRPr lang="en-US" sz="2000" dirty="0">
                <a:solidFill>
                  <a:prstClr val="black"/>
                </a:solidFill>
                <a:latin typeface="Franklin Gothic Medium"/>
                <a:cs typeface="Franklin Gothic Medium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3365500" y="5412720"/>
              <a:ext cx="857250" cy="17528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453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32019" y="1301137"/>
            <a:ext cx="5676079" cy="523220"/>
            <a:chOff x="976369" y="1301137"/>
            <a:chExt cx="5676079" cy="523220"/>
          </a:xfrm>
        </p:grpSpPr>
        <p:sp>
          <p:nvSpPr>
            <p:cNvPr id="4" name="Rectangle 3"/>
            <p:cNvSpPr/>
            <p:nvPr/>
          </p:nvSpPr>
          <p:spPr>
            <a:xfrm>
              <a:off x="976369" y="1301137"/>
              <a:ext cx="280445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∑ 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+1)/2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endParaRPr lang="en-US" sz="28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402180" y="1382686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400" baseline="30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34129" y="1301137"/>
              <a:ext cx="29183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C(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,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 err="1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i="1" baseline="30000" dirty="0" err="1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(1 –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 - 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k</a:t>
              </a:r>
            </a:p>
          </p:txBody>
        </p:sp>
      </p:grpSp>
      <p:pic>
        <p:nvPicPr>
          <p:cNvPr id="8" name="Picture 7" descr="match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9" y="2228850"/>
            <a:ext cx="4555048" cy="3441420"/>
          </a:xfrm>
          <a:prstGeom prst="rect">
            <a:avLst/>
          </a:prstGeom>
        </p:spPr>
      </p:pic>
      <p:pic>
        <p:nvPicPr>
          <p:cNvPr id="9" name="Picture 8" descr="matches p=.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829" y="2228850"/>
            <a:ext cx="4555048" cy="34414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57830" y="4806950"/>
            <a:ext cx="1056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0.6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7080" y="4838700"/>
            <a:ext cx="1056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0.7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6056" y="5734050"/>
            <a:ext cx="7240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The probability that Alice wins an </a:t>
            </a:r>
            <a:r>
              <a:rPr lang="en-US" sz="2400" i="1" dirty="0" smtClean="0">
                <a:latin typeface="Garamond"/>
                <a:cs typeface="Garamond"/>
              </a:rPr>
              <a:t>n</a:t>
            </a:r>
            <a:r>
              <a:rPr lang="en-US" sz="2400" dirty="0" smtClean="0">
                <a:latin typeface="Franklin Gothic Medium"/>
                <a:cs typeface="Franklin Gothic Medium"/>
              </a:rPr>
              <a:t> game tournament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37093" y="5268615"/>
            <a:ext cx="31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Garamond"/>
                <a:cs typeface="Garamond"/>
              </a:rPr>
              <a:t>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59843" y="5268615"/>
            <a:ext cx="31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Garamond"/>
                <a:cs typeface="Garamond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9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you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553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Lakers and the Celtics meet for a 7-game playoff. They play until one team wins four games.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2749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Suppose the Lakers win 60% of the time. What is the probability that all 7 games are played?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pic>
        <p:nvPicPr>
          <p:cNvPr id="11" name="Picture 10" descr="lakers_celtic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2392484"/>
            <a:ext cx="3854450" cy="266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912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4120"/>
            <a:ext cx="5219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have $</a:t>
            </a:r>
            <a:r>
              <a:rPr lang="en-US" sz="2800" dirty="0">
                <a:latin typeface="Franklin Gothic Medium"/>
                <a:cs typeface="Franklin Gothic Medium"/>
              </a:rPr>
              <a:t>100. You keep betting $1 on </a:t>
            </a:r>
            <a:r>
              <a:rPr lang="en-US" sz="2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red</a:t>
            </a:r>
            <a:r>
              <a:rPr lang="en-US" sz="2800" dirty="0">
                <a:latin typeface="Franklin Gothic Medium"/>
                <a:cs typeface="Franklin Gothic Medium"/>
              </a:rPr>
              <a:t> at roulette.</a:t>
            </a:r>
          </a:p>
          <a:p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</p:txBody>
      </p:sp>
      <p:pic>
        <p:nvPicPr>
          <p:cNvPr id="9" name="Picture 8" descr="10894109-roulett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050" y="1320800"/>
            <a:ext cx="2813050" cy="28130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2732405"/>
            <a:ext cx="5645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stop when you win $200,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or when you run out of money.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044950"/>
            <a:ext cx="6330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you win $200?</a:t>
            </a:r>
          </a:p>
        </p:txBody>
      </p:sp>
    </p:spTree>
    <p:extLst>
      <p:ext uri="{BB962C8B-B14F-4D97-AF65-F5344CB8AC3E}">
        <p14:creationId xmlns:p14="http://schemas.microsoft.com/office/powerpoint/2010/main" val="424062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8107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025998"/>
            <a:ext cx="7062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S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all infinite sequences of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eds and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O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thers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05511"/>
            <a:ext cx="64275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be the event of red in the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th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round </a:t>
            </a:r>
            <a:b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</a:b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          (there is an </a:t>
            </a:r>
            <a:r>
              <a:rPr lang="en-US" sz="2800" dirty="0" smtClean="0">
                <a:solidFill>
                  <a:prstClr val="black"/>
                </a:solidFill>
                <a:latin typeface="Courier New"/>
                <a:cs typeface="Courier New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in position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)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3980261"/>
            <a:ext cx="2192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Probabilities: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7066" y="4547156"/>
            <a:ext cx="4220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… = </a:t>
            </a:r>
            <a:r>
              <a:rPr lang="en-US" sz="2800" dirty="0" smtClean="0">
                <a:solidFill>
                  <a:srgbClr val="FF0000"/>
                </a:solidFill>
                <a:latin typeface="Garamond"/>
                <a:cs typeface="Garamond"/>
              </a:rPr>
              <a:t>18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/37</a:t>
            </a:r>
            <a:endParaRPr lang="en-US" sz="2800" i="1" dirty="0"/>
          </a:p>
        </p:txBody>
      </p:sp>
      <p:sp>
        <p:nvSpPr>
          <p:cNvPr id="9" name="Rectangle 8"/>
          <p:cNvSpPr/>
          <p:nvPr/>
        </p:nvSpPr>
        <p:spPr>
          <a:xfrm>
            <a:off x="1007066" y="5053827"/>
            <a:ext cx="444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…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are independent</a:t>
            </a:r>
            <a:endParaRPr lang="en-US" sz="2800" i="1" dirty="0">
              <a:latin typeface="Franklin Gothic Medium"/>
              <a:cs typeface="Franklin Gothic Medium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67250" y="4168153"/>
            <a:ext cx="1839447" cy="461665"/>
            <a:chOff x="4451350" y="4493567"/>
            <a:chExt cx="1839447" cy="461665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4451350" y="4753917"/>
              <a:ext cx="374650" cy="17162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26000" y="4493567"/>
              <a:ext cx="1464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9933"/>
                  </a:solidFill>
                  <a:latin typeface="Franklin Gothic Medium"/>
                  <a:cs typeface="Franklin Gothic Medium"/>
                </a:rPr>
                <a:t>call this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190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449911"/>
            <a:ext cx="7475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be the event you win $200 and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.</a:t>
            </a:r>
            <a:endParaRPr lang="en-US" sz="2800" dirty="0">
              <a:solidFill>
                <a:prstClr val="black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646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You </a:t>
            </a:r>
            <a:r>
              <a:rPr lang="en-US" sz="2800" dirty="0" smtClean="0">
                <a:latin typeface="Franklin Gothic Medium"/>
                <a:cs typeface="Franklin Gothic Medium"/>
              </a:rPr>
              <a:t>have $</a:t>
            </a:r>
            <a:r>
              <a:rPr lang="en-US" sz="2800" dirty="0">
                <a:latin typeface="Franklin Gothic Medium"/>
                <a:cs typeface="Franklin Gothic Medium"/>
              </a:rPr>
              <a:t>100. </a:t>
            </a:r>
            <a:r>
              <a:rPr lang="en-US" sz="2800" dirty="0" smtClean="0">
                <a:latin typeface="Franklin Gothic Medium"/>
                <a:cs typeface="Franklin Gothic Medium"/>
              </a:rPr>
              <a:t>You stop when you win $200.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14276" y="1220460"/>
            <a:ext cx="879724" cy="724385"/>
            <a:chOff x="1914276" y="1010910"/>
            <a:chExt cx="879724" cy="724385"/>
          </a:xfrm>
        </p:grpSpPr>
        <p:sp>
          <p:nvSpPr>
            <p:cNvPr id="8" name="Freeform 7"/>
            <p:cNvSpPr/>
            <p:nvPr/>
          </p:nvSpPr>
          <p:spPr>
            <a:xfrm>
              <a:off x="2120900" y="1622544"/>
              <a:ext cx="673100" cy="112751"/>
            </a:xfrm>
            <a:custGeom>
              <a:avLst/>
              <a:gdLst>
                <a:gd name="connsiteX0" fmla="*/ 0 w 673100"/>
                <a:gd name="connsiteY0" fmla="*/ 112751 h 112751"/>
                <a:gd name="connsiteX1" fmla="*/ 330200 w 673100"/>
                <a:gd name="connsiteY1" fmla="*/ 4801 h 112751"/>
                <a:gd name="connsiteX2" fmla="*/ 673100 w 673100"/>
                <a:gd name="connsiteY2" fmla="*/ 17501 h 112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3100" h="112751">
                  <a:moveTo>
                    <a:pt x="0" y="112751"/>
                  </a:moveTo>
                  <a:cubicBezTo>
                    <a:pt x="109008" y="66713"/>
                    <a:pt x="218017" y="20676"/>
                    <a:pt x="330200" y="4801"/>
                  </a:cubicBezTo>
                  <a:cubicBezTo>
                    <a:pt x="442383" y="-11074"/>
                    <a:pt x="673100" y="17501"/>
                    <a:pt x="673100" y="17501"/>
                  </a:cubicBezTo>
                </a:path>
              </a:pathLst>
            </a:custGeom>
            <a:ln w="7620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14276" y="1010910"/>
              <a:ext cx="6193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Franklin Gothic Medium"/>
                  <a:cs typeface="Franklin Gothic Medium"/>
                </a:rPr>
                <a:t>$</a:t>
              </a:r>
              <a:r>
                <a:rPr lang="en-US" sz="2800" i="1" dirty="0" smtClean="0">
                  <a:solidFill>
                    <a:srgbClr val="FF0000"/>
                  </a:solidFill>
                  <a:latin typeface="Garamond"/>
                  <a:cs typeface="Garamond"/>
                </a:rPr>
                <a:t>n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24688" y="3285072"/>
            <a:ext cx="5183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R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32918" y="3285072"/>
            <a:ext cx="1647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849252" y="3795592"/>
            <a:ext cx="556563" cy="593544"/>
            <a:chOff x="6696852" y="4390712"/>
            <a:chExt cx="556563" cy="593544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696595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6696852" y="4522591"/>
              <a:ext cx="5565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1-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endParaRPr lang="en-US" sz="2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60052" y="3808292"/>
            <a:ext cx="402086" cy="599894"/>
            <a:chOff x="4347352" y="4390712"/>
            <a:chExt cx="402086" cy="599894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4521200" y="4390712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4347352" y="4528941"/>
              <a:ext cx="40208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endParaRPr lang="en-US" sz="2400" i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08982" y="3820256"/>
            <a:ext cx="695975" cy="538521"/>
            <a:chOff x="3385182" y="4428076"/>
            <a:chExt cx="695975" cy="538521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3632200" y="442807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3385182" y="4504932"/>
              <a:ext cx="6959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w</a:t>
              </a:r>
              <a:r>
                <a:rPr lang="en-US" sz="2400" i="1" baseline="-25000" dirty="0" smtClean="0">
                  <a:latin typeface="Garamond"/>
                  <a:cs typeface="Garamond"/>
                </a:rPr>
                <a:t>n</a:t>
              </a:r>
              <a:r>
                <a:rPr lang="en-US" sz="2400" baseline="-25000" dirty="0" smtClean="0">
                  <a:latin typeface="Garamond"/>
                  <a:cs typeface="Garamond"/>
                </a:rPr>
                <a:t>+1</a:t>
              </a:r>
              <a:endParaRPr lang="en-US" sz="2400" baseline="-25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92953" y="3813906"/>
            <a:ext cx="623339" cy="542986"/>
            <a:chOff x="5623103" y="4396326"/>
            <a:chExt cx="623339" cy="542986"/>
          </a:xfrm>
        </p:grpSpPr>
        <p:cxnSp>
          <p:nvCxnSpPr>
            <p:cNvPr id="25" name="Straight Arrow Connector 24"/>
            <p:cNvCxnSpPr/>
            <p:nvPr/>
          </p:nvCxnSpPr>
          <p:spPr>
            <a:xfrm flipH="1">
              <a:off x="5944614" y="4396326"/>
              <a:ext cx="6350" cy="18902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23103" y="4477647"/>
              <a:ext cx="62333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w</a:t>
              </a:r>
              <a:r>
                <a:rPr lang="en-US" sz="2400" i="1" baseline="-25000" dirty="0" smtClean="0">
                  <a:latin typeface="Garamond"/>
                  <a:cs typeface="Garamond"/>
                </a:rPr>
                <a:t>n</a:t>
              </a:r>
              <a:r>
                <a:rPr lang="en-US" sz="2400" baseline="-25000" dirty="0" smtClean="0">
                  <a:latin typeface="Garamond"/>
                  <a:cs typeface="Garamond"/>
                </a:rPr>
                <a:t>-1</a:t>
              </a:r>
              <a:endParaRPr lang="en-US" sz="2400" baseline="-250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928872" y="4859872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909740" y="5399622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673916" y="5399622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31850" y="4853522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27" grpId="0"/>
      <p:bldP spid="28" grpId="0"/>
      <p:bldP spid="29" grpId="0"/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5090" y="2685254"/>
            <a:ext cx="4229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4222" y="1145528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5090" y="1691628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99266" y="1691628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" y="1145528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35090" y="3360874"/>
            <a:ext cx="3541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178320" y="2738574"/>
            <a:ext cx="3508480" cy="523220"/>
          </a:xfrm>
          <a:prstGeom prst="rect">
            <a:avLst/>
          </a:prstGeom>
          <a:ln w="1905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let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)/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19/18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889792" y="3928544"/>
            <a:ext cx="2428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889792" y="4446824"/>
            <a:ext cx="2855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… = </a:t>
            </a:r>
            <a:r>
              <a:rPr lang="en-US" sz="2800" dirty="0" err="1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4184650" y="4741169"/>
            <a:ext cx="387350" cy="112751"/>
          </a:xfrm>
          <a:custGeom>
            <a:avLst/>
            <a:gdLst>
              <a:gd name="connsiteX0" fmla="*/ 0 w 673100"/>
              <a:gd name="connsiteY0" fmla="*/ 112751 h 112751"/>
              <a:gd name="connsiteX1" fmla="*/ 330200 w 673100"/>
              <a:gd name="connsiteY1" fmla="*/ 4801 h 112751"/>
              <a:gd name="connsiteX2" fmla="*/ 673100 w 673100"/>
              <a:gd name="connsiteY2" fmla="*/ 17501 h 11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100" h="112751">
                <a:moveTo>
                  <a:pt x="0" y="112751"/>
                </a:moveTo>
                <a:cubicBezTo>
                  <a:pt x="109008" y="66713"/>
                  <a:pt x="218017" y="20676"/>
                  <a:pt x="330200" y="4801"/>
                </a:cubicBezTo>
                <a:cubicBezTo>
                  <a:pt x="442383" y="-11074"/>
                  <a:pt x="673100" y="17501"/>
                  <a:pt x="673100" y="17501"/>
                </a:cubicBezTo>
              </a:path>
            </a:pathLst>
          </a:custGeom>
          <a:ln w="762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4222" y="5170624"/>
            <a:ext cx="2541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2926033" y="5155684"/>
            <a:ext cx="3133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26033" y="5700623"/>
            <a:ext cx="431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…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… + 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51963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1" grpId="0" animBg="1"/>
      <p:bldP spid="32" grpId="0"/>
      <p:bldP spid="33" grpId="0"/>
      <p:bldP spid="34" grpId="0" animBg="1"/>
      <p:bldP spid="35" grpId="0"/>
      <p:bldP spid="3" grpId="0"/>
      <p:bldP spid="3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Gambler’s ruin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4222" y="1145528"/>
            <a:ext cx="3169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latin typeface="Garamond"/>
                <a:cs typeface="Garamond"/>
              </a:rPr>
              <a:t>n</a:t>
            </a:r>
            <a:r>
              <a:rPr lang="en-US" sz="2800" baseline="-25000" dirty="0">
                <a:latin typeface="Garamond"/>
                <a:cs typeface="Garamond"/>
              </a:rPr>
              <a:t>-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5090" y="1691628"/>
            <a:ext cx="1107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0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299266" y="1691628"/>
            <a:ext cx="141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1.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57200" y="1145528"/>
            <a:ext cx="328930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" y="2571758"/>
            <a:ext cx="3289300" cy="523220"/>
          </a:xfrm>
          <a:prstGeom prst="rect">
            <a:avLst/>
          </a:prstGeom>
          <a:ln w="19050" cmpd="sng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(1-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)/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19/18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57200" y="3325723"/>
            <a:ext cx="3422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+ … + 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1113022" y="3785443"/>
            <a:ext cx="3237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+1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– 1)/(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457200" y="4500473"/>
            <a:ext cx="38502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200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 1)/(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– 1)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w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endParaRPr lang="en-US" sz="2800" baseline="-25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0" y="5191363"/>
            <a:ext cx="2464594" cy="1033641"/>
            <a:chOff x="457200" y="5191363"/>
            <a:chExt cx="2464594" cy="1033641"/>
          </a:xfrm>
        </p:grpSpPr>
        <p:sp>
          <p:nvSpPr>
            <p:cNvPr id="19" name="Rectangle 18"/>
            <p:cNvSpPr/>
            <p:nvPr/>
          </p:nvSpPr>
          <p:spPr>
            <a:xfrm>
              <a:off x="457200" y="5440273"/>
              <a:ext cx="11111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w</a:t>
              </a:r>
              <a:r>
                <a:rPr lang="en-US" sz="2800" i="1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+1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=</a:t>
              </a:r>
              <a:endParaRPr lang="en-US" sz="2800" baseline="-250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19250" y="5721350"/>
              <a:ext cx="12446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638637" y="5191363"/>
              <a:ext cx="12831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+1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1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50989" y="5701784"/>
              <a:ext cx="12457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l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200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1</a:t>
              </a:r>
              <a:endParaRPr lang="en-US" dirty="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457200" y="5171428"/>
            <a:ext cx="2647950" cy="1185328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50900" y="5721350"/>
            <a:ext cx="268472" cy="2421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038350" y="5287451"/>
            <a:ext cx="268472" cy="2421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610100" y="1145528"/>
            <a:ext cx="4238231" cy="5211228"/>
            <a:chOff x="4610100" y="1145528"/>
            <a:chExt cx="4238231" cy="521122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4610100" y="1145528"/>
              <a:ext cx="0" cy="521122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809245" y="1145528"/>
              <a:ext cx="25770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You have $100. 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809245" y="1747476"/>
              <a:ext cx="365441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You stop when you win</a:t>
              </a:r>
            </a:p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$200 or run out. 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09245" y="2902412"/>
              <a:ext cx="40390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Franklin Gothic Medium"/>
                  <a:cs typeface="Franklin Gothic Medium"/>
                </a:rPr>
                <a:t>The probability you win is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53100" y="3587333"/>
              <a:ext cx="20836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w</a:t>
              </a:r>
              <a:r>
                <a:rPr lang="en-US" sz="2800" baseline="-25000" dirty="0" smtClean="0">
                  <a:latin typeface="Garamond"/>
                  <a:cs typeface="Garamond"/>
                </a:rPr>
                <a:t>100</a:t>
              </a:r>
              <a:r>
                <a:rPr lang="en-US" sz="2800" dirty="0" smtClean="0">
                  <a:latin typeface="Garamond"/>
                  <a:cs typeface="Garamond"/>
                </a:rPr>
                <a:t> ≈ 0.0045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577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6" grpId="0"/>
      <p:bldP spid="17" grpId="0"/>
      <p:bldP spid="37" grpId="0" animBg="1"/>
      <p:bldP spid="1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and effect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14926" y="1583040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flipV="1">
            <a:off x="2025659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flipV="1">
            <a:off x="3680778" y="1553932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 flipV="1">
            <a:off x="5302948" y="1571164"/>
            <a:ext cx="1228810" cy="1176396"/>
          </a:xfrm>
          <a:prstGeom prst="trapezoid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307116" y="1558224"/>
            <a:ext cx="4033632" cy="1149352"/>
            <a:chOff x="2307116" y="1558224"/>
            <a:chExt cx="4033632" cy="1149352"/>
          </a:xfrm>
        </p:grpSpPr>
        <p:sp>
          <p:nvSpPr>
            <p:cNvPr id="8" name="Oval 7"/>
            <p:cNvSpPr/>
            <p:nvPr/>
          </p:nvSpPr>
          <p:spPr>
            <a:xfrm>
              <a:off x="2307116" y="2236059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915127" y="2002895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190151" y="2236059"/>
              <a:ext cx="425621" cy="42562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42016" y="1558224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65986" y="1825783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582865" y="2281955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840386" y="1839102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627536" y="1753802"/>
              <a:ext cx="425621" cy="42562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Oval 19"/>
          <p:cNvSpPr/>
          <p:nvPr/>
        </p:nvSpPr>
        <p:spPr>
          <a:xfrm>
            <a:off x="2012959" y="1482300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1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81989" y="1468999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2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90164" y="1477152"/>
            <a:ext cx="458402" cy="458402"/>
          </a:xfrm>
          <a:prstGeom prst="ellipse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ranklin Gothic Medium"/>
                <a:cs typeface="Franklin Gothic Medium"/>
              </a:rPr>
              <a:t>3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7500" y="1257300"/>
            <a:ext cx="5283200" cy="177165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602590" y="2850346"/>
            <a:ext cx="5584905" cy="540037"/>
            <a:chOff x="602590" y="2850346"/>
            <a:chExt cx="5584905" cy="540037"/>
          </a:xfrm>
        </p:grpSpPr>
        <p:sp>
          <p:nvSpPr>
            <p:cNvPr id="34" name="TextBox 33"/>
            <p:cNvSpPr txBox="1"/>
            <p:nvPr/>
          </p:nvSpPr>
          <p:spPr>
            <a:xfrm>
              <a:off x="602590" y="2899717"/>
              <a:ext cx="10357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cause: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362209" y="2850346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baseline="-250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37956" y="2850346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baseline="-25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33556" y="2867163"/>
              <a:ext cx="5539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17167" y="4158962"/>
            <a:ext cx="3883760" cy="523220"/>
            <a:chOff x="617167" y="4158962"/>
            <a:chExt cx="3883760" cy="523220"/>
          </a:xfrm>
        </p:grpSpPr>
        <p:sp>
          <p:nvSpPr>
            <p:cNvPr id="39" name="TextBox 38"/>
            <p:cNvSpPr txBox="1"/>
            <p:nvPr/>
          </p:nvSpPr>
          <p:spPr>
            <a:xfrm>
              <a:off x="617167" y="4220517"/>
              <a:ext cx="1021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effect: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95241" y="4158962"/>
              <a:ext cx="4056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B</a:t>
              </a:r>
              <a:endParaRPr lang="en-US" baseline="-25000" dirty="0"/>
            </a:p>
          </p:txBody>
        </p:sp>
      </p:grpSp>
      <p:sp>
        <p:nvSpPr>
          <p:cNvPr id="28" name="Oval 27"/>
          <p:cNvSpPr/>
          <p:nvPr/>
        </p:nvSpPr>
        <p:spPr>
          <a:xfrm>
            <a:off x="4095241" y="3750446"/>
            <a:ext cx="425621" cy="425621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36554" y="5352484"/>
            <a:ext cx="1607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err="1" smtClean="0">
                <a:latin typeface="Garamond"/>
                <a:cs typeface="Garamond"/>
              </a:rPr>
              <a:t>C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err="1" smtClean="0">
                <a:latin typeface="Garamond"/>
                <a:cs typeface="Garamond"/>
              </a:rPr>
              <a:t>|</a:t>
            </a:r>
            <a:r>
              <a:rPr lang="en-US" sz="2800" i="1" dirty="0" err="1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73282" y="5128001"/>
            <a:ext cx="182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400" dirty="0" err="1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err="1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426911" y="5645844"/>
            <a:ext cx="5834439" cy="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282923" y="5614094"/>
            <a:ext cx="6123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 +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B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22356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tests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982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you are sick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, a blood test comes out positive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95% of the time.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29647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you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800" dirty="0" smtClean="0">
                <a:latin typeface="Franklin Gothic Medium"/>
                <a:cs typeface="Franklin Gothic Medium"/>
              </a:rPr>
              <a:t> sick, the test is positive 1% of the time.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05847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Suppose 0.5% people in Hong Kong are sick.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82682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take the test and come out positive. What are the chances that you are sick?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032000" y="4941788"/>
            <a:ext cx="4057650" cy="968354"/>
            <a:chOff x="2032000" y="4941788"/>
            <a:chExt cx="4057650" cy="968354"/>
          </a:xfrm>
        </p:grpSpPr>
        <p:sp>
          <p:nvSpPr>
            <p:cNvPr id="9" name="Rectangle 8"/>
            <p:cNvSpPr/>
            <p:nvPr/>
          </p:nvSpPr>
          <p:spPr>
            <a:xfrm>
              <a:off x="3077170" y="4941788"/>
              <a:ext cx="18491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032000" y="5484058"/>
              <a:ext cx="4057650" cy="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052763" y="5386922"/>
              <a:ext cx="399097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+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|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i="1" baseline="30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2800" i="1" baseline="30000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c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15759" y="5203398"/>
            <a:ext cx="1482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93992" y="6073170"/>
            <a:ext cx="1566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95%   0.5%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3008" y="6083350"/>
            <a:ext cx="1566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%   99.5%</a:t>
            </a:r>
            <a:endParaRPr lang="en-US" sz="24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550120" y="5417590"/>
            <a:ext cx="1913930" cy="748260"/>
            <a:chOff x="2550120" y="5417590"/>
            <a:chExt cx="1913930" cy="748260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2647950" y="5417590"/>
              <a:ext cx="1054100" cy="74826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3409950" y="5417590"/>
              <a:ext cx="1054100" cy="74826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2550120" y="586105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3329285" y="586105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4512270" y="5910142"/>
            <a:ext cx="1010345" cy="315428"/>
            <a:chOff x="4512270" y="5910142"/>
            <a:chExt cx="1010345" cy="315428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4512270" y="5920770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361285" y="5910142"/>
              <a:ext cx="161330" cy="30480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134100" y="5203398"/>
            <a:ext cx="1392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≈ 32.3%</a:t>
            </a:r>
          </a:p>
        </p:txBody>
      </p:sp>
    </p:spTree>
    <p:extLst>
      <p:ext uri="{BB962C8B-B14F-4D97-AF65-F5344CB8AC3E}">
        <p14:creationId xmlns:p14="http://schemas.microsoft.com/office/powerpoint/2010/main" val="404620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/>
      <p:bldP spid="15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vs. nursing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Two classes take place in Lady Shaw Building.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9802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One is a computer science class with 100 students, out of which 20% are girls.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21087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other is a nursing class with 10 students, out of which 80% are girls.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48087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girl walks out. What are the chances that she is from the computer science class? </a:t>
            </a:r>
          </a:p>
        </p:txBody>
      </p:sp>
    </p:spTree>
    <p:extLst>
      <p:ext uri="{BB962C8B-B14F-4D97-AF65-F5344CB8AC3E}">
        <p14:creationId xmlns:p14="http://schemas.microsoft.com/office/powerpoint/2010/main" val="645789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effects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8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Cup one </a:t>
            </a:r>
            <a:r>
              <a:rPr lang="en-US" sz="2800" dirty="0" smtClean="0">
                <a:latin typeface="Franklin Gothic Medium"/>
                <a:cs typeface="Franklin Gothic Medium"/>
              </a:rPr>
              <a:t>has 9 blue balls and 1 red ball.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3787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Cup two </a:t>
            </a:r>
            <a:r>
              <a:rPr lang="en-US" sz="2800" dirty="0" smtClean="0">
                <a:latin typeface="Franklin Gothic Medium"/>
                <a:cs typeface="Franklin Gothic Medium"/>
              </a:rPr>
              <a:t>has 9 red balls and 1 blue ball.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0622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choose a cup at random and draw a ball. It is blue.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8184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 draw another ball from the same cup (without replacement). What is the probability it is blue?</a:t>
            </a:r>
          </a:p>
        </p:txBody>
      </p:sp>
    </p:spTree>
    <p:extLst>
      <p:ext uri="{BB962C8B-B14F-4D97-AF65-F5344CB8AC3E}">
        <p14:creationId xmlns:p14="http://schemas.microsoft.com/office/powerpoint/2010/main" val="95957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roulette</a:t>
            </a:r>
            <a:endParaRPr lang="en-US" dirty="0"/>
          </a:p>
        </p:txBody>
      </p:sp>
      <p:pic>
        <p:nvPicPr>
          <p:cNvPr id="6" name="Picture 5" descr="ur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" y="1454229"/>
            <a:ext cx="1717040" cy="21463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84650" y="1879540"/>
            <a:ext cx="2978150" cy="535781"/>
            <a:chOff x="4184650" y="1879540"/>
            <a:chExt cx="2978150" cy="535781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4184650" y="219075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950" y="1879540"/>
              <a:ext cx="952500" cy="535781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048000" y="1299170"/>
            <a:ext cx="945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16800" y="1257379"/>
            <a:ext cx="786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Bob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184650" y="3130490"/>
            <a:ext cx="2978150" cy="535781"/>
            <a:chOff x="4184650" y="3130490"/>
            <a:chExt cx="2978150" cy="535781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4184650" y="341630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950" y="3130490"/>
              <a:ext cx="952500" cy="535781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4184650" y="1276429"/>
            <a:ext cx="2978150" cy="535781"/>
            <a:chOff x="4184650" y="1276429"/>
            <a:chExt cx="2978150" cy="535781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4184650" y="156845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87950" y="1276429"/>
              <a:ext cx="952500" cy="535781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4184650" y="2527379"/>
            <a:ext cx="2978150" cy="535781"/>
            <a:chOff x="4184650" y="2527379"/>
            <a:chExt cx="2978150" cy="535781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4184650" y="2832100"/>
              <a:ext cx="2978150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 descr="SW-629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87950" y="2527379"/>
              <a:ext cx="952500" cy="535781"/>
            </a:xfrm>
            <a:prstGeom prst="rect">
              <a:avLst/>
            </a:prstGeom>
          </p:spPr>
        </p:pic>
      </p:grpSp>
      <p:sp>
        <p:nvSpPr>
          <p:cNvPr id="22" name="Cloud 21"/>
          <p:cNvSpPr/>
          <p:nvPr/>
        </p:nvSpPr>
        <p:spPr>
          <a:xfrm>
            <a:off x="6203950" y="106680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loud 22"/>
          <p:cNvSpPr/>
          <p:nvPr/>
        </p:nvSpPr>
        <p:spPr>
          <a:xfrm>
            <a:off x="4540250" y="168910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6203950" y="2330450"/>
            <a:ext cx="539750" cy="501650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xplosion 2 24"/>
          <p:cNvSpPr/>
          <p:nvPr/>
        </p:nvSpPr>
        <p:spPr>
          <a:xfrm rot="19197087">
            <a:off x="3467101" y="2784523"/>
            <a:ext cx="1993900" cy="1022350"/>
          </a:xfrm>
          <a:prstGeom prst="irregularSeal2">
            <a:avLst/>
          </a:prstGeom>
          <a:solidFill>
            <a:srgbClr val="D9D9D9"/>
          </a:solidFill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BANG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4284177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Alice and Bob take turns spinning the 6 hole cylinder and shooting at each other.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39068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that Alice wins (Bob dies)?</a:t>
            </a:r>
          </a:p>
        </p:txBody>
      </p:sp>
    </p:spTree>
    <p:extLst>
      <p:ext uri="{BB962C8B-B14F-4D97-AF65-F5344CB8AC3E}">
        <p14:creationId xmlns:p14="http://schemas.microsoft.com/office/powerpoint/2010/main" val="152184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Russian roulette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9226"/>
            <a:ext cx="474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E.g.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Franklin Gothic Medium"/>
                <a:cs typeface="Franklin Gothic Medium"/>
              </a:rPr>
              <a:t>: Alice misses, then Bob misses, then Alice hits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170026"/>
            <a:ext cx="546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dirty="0" smtClean="0">
                <a:latin typeface="Franklin Gothic Medium"/>
                <a:cs typeface="Franklin Gothic Medium"/>
              </a:rPr>
              <a:t>“Alice wins”</a:t>
            </a:r>
            <a:r>
              <a:rPr lang="en-US" sz="2400" dirty="0" smtClean="0">
                <a:latin typeface="Garamond"/>
                <a:cs typeface="Garamond"/>
              </a:rPr>
              <a:t> = { </a:t>
            </a:r>
            <a:r>
              <a:rPr lang="en-US" sz="2400" dirty="0" smtClean="0">
                <a:latin typeface="Courier New"/>
                <a:cs typeface="Courier New"/>
              </a:rPr>
              <a:t>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MMH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Courier New"/>
                <a:cs typeface="Courier New"/>
              </a:rPr>
              <a:t>MMMMH</a:t>
            </a:r>
            <a:r>
              <a:rPr lang="en-US" sz="2400" dirty="0" smtClean="0">
                <a:latin typeface="Garamond"/>
                <a:cs typeface="Garamond"/>
              </a:rPr>
              <a:t>, …}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117950"/>
            <a:ext cx="340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model</a:t>
            </a:r>
            <a:endParaRPr lang="en-US" sz="32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937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outcomes are </a:t>
            </a:r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</a:t>
            </a:r>
            <a:r>
              <a:rPr lang="en-US" sz="2400" dirty="0" smtClean="0">
                <a:latin typeface="Franklin Gothic Medium"/>
                <a:cs typeface="Franklin Gothic Medium"/>
              </a:rPr>
              <a:t> equally likely!</a:t>
            </a:r>
          </a:p>
        </p:txBody>
      </p:sp>
    </p:spTree>
    <p:extLst>
      <p:ext uri="{BB962C8B-B14F-4D97-AF65-F5344CB8AC3E}">
        <p14:creationId xmlns:p14="http://schemas.microsoft.com/office/powerpoint/2010/main" val="310738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3036</TotalTime>
  <Words>2992</Words>
  <Application>Microsoft Macintosh PowerPoint</Application>
  <PresentationFormat>On-screen Show (4:3)</PresentationFormat>
  <Paragraphs>434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3. Conditional probability part two</vt:lpstr>
      <vt:lpstr>Cause and effect</vt:lpstr>
      <vt:lpstr>Bayes’ rule</vt:lpstr>
      <vt:lpstr>Cause and effect</vt:lpstr>
      <vt:lpstr>Medical tests</vt:lpstr>
      <vt:lpstr>Computer science vs. nursing</vt:lpstr>
      <vt:lpstr>Two effects</vt:lpstr>
      <vt:lpstr>Russian roulette</vt:lpstr>
      <vt:lpstr>Russian roulette</vt:lpstr>
      <vt:lpstr>Russian roulette</vt:lpstr>
      <vt:lpstr>Russian roulette</vt:lpstr>
      <vt:lpstr>Infinite sample spaces</vt:lpstr>
      <vt:lpstr>Problem for you to solve</vt:lpstr>
      <vt:lpstr>Hats again</vt:lpstr>
      <vt:lpstr>Hats again</vt:lpstr>
      <vt:lpstr>Hats again</vt:lpstr>
      <vt:lpstr>Summary of conditional probability</vt:lpstr>
      <vt:lpstr>Independence of two events</vt:lpstr>
      <vt:lpstr>Examples of (in)dependence</vt:lpstr>
      <vt:lpstr>Sequential components</vt:lpstr>
      <vt:lpstr>Algebra of independent events</vt:lpstr>
      <vt:lpstr>Parallel components</vt:lpstr>
      <vt:lpstr>Independence of three events</vt:lpstr>
      <vt:lpstr>(In)dependence of three events</vt:lpstr>
      <vt:lpstr>Independence of many events</vt:lpstr>
      <vt:lpstr>Multiple components</vt:lpstr>
      <vt:lpstr>Multiple components</vt:lpstr>
      <vt:lpstr>Playoffs</vt:lpstr>
      <vt:lpstr>Playoffs</vt:lpstr>
      <vt:lpstr>Playoffs</vt:lpstr>
      <vt:lpstr>Playoffs</vt:lpstr>
      <vt:lpstr>Playoffs</vt:lpstr>
      <vt:lpstr>Problem for you</vt:lpstr>
      <vt:lpstr>Gambler’s ruin</vt:lpstr>
      <vt:lpstr>Gambler’s ruin</vt:lpstr>
      <vt:lpstr>Gambler’s ruin</vt:lpstr>
      <vt:lpstr>Gambler’s ruin</vt:lpstr>
      <vt:lpstr>Gambler’s ruin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258</cp:revision>
  <dcterms:created xsi:type="dcterms:W3CDTF">2013-01-07T07:20:47Z</dcterms:created>
  <dcterms:modified xsi:type="dcterms:W3CDTF">2014-02-20T07:18:03Z</dcterms:modified>
</cp:coreProperties>
</file>