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80" r:id="rId4"/>
    <p:sldId id="257" r:id="rId5"/>
    <p:sldId id="260" r:id="rId6"/>
    <p:sldId id="261" r:id="rId7"/>
    <p:sldId id="266" r:id="rId8"/>
    <p:sldId id="292" r:id="rId9"/>
    <p:sldId id="284" r:id="rId10"/>
    <p:sldId id="258" r:id="rId11"/>
    <p:sldId id="269" r:id="rId12"/>
    <p:sldId id="287" r:id="rId13"/>
    <p:sldId id="283" r:id="rId14"/>
    <p:sldId id="286" r:id="rId15"/>
    <p:sldId id="273" r:id="rId16"/>
    <p:sldId id="293" r:id="rId17"/>
    <p:sldId id="271" r:id="rId18"/>
    <p:sldId id="277" r:id="rId19"/>
    <p:sldId id="278" r:id="rId20"/>
    <p:sldId id="274" r:id="rId21"/>
    <p:sldId id="276" r:id="rId22"/>
    <p:sldId id="294" r:id="rId23"/>
    <p:sldId id="281" r:id="rId24"/>
    <p:sldId id="259" r:id="rId25"/>
    <p:sldId id="282" r:id="rId26"/>
    <p:sldId id="295" r:id="rId27"/>
    <p:sldId id="275" r:id="rId28"/>
    <p:sldId id="27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74B86-CDE3-49A8-B224-6585B2A777CF}" v="37" dt="2020-09-08T08:17:07.272"/>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jun" userId="3a87c858-181f-4baf-b5ea-df638107148c" providerId="ADAL" clId="{01474B86-CDE3-49A8-B224-6585B2A777CF}"/>
    <pc:docChg chg="undo custSel addSld delSld modSld sldOrd">
      <pc:chgData name="Dajun" userId="3a87c858-181f-4baf-b5ea-df638107148c" providerId="ADAL" clId="{01474B86-CDE3-49A8-B224-6585B2A777CF}" dt="2020-09-08T08:17:07.272" v="1542" actId="207"/>
      <pc:docMkLst>
        <pc:docMk/>
      </pc:docMkLst>
      <pc:sldChg chg="modSp mod">
        <pc:chgData name="Dajun" userId="3a87c858-181f-4baf-b5ea-df638107148c" providerId="ADAL" clId="{01474B86-CDE3-49A8-B224-6585B2A777CF}" dt="2020-09-08T08:08:01.345" v="1177" actId="20577"/>
        <pc:sldMkLst>
          <pc:docMk/>
          <pc:sldMk cId="0" sldId="258"/>
        </pc:sldMkLst>
        <pc:spChg chg="mod">
          <ac:chgData name="Dajun" userId="3a87c858-181f-4baf-b5ea-df638107148c" providerId="ADAL" clId="{01474B86-CDE3-49A8-B224-6585B2A777CF}" dt="2020-09-08T08:07:48.465" v="1166" actId="6549"/>
          <ac:spMkLst>
            <pc:docMk/>
            <pc:sldMk cId="0" sldId="258"/>
            <ac:spMk id="6" creationId="{00000000-0000-0000-0000-000000000000}"/>
          </ac:spMkLst>
        </pc:spChg>
        <pc:spChg chg="mod">
          <ac:chgData name="Dajun" userId="3a87c858-181f-4baf-b5ea-df638107148c" providerId="ADAL" clId="{01474B86-CDE3-49A8-B224-6585B2A777CF}" dt="2020-09-08T08:08:01.345" v="1177" actId="20577"/>
          <ac:spMkLst>
            <pc:docMk/>
            <pc:sldMk cId="0" sldId="258"/>
            <ac:spMk id="8" creationId="{00000000-0000-0000-0000-000000000000}"/>
          </ac:spMkLst>
        </pc:spChg>
      </pc:sldChg>
      <pc:sldChg chg="modSp mod">
        <pc:chgData name="Dajun" userId="3a87c858-181f-4baf-b5ea-df638107148c" providerId="ADAL" clId="{01474B86-CDE3-49A8-B224-6585B2A777CF}" dt="2020-09-08T08:09:34.292" v="1222" actId="6549"/>
        <pc:sldMkLst>
          <pc:docMk/>
          <pc:sldMk cId="0" sldId="259"/>
        </pc:sldMkLst>
        <pc:spChg chg="mod">
          <ac:chgData name="Dajun" userId="3a87c858-181f-4baf-b5ea-df638107148c" providerId="ADAL" clId="{01474B86-CDE3-49A8-B224-6585B2A777CF}" dt="2020-09-08T08:09:34.292" v="1222" actId="6549"/>
          <ac:spMkLst>
            <pc:docMk/>
            <pc:sldMk cId="0" sldId="259"/>
            <ac:spMk id="6" creationId="{00000000-0000-0000-0000-000000000000}"/>
          </ac:spMkLst>
        </pc:spChg>
      </pc:sldChg>
      <pc:sldChg chg="addSp delSp modSp mod ord">
        <pc:chgData name="Dajun" userId="3a87c858-181f-4baf-b5ea-df638107148c" providerId="ADAL" clId="{01474B86-CDE3-49A8-B224-6585B2A777CF}" dt="2020-09-08T08:00:24.262" v="939" actId="27636"/>
        <pc:sldMkLst>
          <pc:docMk/>
          <pc:sldMk cId="0" sldId="269"/>
        </pc:sldMkLst>
        <pc:spChg chg="mod">
          <ac:chgData name="Dajun" userId="3a87c858-181f-4baf-b5ea-df638107148c" providerId="ADAL" clId="{01474B86-CDE3-49A8-B224-6585B2A777CF}" dt="2020-09-08T08:00:24.262" v="939" actId="27636"/>
          <ac:spMkLst>
            <pc:docMk/>
            <pc:sldMk cId="0" sldId="269"/>
            <ac:spMk id="6" creationId="{00000000-0000-0000-0000-000000000000}"/>
          </ac:spMkLst>
        </pc:spChg>
        <pc:picChg chg="del">
          <ac:chgData name="Dajun" userId="3a87c858-181f-4baf-b5ea-df638107148c" providerId="ADAL" clId="{01474B86-CDE3-49A8-B224-6585B2A777CF}" dt="2020-09-08T07:40:03.937" v="265" actId="478"/>
          <ac:picMkLst>
            <pc:docMk/>
            <pc:sldMk cId="0" sldId="269"/>
            <ac:picMk id="2" creationId="{6A939E4B-7F7E-44AF-ADD1-B1D218147BFD}"/>
          </ac:picMkLst>
        </pc:picChg>
        <pc:picChg chg="add mod modCrop">
          <ac:chgData name="Dajun" userId="3a87c858-181f-4baf-b5ea-df638107148c" providerId="ADAL" clId="{01474B86-CDE3-49A8-B224-6585B2A777CF}" dt="2020-09-08T07:40:54.837" v="273" actId="1076"/>
          <ac:picMkLst>
            <pc:docMk/>
            <pc:sldMk cId="0" sldId="269"/>
            <ac:picMk id="3" creationId="{94391D46-09A7-420B-9B1C-41DB553E64BB}"/>
          </ac:picMkLst>
        </pc:picChg>
        <pc:picChg chg="del">
          <ac:chgData name="Dajun" userId="3a87c858-181f-4baf-b5ea-df638107148c" providerId="ADAL" clId="{01474B86-CDE3-49A8-B224-6585B2A777CF}" dt="2020-09-08T07:40:02.249" v="264" actId="478"/>
          <ac:picMkLst>
            <pc:docMk/>
            <pc:sldMk cId="0" sldId="269"/>
            <ac:picMk id="7" creationId="{2133803D-6022-40F0-9973-7A4F2959C465}"/>
          </ac:picMkLst>
        </pc:picChg>
      </pc:sldChg>
      <pc:sldChg chg="del">
        <pc:chgData name="Dajun" userId="3a87c858-181f-4baf-b5ea-df638107148c" providerId="ADAL" clId="{01474B86-CDE3-49A8-B224-6585B2A777CF}" dt="2020-09-08T07:57:01.858" v="868" actId="47"/>
        <pc:sldMkLst>
          <pc:docMk/>
          <pc:sldMk cId="0" sldId="270"/>
        </pc:sldMkLst>
      </pc:sldChg>
      <pc:sldChg chg="modSp mod">
        <pc:chgData name="Dajun" userId="3a87c858-181f-4baf-b5ea-df638107148c" providerId="ADAL" clId="{01474B86-CDE3-49A8-B224-6585B2A777CF}" dt="2020-09-08T08:09:02.474" v="1217" actId="6549"/>
        <pc:sldMkLst>
          <pc:docMk/>
          <pc:sldMk cId="0" sldId="271"/>
        </pc:sldMkLst>
        <pc:spChg chg="mod">
          <ac:chgData name="Dajun" userId="3a87c858-181f-4baf-b5ea-df638107148c" providerId="ADAL" clId="{01474B86-CDE3-49A8-B224-6585B2A777CF}" dt="2020-09-08T08:09:02.474" v="1217" actId="6549"/>
          <ac:spMkLst>
            <pc:docMk/>
            <pc:sldMk cId="0" sldId="271"/>
            <ac:spMk id="6" creationId="{00000000-0000-0000-0000-000000000000}"/>
          </ac:spMkLst>
        </pc:spChg>
        <pc:spChg chg="mod">
          <ac:chgData name="Dajun" userId="3a87c858-181f-4baf-b5ea-df638107148c" providerId="ADAL" clId="{01474B86-CDE3-49A8-B224-6585B2A777CF}" dt="2020-09-08T08:04:18.256" v="1068" actId="20577"/>
          <ac:spMkLst>
            <pc:docMk/>
            <pc:sldMk cId="0" sldId="271"/>
            <ac:spMk id="7" creationId="{00000000-0000-0000-0000-000000000000}"/>
          </ac:spMkLst>
        </pc:spChg>
      </pc:sldChg>
      <pc:sldChg chg="modSp mod">
        <pc:chgData name="Dajun" userId="3a87c858-181f-4baf-b5ea-df638107148c" providerId="ADAL" clId="{01474B86-CDE3-49A8-B224-6585B2A777CF}" dt="2020-09-08T08:08:54.560" v="1216" actId="20577"/>
        <pc:sldMkLst>
          <pc:docMk/>
          <pc:sldMk cId="0" sldId="273"/>
        </pc:sldMkLst>
        <pc:spChg chg="mod">
          <ac:chgData name="Dajun" userId="3a87c858-181f-4baf-b5ea-df638107148c" providerId="ADAL" clId="{01474B86-CDE3-49A8-B224-6585B2A777CF}" dt="2020-09-08T08:08:54.560" v="1216" actId="20577"/>
          <ac:spMkLst>
            <pc:docMk/>
            <pc:sldMk cId="0" sldId="273"/>
            <ac:spMk id="6" creationId="{00000000-0000-0000-0000-000000000000}"/>
          </ac:spMkLst>
        </pc:spChg>
      </pc:sldChg>
      <pc:sldChg chg="modSp mod">
        <pc:chgData name="Dajun" userId="3a87c858-181f-4baf-b5ea-df638107148c" providerId="ADAL" clId="{01474B86-CDE3-49A8-B224-6585B2A777CF}" dt="2020-09-08T08:09:21.361" v="1219" actId="6549"/>
        <pc:sldMkLst>
          <pc:docMk/>
          <pc:sldMk cId="0" sldId="274"/>
        </pc:sldMkLst>
        <pc:spChg chg="mod">
          <ac:chgData name="Dajun" userId="3a87c858-181f-4baf-b5ea-df638107148c" providerId="ADAL" clId="{01474B86-CDE3-49A8-B224-6585B2A777CF}" dt="2020-09-08T08:09:21.361" v="1219" actId="6549"/>
          <ac:spMkLst>
            <pc:docMk/>
            <pc:sldMk cId="0" sldId="274"/>
            <ac:spMk id="5" creationId="{00000000-0000-0000-0000-000000000000}"/>
          </ac:spMkLst>
        </pc:spChg>
      </pc:sldChg>
      <pc:sldChg chg="modSp mod">
        <pc:chgData name="Dajun" userId="3a87c858-181f-4baf-b5ea-df638107148c" providerId="ADAL" clId="{01474B86-CDE3-49A8-B224-6585B2A777CF}" dt="2020-09-08T08:05:02.154" v="1096" actId="20577"/>
        <pc:sldMkLst>
          <pc:docMk/>
          <pc:sldMk cId="2041224430" sldId="275"/>
        </pc:sldMkLst>
        <pc:spChg chg="mod">
          <ac:chgData name="Dajun" userId="3a87c858-181f-4baf-b5ea-df638107148c" providerId="ADAL" clId="{01474B86-CDE3-49A8-B224-6585B2A777CF}" dt="2020-09-08T08:05:02.154" v="1096" actId="20577"/>
          <ac:spMkLst>
            <pc:docMk/>
            <pc:sldMk cId="2041224430" sldId="275"/>
            <ac:spMk id="6" creationId="{00000000-0000-0000-0000-000000000000}"/>
          </ac:spMkLst>
        </pc:spChg>
      </pc:sldChg>
      <pc:sldChg chg="modSp mod">
        <pc:chgData name="Dajun" userId="3a87c858-181f-4baf-b5ea-df638107148c" providerId="ADAL" clId="{01474B86-CDE3-49A8-B224-6585B2A777CF}" dt="2020-09-08T08:09:26.232" v="1220" actId="6549"/>
        <pc:sldMkLst>
          <pc:docMk/>
          <pc:sldMk cId="0" sldId="276"/>
        </pc:sldMkLst>
        <pc:spChg chg="mod">
          <ac:chgData name="Dajun" userId="3a87c858-181f-4baf-b5ea-df638107148c" providerId="ADAL" clId="{01474B86-CDE3-49A8-B224-6585B2A777CF}" dt="2020-09-08T08:09:26.232" v="1220" actId="6549"/>
          <ac:spMkLst>
            <pc:docMk/>
            <pc:sldMk cId="0" sldId="276"/>
            <ac:spMk id="5" creationId="{00000000-0000-0000-0000-000000000000}"/>
          </ac:spMkLst>
        </pc:spChg>
      </pc:sldChg>
      <pc:sldChg chg="modSp mod">
        <pc:chgData name="Dajun" userId="3a87c858-181f-4baf-b5ea-df638107148c" providerId="ADAL" clId="{01474B86-CDE3-49A8-B224-6585B2A777CF}" dt="2020-09-08T08:09:14.601" v="1218" actId="6549"/>
        <pc:sldMkLst>
          <pc:docMk/>
          <pc:sldMk cId="0" sldId="277"/>
        </pc:sldMkLst>
        <pc:spChg chg="mod">
          <ac:chgData name="Dajun" userId="3a87c858-181f-4baf-b5ea-df638107148c" providerId="ADAL" clId="{01474B86-CDE3-49A8-B224-6585B2A777CF}" dt="2020-09-08T08:09:14.601" v="1218" actId="6549"/>
          <ac:spMkLst>
            <pc:docMk/>
            <pc:sldMk cId="0" sldId="277"/>
            <ac:spMk id="5" creationId="{00000000-0000-0000-0000-000000000000}"/>
          </ac:spMkLst>
        </pc:spChg>
      </pc:sldChg>
      <pc:sldChg chg="addSp delSp modSp mod">
        <pc:chgData name="Dajun" userId="3a87c858-181f-4baf-b5ea-df638107148c" providerId="ADAL" clId="{01474B86-CDE3-49A8-B224-6585B2A777CF}" dt="2020-09-08T07:27:20.329" v="104" actId="20577"/>
        <pc:sldMkLst>
          <pc:docMk/>
          <pc:sldMk cId="0" sldId="280"/>
        </pc:sldMkLst>
        <pc:spChg chg="mod">
          <ac:chgData name="Dajun" userId="3a87c858-181f-4baf-b5ea-df638107148c" providerId="ADAL" clId="{01474B86-CDE3-49A8-B224-6585B2A777CF}" dt="2020-09-08T07:27:20.329" v="104" actId="20577"/>
          <ac:spMkLst>
            <pc:docMk/>
            <pc:sldMk cId="0" sldId="280"/>
            <ac:spMk id="6" creationId="{00000000-0000-0000-0000-000000000000}"/>
          </ac:spMkLst>
        </pc:spChg>
        <pc:picChg chg="add mod">
          <ac:chgData name="Dajun" userId="3a87c858-181f-4baf-b5ea-df638107148c" providerId="ADAL" clId="{01474B86-CDE3-49A8-B224-6585B2A777CF}" dt="2020-09-08T07:25:32.730" v="20" actId="1076"/>
          <ac:picMkLst>
            <pc:docMk/>
            <pc:sldMk cId="0" sldId="280"/>
            <ac:picMk id="3" creationId="{249600C5-2BE6-4BB9-B587-A45C8A3A4B9D}"/>
          </ac:picMkLst>
        </pc:picChg>
        <pc:picChg chg="del">
          <ac:chgData name="Dajun" userId="3a87c858-181f-4baf-b5ea-df638107148c" providerId="ADAL" clId="{01474B86-CDE3-49A8-B224-6585B2A777CF}" dt="2020-09-08T07:25:22.449" v="15" actId="478"/>
          <ac:picMkLst>
            <pc:docMk/>
            <pc:sldMk cId="0" sldId="280"/>
            <ac:picMk id="5" creationId="{18BC527D-BC7C-4DA3-81B2-2DDF4DD0BAE5}"/>
          </ac:picMkLst>
        </pc:picChg>
      </pc:sldChg>
      <pc:sldChg chg="modSp mod">
        <pc:chgData name="Dajun" userId="3a87c858-181f-4baf-b5ea-df638107148c" providerId="ADAL" clId="{01474B86-CDE3-49A8-B224-6585B2A777CF}" dt="2020-09-08T08:09:30.558" v="1221" actId="6549"/>
        <pc:sldMkLst>
          <pc:docMk/>
          <pc:sldMk cId="922464278" sldId="281"/>
        </pc:sldMkLst>
        <pc:spChg chg="mod">
          <ac:chgData name="Dajun" userId="3a87c858-181f-4baf-b5ea-df638107148c" providerId="ADAL" clId="{01474B86-CDE3-49A8-B224-6585B2A777CF}" dt="2020-09-08T08:09:30.558" v="1221" actId="6549"/>
          <ac:spMkLst>
            <pc:docMk/>
            <pc:sldMk cId="922464278" sldId="281"/>
            <ac:spMk id="6" creationId="{00000000-0000-0000-0000-000000000000}"/>
          </ac:spMkLst>
        </pc:spChg>
      </pc:sldChg>
      <pc:sldChg chg="modSp mod">
        <pc:chgData name="Dajun" userId="3a87c858-181f-4baf-b5ea-df638107148c" providerId="ADAL" clId="{01474B86-CDE3-49A8-B224-6585B2A777CF}" dt="2020-09-08T08:09:39.621" v="1223" actId="6549"/>
        <pc:sldMkLst>
          <pc:docMk/>
          <pc:sldMk cId="2826300370" sldId="282"/>
        </pc:sldMkLst>
        <pc:spChg chg="mod">
          <ac:chgData name="Dajun" userId="3a87c858-181f-4baf-b5ea-df638107148c" providerId="ADAL" clId="{01474B86-CDE3-49A8-B224-6585B2A777CF}" dt="2020-09-08T08:09:39.621" v="1223" actId="6549"/>
          <ac:spMkLst>
            <pc:docMk/>
            <pc:sldMk cId="2826300370" sldId="282"/>
            <ac:spMk id="6" creationId="{00000000-0000-0000-0000-000000000000}"/>
          </ac:spMkLst>
        </pc:spChg>
      </pc:sldChg>
      <pc:sldChg chg="addSp delSp modSp mod ord">
        <pc:chgData name="Dajun" userId="3a87c858-181f-4baf-b5ea-df638107148c" providerId="ADAL" clId="{01474B86-CDE3-49A8-B224-6585B2A777CF}" dt="2020-09-08T07:53:52.518" v="813" actId="20577"/>
        <pc:sldMkLst>
          <pc:docMk/>
          <pc:sldMk cId="3983465526" sldId="283"/>
        </pc:sldMkLst>
        <pc:spChg chg="mod">
          <ac:chgData name="Dajun" userId="3a87c858-181f-4baf-b5ea-df638107148c" providerId="ADAL" clId="{01474B86-CDE3-49A8-B224-6585B2A777CF}" dt="2020-09-08T07:53:52.518" v="813" actId="20577"/>
          <ac:spMkLst>
            <pc:docMk/>
            <pc:sldMk cId="3983465526" sldId="283"/>
            <ac:spMk id="6" creationId="{00000000-0000-0000-0000-000000000000}"/>
          </ac:spMkLst>
        </pc:spChg>
        <pc:picChg chg="add mod">
          <ac:chgData name="Dajun" userId="3a87c858-181f-4baf-b5ea-df638107148c" providerId="ADAL" clId="{01474B86-CDE3-49A8-B224-6585B2A777CF}" dt="2020-09-08T07:48:47.241" v="457" actId="1076"/>
          <ac:picMkLst>
            <pc:docMk/>
            <pc:sldMk cId="3983465526" sldId="283"/>
            <ac:picMk id="2" creationId="{8E802896-13A0-4072-8A7C-A40F3AD7DBAB}"/>
          </ac:picMkLst>
        </pc:picChg>
        <pc:picChg chg="del">
          <ac:chgData name="Dajun" userId="3a87c858-181f-4baf-b5ea-df638107148c" providerId="ADAL" clId="{01474B86-CDE3-49A8-B224-6585B2A777CF}" dt="2020-09-08T07:48:29.801" v="454" actId="478"/>
          <ac:picMkLst>
            <pc:docMk/>
            <pc:sldMk cId="3983465526" sldId="283"/>
            <ac:picMk id="4" creationId="{CFF2CA4B-FE73-4A10-A554-1760E3C1FD7F}"/>
          </ac:picMkLst>
        </pc:picChg>
      </pc:sldChg>
      <pc:sldChg chg="modSp add mod">
        <pc:chgData name="Dajun" userId="3a87c858-181f-4baf-b5ea-df638107148c" providerId="ADAL" clId="{01474B86-CDE3-49A8-B224-6585B2A777CF}" dt="2020-09-08T08:05:56.447" v="1129" actId="20577"/>
        <pc:sldMkLst>
          <pc:docMk/>
          <pc:sldMk cId="534259034" sldId="284"/>
        </pc:sldMkLst>
        <pc:spChg chg="mod">
          <ac:chgData name="Dajun" userId="3a87c858-181f-4baf-b5ea-df638107148c" providerId="ADAL" clId="{01474B86-CDE3-49A8-B224-6585B2A777CF}" dt="2020-09-08T08:05:56.447" v="1129" actId="20577"/>
          <ac:spMkLst>
            <pc:docMk/>
            <pc:sldMk cId="534259034" sldId="284"/>
            <ac:spMk id="6" creationId="{00000000-0000-0000-0000-000000000000}"/>
          </ac:spMkLst>
        </pc:spChg>
        <pc:spChg chg="mod">
          <ac:chgData name="Dajun" userId="3a87c858-181f-4baf-b5ea-df638107148c" providerId="ADAL" clId="{01474B86-CDE3-49A8-B224-6585B2A777CF}" dt="2020-09-08T08:05:42.894" v="1125" actId="20577"/>
          <ac:spMkLst>
            <pc:docMk/>
            <pc:sldMk cId="534259034" sldId="284"/>
            <ac:spMk id="8" creationId="{00000000-0000-0000-0000-000000000000}"/>
          </ac:spMkLst>
        </pc:spChg>
      </pc:sldChg>
      <pc:sldChg chg="addSp delSp modSp add del mod">
        <pc:chgData name="Dajun" userId="3a87c858-181f-4baf-b5ea-df638107148c" providerId="ADAL" clId="{01474B86-CDE3-49A8-B224-6585B2A777CF}" dt="2020-09-08T07:48:24.058" v="453" actId="47"/>
        <pc:sldMkLst>
          <pc:docMk/>
          <pc:sldMk cId="3800574363" sldId="285"/>
        </pc:sldMkLst>
        <pc:picChg chg="add del">
          <ac:chgData name="Dajun" userId="3a87c858-181f-4baf-b5ea-df638107148c" providerId="ADAL" clId="{01474B86-CDE3-49A8-B224-6585B2A777CF}" dt="2020-09-08T07:41:08.393" v="277" actId="478"/>
          <ac:picMkLst>
            <pc:docMk/>
            <pc:sldMk cId="3800574363" sldId="285"/>
            <ac:picMk id="2" creationId="{4BD8E38B-2019-4952-9191-4A565161F60C}"/>
          </ac:picMkLst>
        </pc:picChg>
        <pc:picChg chg="del">
          <ac:chgData name="Dajun" userId="3a87c858-181f-4baf-b5ea-df638107148c" providerId="ADAL" clId="{01474B86-CDE3-49A8-B224-6585B2A777CF}" dt="2020-09-08T07:41:03.722" v="275" actId="478"/>
          <ac:picMkLst>
            <pc:docMk/>
            <pc:sldMk cId="3800574363" sldId="285"/>
            <ac:picMk id="3" creationId="{94391D46-09A7-420B-9B1C-41DB553E64BB}"/>
          </ac:picMkLst>
        </pc:picChg>
        <pc:picChg chg="add del mod modCrop">
          <ac:chgData name="Dajun" userId="3a87c858-181f-4baf-b5ea-df638107148c" providerId="ADAL" clId="{01474B86-CDE3-49A8-B224-6585B2A777CF}" dt="2020-09-08T07:48:12.593" v="450" actId="21"/>
          <ac:picMkLst>
            <pc:docMk/>
            <pc:sldMk cId="3800574363" sldId="285"/>
            <ac:picMk id="4" creationId="{20237111-3C68-4137-80B3-8ABDDF97BD70}"/>
          </ac:picMkLst>
        </pc:picChg>
        <pc:picChg chg="add del mod modCrop">
          <ac:chgData name="Dajun" userId="3a87c858-181f-4baf-b5ea-df638107148c" providerId="ADAL" clId="{01474B86-CDE3-49A8-B224-6585B2A777CF}" dt="2020-09-08T07:48:12.593" v="450" actId="21"/>
          <ac:picMkLst>
            <pc:docMk/>
            <pc:sldMk cId="3800574363" sldId="285"/>
            <ac:picMk id="7" creationId="{55B05DC0-6CD3-4753-AF13-A9AE1FD52613}"/>
          </ac:picMkLst>
        </pc:picChg>
      </pc:sldChg>
      <pc:sldChg chg="addSp modSp add mod">
        <pc:chgData name="Dajun" userId="3a87c858-181f-4baf-b5ea-df638107148c" providerId="ADAL" clId="{01474B86-CDE3-49A8-B224-6585B2A777CF}" dt="2020-09-08T08:08:32.131" v="1207" actId="6549"/>
        <pc:sldMkLst>
          <pc:docMk/>
          <pc:sldMk cId="2887758397" sldId="286"/>
        </pc:sldMkLst>
        <pc:spChg chg="mod">
          <ac:chgData name="Dajun" userId="3a87c858-181f-4baf-b5ea-df638107148c" providerId="ADAL" clId="{01474B86-CDE3-49A8-B224-6585B2A777CF}" dt="2020-09-08T07:52:54.371" v="753" actId="6549"/>
          <ac:spMkLst>
            <pc:docMk/>
            <pc:sldMk cId="2887758397" sldId="286"/>
            <ac:spMk id="6" creationId="{00000000-0000-0000-0000-000000000000}"/>
          </ac:spMkLst>
        </pc:spChg>
        <pc:spChg chg="mod">
          <ac:chgData name="Dajun" userId="3a87c858-181f-4baf-b5ea-df638107148c" providerId="ADAL" clId="{01474B86-CDE3-49A8-B224-6585B2A777CF}" dt="2020-09-08T08:08:32.131" v="1207" actId="6549"/>
          <ac:spMkLst>
            <pc:docMk/>
            <pc:sldMk cId="2887758397" sldId="286"/>
            <ac:spMk id="8" creationId="{00000000-0000-0000-0000-000000000000}"/>
          </ac:spMkLst>
        </pc:spChg>
        <pc:picChg chg="add mod">
          <ac:chgData name="Dajun" userId="3a87c858-181f-4baf-b5ea-df638107148c" providerId="ADAL" clId="{01474B86-CDE3-49A8-B224-6585B2A777CF}" dt="2020-09-08T07:48:19.626" v="452" actId="1076"/>
          <ac:picMkLst>
            <pc:docMk/>
            <pc:sldMk cId="2887758397" sldId="286"/>
            <ac:picMk id="2" creationId="{A3613AD0-4BFA-49D9-830E-DC4F6C70BABC}"/>
          </ac:picMkLst>
        </pc:picChg>
        <pc:picChg chg="add mod">
          <ac:chgData name="Dajun" userId="3a87c858-181f-4baf-b5ea-df638107148c" providerId="ADAL" clId="{01474B86-CDE3-49A8-B224-6585B2A777CF}" dt="2020-09-08T07:48:19.626" v="452" actId="1076"/>
          <ac:picMkLst>
            <pc:docMk/>
            <pc:sldMk cId="2887758397" sldId="286"/>
            <ac:picMk id="3" creationId="{1D64B44A-F3CC-45AE-B25C-2A27AAD1DF11}"/>
          </ac:picMkLst>
        </pc:picChg>
      </pc:sldChg>
      <pc:sldChg chg="addSp modSp add mod">
        <pc:chgData name="Dajun" userId="3a87c858-181f-4baf-b5ea-df638107148c" providerId="ADAL" clId="{01474B86-CDE3-49A8-B224-6585B2A777CF}" dt="2020-09-08T08:08:24.008" v="1204" actId="20577"/>
        <pc:sldMkLst>
          <pc:docMk/>
          <pc:sldMk cId="771790666" sldId="287"/>
        </pc:sldMkLst>
        <pc:spChg chg="add mod">
          <ac:chgData name="Dajun" userId="3a87c858-181f-4baf-b5ea-df638107148c" providerId="ADAL" clId="{01474B86-CDE3-49A8-B224-6585B2A777CF}" dt="2020-09-08T08:08:13.937" v="1182"/>
          <ac:spMkLst>
            <pc:docMk/>
            <pc:sldMk cId="771790666" sldId="287"/>
            <ac:spMk id="2" creationId="{A0CA1F02-F231-4266-8AD8-8F75C640EDDB}"/>
          </ac:spMkLst>
        </pc:spChg>
        <pc:spChg chg="mod">
          <ac:chgData name="Dajun" userId="3a87c858-181f-4baf-b5ea-df638107148c" providerId="ADAL" clId="{01474B86-CDE3-49A8-B224-6585B2A777CF}" dt="2020-09-08T07:56:43.644" v="867" actId="113"/>
          <ac:spMkLst>
            <pc:docMk/>
            <pc:sldMk cId="771790666" sldId="287"/>
            <ac:spMk id="6" creationId="{00000000-0000-0000-0000-000000000000}"/>
          </ac:spMkLst>
        </pc:spChg>
        <pc:spChg chg="mod">
          <ac:chgData name="Dajun" userId="3a87c858-181f-4baf-b5ea-df638107148c" providerId="ADAL" clId="{01474B86-CDE3-49A8-B224-6585B2A777CF}" dt="2020-09-08T08:08:24.008" v="1204" actId="20577"/>
          <ac:spMkLst>
            <pc:docMk/>
            <pc:sldMk cId="771790666" sldId="287"/>
            <ac:spMk id="8" creationId="{00000000-0000-0000-0000-000000000000}"/>
          </ac:spMkLst>
        </pc:spChg>
      </pc:sldChg>
      <pc:sldChg chg="modSp add mod">
        <pc:chgData name="Dajun" userId="3a87c858-181f-4baf-b5ea-df638107148c" providerId="ADAL" clId="{01474B86-CDE3-49A8-B224-6585B2A777CF}" dt="2020-09-08T08:15:36.466" v="1528" actId="1076"/>
        <pc:sldMkLst>
          <pc:docMk/>
          <pc:sldMk cId="3305773747" sldId="288"/>
        </pc:sldMkLst>
        <pc:spChg chg="mod">
          <ac:chgData name="Dajun" userId="3a87c858-181f-4baf-b5ea-df638107148c" providerId="ADAL" clId="{01474B86-CDE3-49A8-B224-6585B2A777CF}" dt="2020-09-08T08:15:36.466" v="1528" actId="1076"/>
          <ac:spMkLst>
            <pc:docMk/>
            <pc:sldMk cId="3305773747" sldId="288"/>
            <ac:spMk id="6" creationId="{00000000-0000-0000-0000-000000000000}"/>
          </ac:spMkLst>
        </pc:spChg>
        <pc:spChg chg="mod">
          <ac:chgData name="Dajun" userId="3a87c858-181f-4baf-b5ea-df638107148c" providerId="ADAL" clId="{01474B86-CDE3-49A8-B224-6585B2A777CF}" dt="2020-09-08T08:10:06.001" v="1235" actId="20577"/>
          <ac:spMkLst>
            <pc:docMk/>
            <pc:sldMk cId="3305773747" sldId="288"/>
            <ac:spMk id="8" creationId="{00000000-0000-0000-0000-000000000000}"/>
          </ac:spMkLst>
        </pc:spChg>
      </pc:sldChg>
      <pc:sldChg chg="modSp add del">
        <pc:chgData name="Dajun" userId="3a87c858-181f-4baf-b5ea-df638107148c" providerId="ADAL" clId="{01474B86-CDE3-49A8-B224-6585B2A777CF}" dt="2020-09-08T08:15:50.119" v="1530" actId="47"/>
        <pc:sldMkLst>
          <pc:docMk/>
          <pc:sldMk cId="2566757155" sldId="289"/>
        </pc:sldMkLst>
        <pc:spChg chg="mod">
          <ac:chgData name="Dajun" userId="3a87c858-181f-4baf-b5ea-df638107148c" providerId="ADAL" clId="{01474B86-CDE3-49A8-B224-6585B2A777CF}" dt="2020-09-08T08:12:58.907" v="1505" actId="207"/>
          <ac:spMkLst>
            <pc:docMk/>
            <pc:sldMk cId="2566757155" sldId="289"/>
            <ac:spMk id="6" creationId="{00000000-0000-0000-0000-000000000000}"/>
          </ac:spMkLst>
        </pc:spChg>
      </pc:sldChg>
      <pc:sldChg chg="modSp add del">
        <pc:chgData name="Dajun" userId="3a87c858-181f-4baf-b5ea-df638107148c" providerId="ADAL" clId="{01474B86-CDE3-49A8-B224-6585B2A777CF}" dt="2020-09-08T08:16:14.333" v="1533" actId="47"/>
        <pc:sldMkLst>
          <pc:docMk/>
          <pc:sldMk cId="1905710422" sldId="290"/>
        </pc:sldMkLst>
        <pc:spChg chg="mod">
          <ac:chgData name="Dajun" userId="3a87c858-181f-4baf-b5ea-df638107148c" providerId="ADAL" clId="{01474B86-CDE3-49A8-B224-6585B2A777CF}" dt="2020-09-08T08:13:18.674" v="1508" actId="207"/>
          <ac:spMkLst>
            <pc:docMk/>
            <pc:sldMk cId="1905710422" sldId="290"/>
            <ac:spMk id="6" creationId="{00000000-0000-0000-0000-000000000000}"/>
          </ac:spMkLst>
        </pc:spChg>
      </pc:sldChg>
      <pc:sldChg chg="modSp add del mod">
        <pc:chgData name="Dajun" userId="3a87c858-181f-4baf-b5ea-df638107148c" providerId="ADAL" clId="{01474B86-CDE3-49A8-B224-6585B2A777CF}" dt="2020-09-08T08:16:56.471" v="1540" actId="47"/>
        <pc:sldMkLst>
          <pc:docMk/>
          <pc:sldMk cId="1659620247" sldId="291"/>
        </pc:sldMkLst>
        <pc:spChg chg="mod">
          <ac:chgData name="Dajun" userId="3a87c858-181f-4baf-b5ea-df638107148c" providerId="ADAL" clId="{01474B86-CDE3-49A8-B224-6585B2A777CF}" dt="2020-09-08T08:13:35.455" v="1512" actId="207"/>
          <ac:spMkLst>
            <pc:docMk/>
            <pc:sldMk cId="1659620247" sldId="291"/>
            <ac:spMk id="6" creationId="{00000000-0000-0000-0000-000000000000}"/>
          </ac:spMkLst>
        </pc:spChg>
      </pc:sldChg>
      <pc:sldChg chg="modSp add">
        <pc:chgData name="Dajun" userId="3a87c858-181f-4baf-b5ea-df638107148c" providerId="ADAL" clId="{01474B86-CDE3-49A8-B224-6585B2A777CF}" dt="2020-09-08T08:16:01.442" v="1532" actId="207"/>
        <pc:sldMkLst>
          <pc:docMk/>
          <pc:sldMk cId="1685905645" sldId="292"/>
        </pc:sldMkLst>
        <pc:spChg chg="mod">
          <ac:chgData name="Dajun" userId="3a87c858-181f-4baf-b5ea-df638107148c" providerId="ADAL" clId="{01474B86-CDE3-49A8-B224-6585B2A777CF}" dt="2020-09-08T08:16:01.442" v="1532" actId="207"/>
          <ac:spMkLst>
            <pc:docMk/>
            <pc:sldMk cId="1685905645" sldId="292"/>
            <ac:spMk id="6" creationId="{00000000-0000-0000-0000-000000000000}"/>
          </ac:spMkLst>
        </pc:spChg>
      </pc:sldChg>
      <pc:sldChg chg="modSp add">
        <pc:chgData name="Dajun" userId="3a87c858-181f-4baf-b5ea-df638107148c" providerId="ADAL" clId="{01474B86-CDE3-49A8-B224-6585B2A777CF}" dt="2020-09-08T08:16:26.926" v="1536" actId="207"/>
        <pc:sldMkLst>
          <pc:docMk/>
          <pc:sldMk cId="2798855831" sldId="293"/>
        </pc:sldMkLst>
        <pc:spChg chg="mod">
          <ac:chgData name="Dajun" userId="3a87c858-181f-4baf-b5ea-df638107148c" providerId="ADAL" clId="{01474B86-CDE3-49A8-B224-6585B2A777CF}" dt="2020-09-08T08:16:26.926" v="1536" actId="207"/>
          <ac:spMkLst>
            <pc:docMk/>
            <pc:sldMk cId="2798855831" sldId="293"/>
            <ac:spMk id="6" creationId="{00000000-0000-0000-0000-000000000000}"/>
          </ac:spMkLst>
        </pc:spChg>
      </pc:sldChg>
      <pc:sldChg chg="modSp add">
        <pc:chgData name="Dajun" userId="3a87c858-181f-4baf-b5ea-df638107148c" providerId="ADAL" clId="{01474B86-CDE3-49A8-B224-6585B2A777CF}" dt="2020-09-08T08:16:49.049" v="1539" actId="207"/>
        <pc:sldMkLst>
          <pc:docMk/>
          <pc:sldMk cId="2143979574" sldId="294"/>
        </pc:sldMkLst>
        <pc:spChg chg="mod">
          <ac:chgData name="Dajun" userId="3a87c858-181f-4baf-b5ea-df638107148c" providerId="ADAL" clId="{01474B86-CDE3-49A8-B224-6585B2A777CF}" dt="2020-09-08T08:16:49.049" v="1539" actId="207"/>
          <ac:spMkLst>
            <pc:docMk/>
            <pc:sldMk cId="2143979574" sldId="294"/>
            <ac:spMk id="6" creationId="{00000000-0000-0000-0000-000000000000}"/>
          </ac:spMkLst>
        </pc:spChg>
      </pc:sldChg>
      <pc:sldChg chg="modSp add">
        <pc:chgData name="Dajun" userId="3a87c858-181f-4baf-b5ea-df638107148c" providerId="ADAL" clId="{01474B86-CDE3-49A8-B224-6585B2A777CF}" dt="2020-09-08T08:17:07.272" v="1542" actId="207"/>
        <pc:sldMkLst>
          <pc:docMk/>
          <pc:sldMk cId="732626124" sldId="295"/>
        </pc:sldMkLst>
        <pc:spChg chg="mod">
          <ac:chgData name="Dajun" userId="3a87c858-181f-4baf-b5ea-df638107148c" providerId="ADAL" clId="{01474B86-CDE3-49A8-B224-6585B2A777CF}" dt="2020-09-08T08:17:07.272" v="1542" actId="207"/>
          <ac:spMkLst>
            <pc:docMk/>
            <pc:sldMk cId="732626124" sldId="295"/>
            <ac:spMk id="6" creationId="{00000000-0000-0000-0000-000000000000}"/>
          </ac:spMkLst>
        </pc:spChg>
      </pc:sldChg>
    </pc:docChg>
  </pc:docChgLst>
  <pc:docChgLst>
    <pc:chgData name="Dajun" userId="3a87c858-181f-4baf-b5ea-df638107148c" providerId="ADAL" clId="{8A655A7C-D13C-414C-84EC-D7CC56E0689F}"/>
    <pc:docChg chg="modSld">
      <pc:chgData name="Dajun" userId="3a87c858-181f-4baf-b5ea-df638107148c" providerId="ADAL" clId="{8A655A7C-D13C-414C-84EC-D7CC56E0689F}" dt="2020-05-26T06:13:14.730" v="37" actId="20577"/>
      <pc:docMkLst>
        <pc:docMk/>
      </pc:docMkLst>
      <pc:sldChg chg="addSp delSp modSp mod">
        <pc:chgData name="Dajun" userId="3a87c858-181f-4baf-b5ea-df638107148c" providerId="ADAL" clId="{8A655A7C-D13C-414C-84EC-D7CC56E0689F}" dt="2020-05-26T06:13:14.730" v="37" actId="20577"/>
        <pc:sldMkLst>
          <pc:docMk/>
          <pc:sldMk cId="0" sldId="280"/>
        </pc:sldMkLst>
        <pc:spChg chg="mod">
          <ac:chgData name="Dajun" userId="3a87c858-181f-4baf-b5ea-df638107148c" providerId="ADAL" clId="{8A655A7C-D13C-414C-84EC-D7CC56E0689F}" dt="2020-05-26T06:13:14.730" v="37" actId="20577"/>
          <ac:spMkLst>
            <pc:docMk/>
            <pc:sldMk cId="0" sldId="280"/>
            <ac:spMk id="6" creationId="{00000000-0000-0000-0000-000000000000}"/>
          </ac:spMkLst>
        </pc:spChg>
        <pc:picChg chg="del">
          <ac:chgData name="Dajun" userId="3a87c858-181f-4baf-b5ea-df638107148c" providerId="ADAL" clId="{8A655A7C-D13C-414C-84EC-D7CC56E0689F}" dt="2020-05-26T06:12:10.628" v="5" actId="478"/>
          <ac:picMkLst>
            <pc:docMk/>
            <pc:sldMk cId="0" sldId="280"/>
            <ac:picMk id="3" creationId="{3E008275-FEA3-4476-9A33-05392705CCC4}"/>
          </ac:picMkLst>
        </pc:picChg>
        <pc:picChg chg="add mod">
          <ac:chgData name="Dajun" userId="3a87c858-181f-4baf-b5ea-df638107148c" providerId="ADAL" clId="{8A655A7C-D13C-414C-84EC-D7CC56E0689F}" dt="2020-05-26T06:12:35.346" v="16" actId="14100"/>
          <ac:picMkLst>
            <pc:docMk/>
            <pc:sldMk cId="0" sldId="280"/>
            <ac:picMk id="5" creationId="{18BC527D-BC7C-4DA3-81B2-2DDF4DD0BAE5}"/>
          </ac:picMkLst>
        </pc:picChg>
        <pc:picChg chg="add mod">
          <ac:chgData name="Dajun" userId="3a87c858-181f-4baf-b5ea-df638107148c" providerId="ADAL" clId="{8A655A7C-D13C-414C-84EC-D7CC56E0689F}" dt="2020-05-26T06:12:30.005" v="14" actId="1076"/>
          <ac:picMkLst>
            <pc:docMk/>
            <pc:sldMk cId="0" sldId="280"/>
            <ac:picMk id="7" creationId="{787F3CF9-0C6C-4FAE-9A5F-E3FECAFFF827}"/>
          </ac:picMkLst>
        </pc:picChg>
        <pc:picChg chg="mod">
          <ac:chgData name="Dajun" userId="3a87c858-181f-4baf-b5ea-df638107148c" providerId="ADAL" clId="{8A655A7C-D13C-414C-84EC-D7CC56E0689F}" dt="2020-05-26T06:12:49.548" v="17" actId="14100"/>
          <ac:picMkLst>
            <pc:docMk/>
            <pc:sldMk cId="0" sldId="280"/>
            <ac:picMk id="3074" creationId="{AE1AD4D5-2035-470F-B9DC-546F151E191E}"/>
          </ac:picMkLst>
        </pc:picChg>
        <pc:picChg chg="mod">
          <ac:chgData name="Dajun" userId="3a87c858-181f-4baf-b5ea-df638107148c" providerId="ADAL" clId="{8A655A7C-D13C-414C-84EC-D7CC56E0689F}" dt="2020-05-26T06:12:21.870" v="11" actId="14100"/>
          <ac:picMkLst>
            <pc:docMk/>
            <pc:sldMk cId="0" sldId="280"/>
            <ac:picMk id="3076" creationId="{1D228EE0-3E1B-4B63-86A2-22F82F5E1B1D}"/>
          </ac:picMkLst>
        </pc:picChg>
      </pc:sldChg>
    </pc:docChg>
  </pc:docChgLst>
</pc:chgInfo>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1.wmf"/><Relationship Id="rId2" Type="http://schemas.openxmlformats.org/officeDocument/2006/relationships/image" Target="../media/image11.wmf"/><Relationship Id="rId16" Type="http://schemas.openxmlformats.org/officeDocument/2006/relationships/image" Target="../media/image25.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99727F-900B-4B6C-ADC7-D93DE83D96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9727F-900B-4B6C-ADC7-D93DE83D96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9727F-900B-4B6C-ADC7-D93DE83D96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99727F-900B-4B6C-ADC7-D93DE83D96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99727F-900B-4B6C-ADC7-D93DE83D96DD}"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99727F-900B-4B6C-ADC7-D93DE83D96DD}"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99727F-900B-4B6C-ADC7-D93DE83D96DD}"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99727F-900B-4B6C-ADC7-D93DE83D96DD}"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727F-900B-4B6C-ADC7-D93DE83D96DD}"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9727F-900B-4B6C-ADC7-D93DE83D96DD}"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99727F-900B-4B6C-ADC7-D93DE83D96DD}"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CCB5A-EEF7-4C0D-B45D-EED3C28F2D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9727F-900B-4B6C-ADC7-D93DE83D96DD}" type="datetimeFigureOut">
              <a:rPr lang="en-US" smtClean="0"/>
              <a:pPr/>
              <a:t>9/8/2020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CCB5A-EEF7-4C0D-B45D-EED3C28F2D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hy.cuhk.edu.hk/~djwang/teachlab/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7.wmf"/><Relationship Id="rId26" Type="http://schemas.openxmlformats.org/officeDocument/2006/relationships/image" Target="../media/image21.wmf"/><Relationship Id="rId3" Type="http://schemas.openxmlformats.org/officeDocument/2006/relationships/oleObject" Target="../embeddings/oleObject1.bin"/><Relationship Id="rId21" Type="http://schemas.openxmlformats.org/officeDocument/2006/relationships/oleObject" Target="../embeddings/oleObject10.bin"/><Relationship Id="rId34" Type="http://schemas.openxmlformats.org/officeDocument/2006/relationships/image" Target="../media/image25.wmf"/><Relationship Id="rId7" Type="http://schemas.openxmlformats.org/officeDocument/2006/relationships/oleObject" Target="../embeddings/oleObject3.bin"/><Relationship Id="rId12" Type="http://schemas.openxmlformats.org/officeDocument/2006/relationships/image" Target="../media/image14.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2" Type="http://schemas.openxmlformats.org/officeDocument/2006/relationships/slideLayout" Target="../slideLayouts/slideLayout7.xml"/><Relationship Id="rId16" Type="http://schemas.openxmlformats.org/officeDocument/2006/relationships/image" Target="../media/image16.wmf"/><Relationship Id="rId20" Type="http://schemas.openxmlformats.org/officeDocument/2006/relationships/image" Target="../media/image18.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oleObject" Target="../embeddings/oleObject5.bin"/><Relationship Id="rId24" Type="http://schemas.openxmlformats.org/officeDocument/2006/relationships/image" Target="../media/image20.wmf"/><Relationship Id="rId32" Type="http://schemas.openxmlformats.org/officeDocument/2006/relationships/image" Target="../media/image24.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22.wmf"/><Relationship Id="rId10" Type="http://schemas.openxmlformats.org/officeDocument/2006/relationships/image" Target="../media/image13.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10.wmf"/><Relationship Id="rId9" Type="http://schemas.openxmlformats.org/officeDocument/2006/relationships/oleObject" Target="../embeddings/oleObject4.bin"/><Relationship Id="rId14" Type="http://schemas.openxmlformats.org/officeDocument/2006/relationships/image" Target="../media/image15.wmf"/><Relationship Id="rId22" Type="http://schemas.openxmlformats.org/officeDocument/2006/relationships/image" Target="../media/image19.wmf"/><Relationship Id="rId27" Type="http://schemas.openxmlformats.org/officeDocument/2006/relationships/oleObject" Target="../embeddings/oleObject13.bin"/><Relationship Id="rId30" Type="http://schemas.openxmlformats.org/officeDocument/2006/relationships/image" Target="../media/image23.wmf"/><Relationship Id="rId35" Type="http://schemas.openxmlformats.org/officeDocument/2006/relationships/image" Target="../media/image26.png"/><Relationship Id="rId8"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762001"/>
          </a:xfrm>
        </p:spPr>
        <p:txBody>
          <a:bodyPr/>
          <a:lstStyle/>
          <a:p>
            <a:r>
              <a:rPr lang="en-US" dirty="0"/>
              <a:t>Introduction to PHYS3710</a:t>
            </a:r>
          </a:p>
        </p:txBody>
      </p:sp>
      <p:sp>
        <p:nvSpPr>
          <p:cNvPr id="3" name="Subtitle 2"/>
          <p:cNvSpPr>
            <a:spLocks noGrp="1"/>
          </p:cNvSpPr>
          <p:nvPr>
            <p:ph type="subTitle" idx="1"/>
          </p:nvPr>
        </p:nvSpPr>
        <p:spPr>
          <a:xfrm>
            <a:off x="685800" y="3886200"/>
            <a:ext cx="7467600" cy="1752600"/>
          </a:xfrm>
        </p:spPr>
        <p:txBody>
          <a:bodyPr>
            <a:normAutofit/>
          </a:bodyPr>
          <a:lstStyle/>
          <a:p>
            <a:pPr algn="r"/>
            <a:r>
              <a:rPr lang="en-US" dirty="0">
                <a:solidFill>
                  <a:schemeClr val="tx1"/>
                </a:solidFill>
              </a:rPr>
              <a:t>Physics, CUHK</a:t>
            </a:r>
          </a:p>
          <a:p>
            <a:pPr algn="r"/>
            <a:endParaRPr lang="en-US" sz="2000" dirty="0">
              <a:solidFill>
                <a:schemeClr val="tx1"/>
              </a:solidFill>
            </a:endParaRPr>
          </a:p>
          <a:p>
            <a:pPr algn="r"/>
            <a:endParaRPr lang="en-US" sz="2000" dirty="0">
              <a:solidFill>
                <a:schemeClr val="tx1"/>
              </a:solidFill>
            </a:endParaRPr>
          </a:p>
          <a:p>
            <a:pPr algn="r"/>
            <a:r>
              <a:rPr lang="en-US" sz="2400" dirty="0">
                <a:solidFill>
                  <a:schemeClr val="tx1"/>
                </a:solidFill>
                <a:hlinkClick r:id="rId2"/>
              </a:rPr>
              <a:t>http://www.phy.cuhk.edu.hk/djwang/teachlab/index.html</a:t>
            </a:r>
            <a:endParaRPr lang="en-US" sz="2400" dirty="0">
              <a:solidFill>
                <a:schemeClr val="tx1"/>
              </a:solidFill>
            </a:endParaRPr>
          </a:p>
        </p:txBody>
      </p:sp>
      <p:sp>
        <p:nvSpPr>
          <p:cNvPr id="4" name="Rectangle 3"/>
          <p:cNvSpPr/>
          <p:nvPr/>
        </p:nvSpPr>
        <p:spPr>
          <a:xfrm>
            <a:off x="0" y="0"/>
            <a:ext cx="9144000" cy="914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C:\Users\Dajun\Application Data\SSH\temp\Cuhk-logo.jpg"/>
          <p:cNvPicPr>
            <a:picLocks noChangeAspect="1" noChangeArrowheads="1"/>
          </p:cNvPicPr>
          <p:nvPr/>
        </p:nvPicPr>
        <p:blipFill>
          <a:blip r:embed="rId3" cstate="print"/>
          <a:srcRect/>
          <a:stretch>
            <a:fillRect/>
          </a:stretch>
        </p:blipFill>
        <p:spPr bwMode="auto">
          <a:xfrm>
            <a:off x="46180" y="39256"/>
            <a:ext cx="1020620" cy="838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09600"/>
            <a:ext cx="8686800" cy="2800767"/>
          </a:xfrm>
          <a:prstGeom prst="rect">
            <a:avLst/>
          </a:prstGeom>
          <a:noFill/>
        </p:spPr>
        <p:txBody>
          <a:bodyPr wrap="square" rtlCol="0">
            <a:spAutoFit/>
          </a:bodyPr>
          <a:lstStyle/>
          <a:p>
            <a:r>
              <a:rPr lang="en-US" sz="2400" dirty="0"/>
              <a:t>Each project will be offered 3 times (except some with time conflicts due to instruments sharing);</a:t>
            </a:r>
          </a:p>
          <a:p>
            <a:r>
              <a:rPr lang="en-US" sz="2400" dirty="0"/>
              <a:t>One person per slot;</a:t>
            </a:r>
          </a:p>
          <a:p>
            <a:endParaRPr lang="en-US" sz="2400" b="1" dirty="0">
              <a:solidFill>
                <a:srgbClr val="FF0000"/>
              </a:solidFill>
            </a:endParaRPr>
          </a:p>
          <a:p>
            <a:pPr marL="342900" indent="-342900">
              <a:buFont typeface="+mj-lt"/>
              <a:buAutoNum type="arabicPeriod"/>
            </a:pPr>
            <a:r>
              <a:rPr lang="en-US" sz="2000" b="1" dirty="0"/>
              <a:t>Make your choice </a:t>
            </a:r>
            <a:r>
              <a:rPr lang="en-US" sz="2000" b="1" dirty="0">
                <a:solidFill>
                  <a:srgbClr val="FF0000"/>
                </a:solidFill>
              </a:rPr>
              <a:t>before end of this Friday</a:t>
            </a:r>
            <a:r>
              <a:rPr lang="en-US" sz="2000" b="1" dirty="0"/>
              <a:t> and mark your name in room 216 (need to come in person). </a:t>
            </a:r>
          </a:p>
          <a:p>
            <a:pPr marL="342900" indent="-342900">
              <a:buFont typeface="+mj-lt"/>
              <a:buAutoNum type="arabicPeriod"/>
            </a:pPr>
            <a:endParaRPr lang="en-US" sz="2000" dirty="0"/>
          </a:p>
          <a:p>
            <a:pPr marL="342900" indent="-342900">
              <a:buFont typeface="+mj-lt"/>
              <a:buAutoNum type="arabicPeriod"/>
            </a:pPr>
            <a:endParaRPr lang="en-US" sz="2000" b="1" dirty="0"/>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this week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Choose a project slot within this week</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a:extLst>
              <a:ext uri="{FF2B5EF4-FFF2-40B4-BE49-F238E27FC236}">
                <a16:creationId xmlns:a16="http://schemas.microsoft.com/office/drawing/2014/main" id="{94391D46-09A7-420B-9B1C-41DB553E64BB}"/>
              </a:ext>
            </a:extLst>
          </p:cNvPr>
          <p:cNvPicPr>
            <a:picLocks noChangeAspect="1"/>
          </p:cNvPicPr>
          <p:nvPr/>
        </p:nvPicPr>
        <p:blipFill rotWithShape="1">
          <a:blip r:embed="rId2"/>
          <a:srcRect b="9772"/>
          <a:stretch/>
        </p:blipFill>
        <p:spPr>
          <a:xfrm>
            <a:off x="724318" y="609600"/>
            <a:ext cx="7505282" cy="609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447800"/>
            <a:ext cx="8686800" cy="4770537"/>
          </a:xfrm>
          <a:prstGeom prst="rect">
            <a:avLst/>
          </a:prstGeom>
          <a:noFill/>
        </p:spPr>
        <p:txBody>
          <a:bodyPr wrap="square" rtlCol="0">
            <a:spAutoFit/>
          </a:bodyPr>
          <a:lstStyle/>
          <a:p>
            <a:endParaRPr lang="en-US" sz="2400" b="1" dirty="0">
              <a:solidFill>
                <a:srgbClr val="FF0000"/>
              </a:solidFill>
            </a:endParaRPr>
          </a:p>
          <a:p>
            <a:pPr marL="457200" indent="-457200">
              <a:buFont typeface="+mj-lt"/>
              <a:buAutoNum type="arabicPeriod" startAt="2"/>
            </a:pPr>
            <a:r>
              <a:rPr lang="en-US" sz="2000" dirty="0"/>
              <a:t>Find out the </a:t>
            </a:r>
            <a:r>
              <a:rPr lang="en-US" sz="2000" dirty="0">
                <a:solidFill>
                  <a:srgbClr val="FF0000"/>
                </a:solidFill>
              </a:rPr>
              <a:t>TA and professor</a:t>
            </a:r>
            <a:r>
              <a:rPr lang="en-US" sz="2000" dirty="0"/>
              <a:t> in charge of your project.</a:t>
            </a:r>
          </a:p>
          <a:p>
            <a:pPr marL="457200" indent="-457200">
              <a:buFont typeface="+mj-lt"/>
              <a:buAutoNum type="arabicPeriod" startAt="2"/>
            </a:pPr>
            <a:endParaRPr lang="en-US" sz="2000" dirty="0"/>
          </a:p>
          <a:p>
            <a:pPr marL="457200" indent="-457200">
              <a:buFont typeface="+mj-lt"/>
              <a:buAutoNum type="arabicPeriod" startAt="2"/>
            </a:pPr>
            <a:r>
              <a:rPr lang="en-US" sz="2000" dirty="0"/>
              <a:t>Contact </a:t>
            </a:r>
            <a:r>
              <a:rPr lang="en-US" sz="2000" dirty="0">
                <a:solidFill>
                  <a:srgbClr val="FF0000"/>
                </a:solidFill>
              </a:rPr>
              <a:t>the Mr. Gai </a:t>
            </a:r>
            <a:r>
              <a:rPr lang="en-US" sz="2000" dirty="0"/>
              <a:t>for the lab manual and references (E-copy).</a:t>
            </a:r>
          </a:p>
          <a:p>
            <a:pPr marL="457200" indent="-457200">
              <a:buFont typeface="+mj-lt"/>
              <a:buAutoNum type="arabicPeriod" startAt="2"/>
            </a:pPr>
            <a:endParaRPr lang="en-US" sz="2000" dirty="0"/>
          </a:p>
          <a:p>
            <a:pPr marL="457200" indent="-457200">
              <a:buFont typeface="+mj-lt"/>
              <a:buAutoNum type="arabicPeriod" startAt="2"/>
            </a:pPr>
            <a:r>
              <a:rPr lang="en-US" sz="2000" dirty="0"/>
              <a:t>After studying the documents, make an appointment and </a:t>
            </a:r>
            <a:r>
              <a:rPr lang="en-US" sz="2000" b="1" dirty="0">
                <a:solidFill>
                  <a:srgbClr val="FF0000"/>
                </a:solidFill>
              </a:rPr>
              <a:t>discuss with the professor </a:t>
            </a:r>
            <a:r>
              <a:rPr lang="en-US" sz="2000" dirty="0"/>
              <a:t>in charge of your project </a:t>
            </a:r>
            <a:r>
              <a:rPr lang="en-US" sz="2000" b="1" dirty="0">
                <a:solidFill>
                  <a:srgbClr val="FF0000"/>
                </a:solidFill>
              </a:rPr>
              <a:t>within this month</a:t>
            </a:r>
            <a:r>
              <a:rPr lang="en-US" sz="2000" b="1" dirty="0"/>
              <a:t>.</a:t>
            </a:r>
            <a:r>
              <a:rPr lang="en-US" sz="2000" b="1" dirty="0">
                <a:solidFill>
                  <a:srgbClr val="FF0000"/>
                </a:solidFill>
              </a:rPr>
              <a:t> </a:t>
            </a:r>
          </a:p>
          <a:p>
            <a:pPr marL="457200" indent="-457200">
              <a:buFont typeface="+mj-lt"/>
              <a:buAutoNum type="arabicPeriod" startAt="2"/>
            </a:pPr>
            <a:endParaRPr lang="en-US" sz="2000" b="1" dirty="0">
              <a:solidFill>
                <a:srgbClr val="FF0000"/>
              </a:solidFill>
            </a:endParaRPr>
          </a:p>
          <a:p>
            <a:pPr marL="457200" indent="-457200">
              <a:buFont typeface="+mj-lt"/>
              <a:buAutoNum type="arabicPeriod" startAt="2"/>
            </a:pPr>
            <a:r>
              <a:rPr lang="en-US" sz="2000" dirty="0"/>
              <a:t>During the discussion, you should show your </a:t>
            </a:r>
            <a:r>
              <a:rPr lang="en-US" sz="2000" dirty="0">
                <a:solidFill>
                  <a:srgbClr val="FF0000"/>
                </a:solidFill>
              </a:rPr>
              <a:t>understanding</a:t>
            </a:r>
            <a:r>
              <a:rPr lang="en-US" sz="2000" dirty="0"/>
              <a:t> and </a:t>
            </a:r>
            <a:r>
              <a:rPr lang="en-US" sz="2000" dirty="0">
                <a:solidFill>
                  <a:srgbClr val="FF0000"/>
                </a:solidFill>
              </a:rPr>
              <a:t>plan</a:t>
            </a:r>
            <a:r>
              <a:rPr lang="en-US" sz="2000" dirty="0"/>
              <a:t> </a:t>
            </a:r>
            <a:r>
              <a:rPr lang="en-US" sz="2000" dirty="0">
                <a:solidFill>
                  <a:srgbClr val="FF0000"/>
                </a:solidFill>
              </a:rPr>
              <a:t>including your working schedule </a:t>
            </a:r>
            <a:r>
              <a:rPr lang="en-US" sz="2000" dirty="0"/>
              <a:t>of the selected project.</a:t>
            </a:r>
          </a:p>
          <a:p>
            <a:pPr marL="457200" indent="-457200">
              <a:buFont typeface="+mj-lt"/>
              <a:buAutoNum type="arabicPeriod" startAt="2"/>
            </a:pPr>
            <a:endParaRPr lang="en-US" sz="2000" b="1" dirty="0">
              <a:solidFill>
                <a:srgbClr val="FF0000"/>
              </a:solidFill>
            </a:endParaRPr>
          </a:p>
          <a:p>
            <a:pPr marL="457200" indent="-457200">
              <a:buFont typeface="+mj-lt"/>
              <a:buAutoNum type="arabicPeriod" startAt="2"/>
            </a:pPr>
            <a:r>
              <a:rPr lang="en-US" sz="2000" dirty="0"/>
              <a:t>Can’t start the experimental part without the Prof’s approval.</a:t>
            </a:r>
          </a:p>
          <a:p>
            <a:pPr marL="457200" indent="-457200">
              <a:buFont typeface="+mj-lt"/>
              <a:buAutoNum type="arabicPeriod" startAt="2"/>
            </a:pPr>
            <a:endParaRPr lang="en-US" sz="2000" b="1" dirty="0">
              <a:solidFill>
                <a:srgbClr val="FF0000"/>
              </a:solidFill>
            </a:endParaRPr>
          </a:p>
          <a:p>
            <a:pPr marL="457200" indent="-457200">
              <a:buFont typeface="+mj-lt"/>
              <a:buAutoNum type="arabicPeriod" startAt="2"/>
            </a:pPr>
            <a:r>
              <a:rPr lang="en-US" sz="2000" dirty="0"/>
              <a:t>Zoom links will be sent to you only after receiving the appointment request. </a:t>
            </a:r>
          </a:p>
          <a:p>
            <a:pPr marL="342900" indent="-342900">
              <a:buFont typeface="+mj-lt"/>
              <a:buAutoNum type="arabicPeriod" startAt="2"/>
            </a:pPr>
            <a:endParaRPr lang="en-US" sz="2000" b="1" dirty="0"/>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September</a:t>
            </a:r>
          </a:p>
        </p:txBody>
      </p:sp>
      <p:sp>
        <p:nvSpPr>
          <p:cNvPr id="2" name="TextBox 1">
            <a:extLst>
              <a:ext uri="{FF2B5EF4-FFF2-40B4-BE49-F238E27FC236}">
                <a16:creationId xmlns:a16="http://schemas.microsoft.com/office/drawing/2014/main" id="{A0CA1F02-F231-4266-8AD8-8F75C640EDDB}"/>
              </a:ext>
            </a:extLst>
          </p:cNvPr>
          <p:cNvSpPr txBox="1"/>
          <p:nvPr/>
        </p:nvSpPr>
        <p:spPr>
          <a:xfrm>
            <a:off x="228600" y="762000"/>
            <a:ext cx="5327933" cy="461665"/>
          </a:xfrm>
          <a:prstGeom prst="rect">
            <a:avLst/>
          </a:prstGeom>
          <a:noFill/>
        </p:spPr>
        <p:txBody>
          <a:bodyPr wrap="none" rtlCol="0">
            <a:spAutoFit/>
          </a:bodyPr>
          <a:lstStyle/>
          <a:p>
            <a:r>
              <a:rPr kumimoji="0" lang="en-US" sz="2400" b="0" i="0" u="none" strike="noStrike" kern="1200" cap="none" spc="0" normalizeH="0" baseline="0" noProof="0" dirty="0">
                <a:ln>
                  <a:noFill/>
                </a:ln>
                <a:solidFill>
                  <a:schemeClr val="bg1"/>
                </a:solidFill>
                <a:effectLst/>
                <a:uLnTx/>
                <a:uFillTx/>
                <a:latin typeface="+mj-lt"/>
                <a:ea typeface="+mj-ea"/>
                <a:cs typeface="+mj-cs"/>
              </a:rPr>
              <a:t>Reference reading and </a:t>
            </a:r>
            <a:r>
              <a:rPr lang="en-US" sz="2400" dirty="0">
                <a:solidFill>
                  <a:schemeClr val="bg1"/>
                </a:solidFill>
                <a:latin typeface="+mj-lt"/>
                <a:ea typeface="+mj-ea"/>
                <a:cs typeface="+mj-cs"/>
              </a:rPr>
              <a:t>remote discussion</a:t>
            </a:r>
            <a:endParaRPr lang="en-US" sz="2400" dirty="0"/>
          </a:p>
        </p:txBody>
      </p:sp>
    </p:spTree>
    <p:extLst>
      <p:ext uri="{BB962C8B-B14F-4D97-AF65-F5344CB8AC3E}">
        <p14:creationId xmlns:p14="http://schemas.microsoft.com/office/powerpoint/2010/main" val="77179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Teaching </a:t>
            </a:r>
            <a:r>
              <a:rPr lang="en-US" sz="4000" dirty="0">
                <a:solidFill>
                  <a:schemeClr val="bg1"/>
                </a:solidFill>
                <a:latin typeface="+mj-lt"/>
                <a:ea typeface="+mj-ea"/>
                <a:cs typeface="+mj-cs"/>
              </a:rPr>
              <a:t>team duty distribution</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2" name="Picture 1">
            <a:extLst>
              <a:ext uri="{FF2B5EF4-FFF2-40B4-BE49-F238E27FC236}">
                <a16:creationId xmlns:a16="http://schemas.microsoft.com/office/drawing/2014/main" id="{8E802896-13A0-4072-8A7C-A40F3AD7DBAB}"/>
              </a:ext>
            </a:extLst>
          </p:cNvPr>
          <p:cNvPicPr>
            <a:picLocks noChangeAspect="1"/>
          </p:cNvPicPr>
          <p:nvPr/>
        </p:nvPicPr>
        <p:blipFill>
          <a:blip r:embed="rId2"/>
          <a:stretch>
            <a:fillRect/>
          </a:stretch>
        </p:blipFill>
        <p:spPr>
          <a:xfrm>
            <a:off x="114300" y="1066800"/>
            <a:ext cx="8915400" cy="4633893"/>
          </a:xfrm>
          <a:prstGeom prst="rect">
            <a:avLst/>
          </a:prstGeom>
        </p:spPr>
      </p:pic>
    </p:spTree>
    <p:extLst>
      <p:ext uri="{BB962C8B-B14F-4D97-AF65-F5344CB8AC3E}">
        <p14:creationId xmlns:p14="http://schemas.microsoft.com/office/powerpoint/2010/main" val="398346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09600"/>
            <a:ext cx="8686800" cy="2923877"/>
          </a:xfrm>
          <a:prstGeom prst="rect">
            <a:avLst/>
          </a:prstGeom>
          <a:noFill/>
        </p:spPr>
        <p:txBody>
          <a:bodyPr wrap="square" rtlCol="0">
            <a:spAutoFit/>
          </a:bodyPr>
          <a:lstStyle/>
          <a:p>
            <a:endParaRPr lang="en-US" sz="2400" b="1" dirty="0">
              <a:solidFill>
                <a:srgbClr val="FF0000"/>
              </a:solidFill>
            </a:endParaRPr>
          </a:p>
          <a:p>
            <a:pPr marL="342900" indent="-342900">
              <a:buFont typeface="+mj-lt"/>
              <a:buAutoNum type="arabicPeriod"/>
            </a:pPr>
            <a:endParaRPr lang="en-US" sz="2000" b="1" dirty="0"/>
          </a:p>
          <a:p>
            <a:pPr marL="457200" indent="-457200">
              <a:buFont typeface="+mj-lt"/>
              <a:buAutoNum type="arabicPeriod" startAt="5"/>
            </a:pPr>
            <a:r>
              <a:rPr lang="en-US" sz="2000" b="1" dirty="0">
                <a:solidFill>
                  <a:srgbClr val="FF0000"/>
                </a:solidFill>
              </a:rPr>
              <a:t>Lab sessions start from October 5: </a:t>
            </a:r>
            <a:r>
              <a:rPr lang="en-US" sz="2000" b="1" dirty="0"/>
              <a:t>each group should</a:t>
            </a:r>
            <a:r>
              <a:rPr lang="en-US" sz="2000" dirty="0"/>
              <a:t> finish the project, including preparation, data taking and analyzing within </a:t>
            </a:r>
            <a:r>
              <a:rPr lang="en-US" sz="2000" dirty="0">
                <a:solidFill>
                  <a:srgbClr val="FF0000"/>
                </a:solidFill>
              </a:rPr>
              <a:t>2 </a:t>
            </a:r>
            <a:r>
              <a:rPr lang="en-US" sz="2000" dirty="0"/>
              <a:t>weeks starting from the designated date</a:t>
            </a:r>
          </a:p>
          <a:p>
            <a:pPr marL="342900" indent="-342900">
              <a:buFont typeface="+mj-lt"/>
              <a:buAutoNum type="arabicPeriod" startAt="5"/>
            </a:pPr>
            <a:endParaRPr lang="en-US" sz="2000" dirty="0"/>
          </a:p>
          <a:p>
            <a:pPr marL="342900" indent="-342900">
              <a:buFont typeface="+mj-lt"/>
              <a:buAutoNum type="arabicPeriod" startAt="5"/>
            </a:pPr>
            <a:r>
              <a:rPr lang="en-US" sz="2000" dirty="0"/>
              <a:t>Another one weeks for report writing. </a:t>
            </a:r>
            <a:r>
              <a:rPr lang="en-US" sz="2000" b="1" dirty="0">
                <a:solidFill>
                  <a:srgbClr val="FF0000"/>
                </a:solidFill>
              </a:rPr>
              <a:t>The professors </a:t>
            </a:r>
            <a:r>
              <a:rPr lang="en-US" sz="2000" dirty="0"/>
              <a:t>offer a proof-reading opportunity for your draft report if the report is submitted 3 days before the due date.</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Lab sessions</a:t>
            </a:r>
          </a:p>
        </p:txBody>
      </p:sp>
      <p:pic>
        <p:nvPicPr>
          <p:cNvPr id="2" name="Picture 1">
            <a:extLst>
              <a:ext uri="{FF2B5EF4-FFF2-40B4-BE49-F238E27FC236}">
                <a16:creationId xmlns:a16="http://schemas.microsoft.com/office/drawing/2014/main" id="{A3613AD0-4BFA-49D9-830E-DC4F6C70BABC}"/>
              </a:ext>
            </a:extLst>
          </p:cNvPr>
          <p:cNvPicPr>
            <a:picLocks noChangeAspect="1"/>
          </p:cNvPicPr>
          <p:nvPr/>
        </p:nvPicPr>
        <p:blipFill rotWithShape="1">
          <a:blip r:embed="rId2"/>
          <a:srcRect t="88889"/>
          <a:stretch/>
        </p:blipFill>
        <p:spPr>
          <a:xfrm>
            <a:off x="762836" y="5334000"/>
            <a:ext cx="7618327" cy="762000"/>
          </a:xfrm>
          <a:prstGeom prst="rect">
            <a:avLst/>
          </a:prstGeom>
        </p:spPr>
      </p:pic>
      <p:pic>
        <p:nvPicPr>
          <p:cNvPr id="3" name="Picture 2">
            <a:extLst>
              <a:ext uri="{FF2B5EF4-FFF2-40B4-BE49-F238E27FC236}">
                <a16:creationId xmlns:a16="http://schemas.microsoft.com/office/drawing/2014/main" id="{1D64B44A-F3CC-45AE-B25C-2A27AAD1DF11}"/>
              </a:ext>
            </a:extLst>
          </p:cNvPr>
          <p:cNvPicPr>
            <a:picLocks noChangeAspect="1"/>
          </p:cNvPicPr>
          <p:nvPr/>
        </p:nvPicPr>
        <p:blipFill rotWithShape="1">
          <a:blip r:embed="rId3"/>
          <a:srcRect b="97778"/>
          <a:stretch/>
        </p:blipFill>
        <p:spPr>
          <a:xfrm>
            <a:off x="762836" y="5156421"/>
            <a:ext cx="7618327" cy="152400"/>
          </a:xfrm>
          <a:prstGeom prst="rect">
            <a:avLst/>
          </a:prstGeom>
        </p:spPr>
      </p:pic>
    </p:spTree>
    <p:extLst>
      <p:ext uri="{BB962C8B-B14F-4D97-AF65-F5344CB8AC3E}">
        <p14:creationId xmlns:p14="http://schemas.microsoft.com/office/powerpoint/2010/main" val="288775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Schedule: note to lab sessions</a:t>
            </a:r>
          </a:p>
        </p:txBody>
      </p:sp>
      <p:sp>
        <p:nvSpPr>
          <p:cNvPr id="7" name="TextBox 6"/>
          <p:cNvSpPr txBox="1"/>
          <p:nvPr/>
        </p:nvSpPr>
        <p:spPr>
          <a:xfrm>
            <a:off x="381000" y="762000"/>
            <a:ext cx="8382000" cy="4401205"/>
          </a:xfrm>
          <a:prstGeom prst="rect">
            <a:avLst/>
          </a:prstGeom>
          <a:noFill/>
        </p:spPr>
        <p:txBody>
          <a:bodyPr wrap="square" rtlCol="0">
            <a:spAutoFit/>
          </a:bodyPr>
          <a:lstStyle/>
          <a:p>
            <a:pPr marL="342900" indent="-342900">
              <a:buFont typeface="Wingdings" pitchFamily="2" charset="2"/>
              <a:buChar char="ü"/>
            </a:pPr>
            <a:r>
              <a:rPr lang="en-US" sz="2800" dirty="0">
                <a:solidFill>
                  <a:srgbClr val="FF0000"/>
                </a:solidFill>
              </a:rPr>
              <a:t>You need to follow your planned schedule</a:t>
            </a:r>
            <a:r>
              <a:rPr lang="en-US" sz="2800" dirty="0"/>
              <a:t>: otherwise no one can follow and help you.</a:t>
            </a:r>
          </a:p>
          <a:p>
            <a:pPr marL="342900" indent="-342900">
              <a:buFont typeface="Wingdings" pitchFamily="2" charset="2"/>
              <a:buChar char="ü"/>
            </a:pPr>
            <a:r>
              <a:rPr lang="en-US" sz="2800" dirty="0"/>
              <a:t>Try to get things done with maximum independence: think hard enough before asking for help, but don’t hesitate to ask for help. </a:t>
            </a:r>
          </a:p>
          <a:p>
            <a:pPr marL="342900" indent="-342900">
              <a:buFont typeface="Wingdings" pitchFamily="2" charset="2"/>
              <a:buChar char="ü"/>
            </a:pPr>
            <a:r>
              <a:rPr lang="en-US" sz="2800" dirty="0"/>
              <a:t>TAs, technician and professors are available, but you need to make appointments in advance. </a:t>
            </a:r>
          </a:p>
          <a:p>
            <a:pPr marL="342900" indent="-342900">
              <a:buFont typeface="Wingdings" pitchFamily="2" charset="2"/>
              <a:buChar char="ü"/>
            </a:pPr>
            <a:r>
              <a:rPr lang="en-US" sz="2800" dirty="0"/>
              <a:t>Running experiment after 5:30 pm alone is not allowed: </a:t>
            </a:r>
            <a:r>
              <a:rPr lang="en-US" sz="2800" dirty="0">
                <a:solidFill>
                  <a:srgbClr val="FF0000"/>
                </a:solidFill>
              </a:rPr>
              <a:t>university rule</a:t>
            </a:r>
            <a:r>
              <a:rPr lang="en-US" sz="2800" dirty="0"/>
              <a:t>. In special cases, you need to make arrangement with TAs in advance.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The special schedule</a:t>
            </a:r>
          </a:p>
          <a:p>
            <a:pPr marL="342900" indent="-342900">
              <a:buFont typeface="+mj-lt"/>
              <a:buAutoNum type="arabicPeriod"/>
            </a:pPr>
            <a:endParaRPr lang="en-US" sz="3200" dirty="0"/>
          </a:p>
          <a:p>
            <a:pPr marL="342900" indent="-342900">
              <a:buFont typeface="+mj-lt"/>
              <a:buAutoNum type="arabicPeriod"/>
            </a:pPr>
            <a:r>
              <a:rPr lang="en-US" sz="3200" dirty="0"/>
              <a:t>Some detailed requirements: lab notebook, data analysis, report writing</a:t>
            </a:r>
          </a:p>
          <a:p>
            <a:pPr marL="342900" indent="-342900">
              <a:buFont typeface="+mj-lt"/>
              <a:buAutoNum type="arabicPeriod"/>
            </a:pPr>
            <a:endParaRPr lang="en-US" sz="3200" dirty="0"/>
          </a:p>
          <a:p>
            <a:pPr marL="342900" indent="-342900">
              <a:buFont typeface="+mj-lt"/>
              <a:buAutoNum type="arabicPeriod"/>
            </a:pPr>
            <a:r>
              <a:rPr lang="en-US" sz="3200" dirty="0">
                <a:solidFill>
                  <a:schemeClr val="bg1">
                    <a:lumMod val="65000"/>
                  </a:schemeClr>
                </a:solidFill>
              </a:rPr>
              <a:t>Assessment scheme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279885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notebook</a:t>
            </a:r>
          </a:p>
        </p:txBody>
      </p:sp>
      <p:sp>
        <p:nvSpPr>
          <p:cNvPr id="7" name="TextBox 6"/>
          <p:cNvSpPr txBox="1"/>
          <p:nvPr/>
        </p:nvSpPr>
        <p:spPr>
          <a:xfrm>
            <a:off x="381000" y="762000"/>
            <a:ext cx="8382000" cy="5632311"/>
          </a:xfrm>
          <a:prstGeom prst="rect">
            <a:avLst/>
          </a:prstGeom>
          <a:noFill/>
        </p:spPr>
        <p:txBody>
          <a:bodyPr wrap="square" rtlCol="0">
            <a:spAutoFit/>
          </a:bodyPr>
          <a:lstStyle/>
          <a:p>
            <a:pPr marL="342900" indent="-342900">
              <a:buFont typeface="Wingdings" pitchFamily="2" charset="2"/>
              <a:buChar char="ü"/>
            </a:pPr>
            <a:r>
              <a:rPr lang="en-US" sz="2400" dirty="0"/>
              <a:t>It is one of the most important part of this course</a:t>
            </a:r>
          </a:p>
          <a:p>
            <a:pPr marL="342900" indent="-342900">
              <a:buFont typeface="Wingdings" pitchFamily="2" charset="2"/>
              <a:buChar char="ü"/>
            </a:pPr>
            <a:r>
              <a:rPr lang="en-US" sz="2400" dirty="0"/>
              <a:t>It should be in a detailed, organized, dairy style and reflect the real-time progress of the project </a:t>
            </a:r>
          </a:p>
          <a:p>
            <a:pPr marL="342900" indent="-342900">
              <a:buFont typeface="Wingdings" pitchFamily="2" charset="2"/>
              <a:buChar char="ü"/>
            </a:pPr>
            <a:r>
              <a:rPr lang="en-US" sz="2400" dirty="0"/>
              <a:t>It should include, but not limited to these: physics understanding of the project in your own words, overall procedure, experimental schematics,  records of experimental parameters, plots of raw data, details of your analysis, results and conclusions</a:t>
            </a:r>
          </a:p>
          <a:p>
            <a:pPr marL="342900" indent="-342900">
              <a:buFont typeface="Wingdings" pitchFamily="2" charset="2"/>
              <a:buChar char="ü"/>
            </a:pPr>
            <a:r>
              <a:rPr lang="en-US" sz="2400" dirty="0"/>
              <a:t>All contents on the notebook should be permanent, including mistakes (marked by strikethrough lines)</a:t>
            </a:r>
          </a:p>
          <a:p>
            <a:pPr marL="342900" indent="-342900">
              <a:buFont typeface="Wingdings" pitchFamily="2" charset="2"/>
              <a:buChar char="ü"/>
            </a:pPr>
            <a:r>
              <a:rPr lang="en-US" sz="2400" dirty="0"/>
              <a:t>Handwriting should be legible (to you and to others)</a:t>
            </a:r>
          </a:p>
          <a:p>
            <a:pPr marL="342900" indent="-342900">
              <a:buFont typeface="Wingdings" pitchFamily="2" charset="2"/>
              <a:buChar char="ü"/>
            </a:pPr>
            <a:r>
              <a:rPr lang="en-US" sz="2400" dirty="0">
                <a:solidFill>
                  <a:srgbClr val="FF0000"/>
                </a:solidFill>
              </a:rPr>
              <a:t>It should be submitted together with your report</a:t>
            </a:r>
          </a:p>
          <a:p>
            <a:pPr marL="342900" indent="-342900">
              <a:buFont typeface="Wingdings" pitchFamily="2" charset="2"/>
              <a:buChar char="ü"/>
            </a:pPr>
            <a:endParaRPr lang="en-US" sz="2400" dirty="0"/>
          </a:p>
          <a:p>
            <a:pPr marL="342900" indent="-342900">
              <a:buFont typeface="Wingdings" pitchFamily="2" charset="2"/>
              <a:buChar char="ü"/>
            </a:pPr>
            <a:r>
              <a:rPr lang="en-US" sz="2400" dirty="0"/>
              <a:t>Ask Mr. Gary Lai for the notebook itself when choosing your project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599"/>
          </a:xfrm>
        </p:spPr>
        <p:txBody>
          <a:bodyPr>
            <a:normAutofit/>
          </a:bodyPr>
          <a:lstStyle/>
          <a:p>
            <a:r>
              <a:rPr lang="en-US" dirty="0"/>
              <a:t>One of the most important parts of scientific research: in many cases, data analysis takes more time than data taking!</a:t>
            </a:r>
          </a:p>
          <a:p>
            <a:r>
              <a:rPr lang="en-US" dirty="0"/>
              <a:t>One common mistake: show lots of raw data without any analysis!</a:t>
            </a:r>
          </a:p>
          <a:p>
            <a:r>
              <a:rPr lang="en-US" dirty="0"/>
              <a:t>Others: errors misrepresented, units missing </a:t>
            </a:r>
          </a:p>
          <a:p>
            <a:pPr>
              <a:buNone/>
            </a:pPr>
            <a:endParaRPr lang="en-US" dirty="0"/>
          </a:p>
          <a:p>
            <a:pPr>
              <a:buNone/>
            </a:pPr>
            <a:endParaRPr lang="en-US" dirty="0"/>
          </a:p>
          <a:p>
            <a:pPr>
              <a:buNone/>
            </a:pPr>
            <a:endParaRPr lang="en-US"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Data analysis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对象 1"/>
          <p:cNvGraphicFramePr>
            <a:graphicFrameLocks noChangeAspect="1"/>
          </p:cNvGraphicFramePr>
          <p:nvPr/>
        </p:nvGraphicFramePr>
        <p:xfrm>
          <a:off x="4191000" y="304800"/>
          <a:ext cx="2008188" cy="1303338"/>
        </p:xfrm>
        <a:graphic>
          <a:graphicData uri="http://schemas.openxmlformats.org/presentationml/2006/ole">
            <mc:AlternateContent xmlns:mc="http://schemas.openxmlformats.org/markup-compatibility/2006">
              <mc:Choice xmlns:v="urn:schemas-microsoft-com:vml" Requires="v">
                <p:oleObj spid="_x0000_s1026" r:id="rId3" imgW="5020666" imgH="3257702" progId="Origin50.Graph">
                  <p:embed/>
                </p:oleObj>
              </mc:Choice>
              <mc:Fallback>
                <p:oleObj r:id="rId3" imgW="5020666" imgH="3257702" progId="Origin50.Graph">
                  <p:embed/>
                  <p:pic>
                    <p:nvPicPr>
                      <p:cNvPr id="205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04800"/>
                        <a:ext cx="2008188"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对象 2"/>
          <p:cNvGraphicFramePr>
            <a:graphicFrameLocks noChangeAspect="1"/>
          </p:cNvGraphicFramePr>
          <p:nvPr/>
        </p:nvGraphicFramePr>
        <p:xfrm>
          <a:off x="6553200" y="1524000"/>
          <a:ext cx="1971675" cy="1306513"/>
        </p:xfrm>
        <a:graphic>
          <a:graphicData uri="http://schemas.openxmlformats.org/presentationml/2006/ole">
            <mc:AlternateContent xmlns:mc="http://schemas.openxmlformats.org/markup-compatibility/2006">
              <mc:Choice xmlns:v="urn:schemas-microsoft-com:vml" Requires="v">
                <p:oleObj spid="_x0000_s1027" r:id="rId5" imgW="4929226" imgH="3266237" progId="Origin50.Graph">
                  <p:embed/>
                </p:oleObj>
              </mc:Choice>
              <mc:Fallback>
                <p:oleObj r:id="rId5" imgW="4929226" imgH="3266237" progId="Origin50.Graph">
                  <p:embed/>
                  <p:pic>
                    <p:nvPicPr>
                      <p:cNvPr id="2051" name="对象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0"/>
                        <a:ext cx="1971675" cy="130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对象 3"/>
          <p:cNvGraphicFramePr>
            <a:graphicFrameLocks noChangeAspect="1"/>
          </p:cNvGraphicFramePr>
          <p:nvPr/>
        </p:nvGraphicFramePr>
        <p:xfrm>
          <a:off x="2438400" y="3962400"/>
          <a:ext cx="1912937" cy="1314450"/>
        </p:xfrm>
        <a:graphic>
          <a:graphicData uri="http://schemas.openxmlformats.org/presentationml/2006/ole">
            <mc:AlternateContent xmlns:mc="http://schemas.openxmlformats.org/markup-compatibility/2006">
              <mc:Choice xmlns:v="urn:schemas-microsoft-com:vml" Requires="v">
                <p:oleObj spid="_x0000_s1028" r:id="rId7" imgW="4782922" imgH="3286963" progId="Origin50.Graph">
                  <p:embed/>
                </p:oleObj>
              </mc:Choice>
              <mc:Fallback>
                <p:oleObj r:id="rId7" imgW="4782922" imgH="3286963" progId="Origin50.Graph">
                  <p:embed/>
                  <p:pic>
                    <p:nvPicPr>
                      <p:cNvPr id="2052" name="对象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3962400"/>
                        <a:ext cx="1912937"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对象 4"/>
          <p:cNvGraphicFramePr>
            <a:graphicFrameLocks noChangeAspect="1"/>
          </p:cNvGraphicFramePr>
          <p:nvPr/>
        </p:nvGraphicFramePr>
        <p:xfrm>
          <a:off x="4419600" y="3962400"/>
          <a:ext cx="2124075" cy="1303337"/>
        </p:xfrm>
        <a:graphic>
          <a:graphicData uri="http://schemas.openxmlformats.org/presentationml/2006/ole">
            <mc:AlternateContent xmlns:mc="http://schemas.openxmlformats.org/markup-compatibility/2006">
              <mc:Choice xmlns:v="urn:schemas-microsoft-com:vml" Requires="v">
                <p:oleObj spid="_x0000_s1029" r:id="rId9" imgW="5310835" imgH="3258922" progId="Origin50.Graph">
                  <p:embed/>
                </p:oleObj>
              </mc:Choice>
              <mc:Fallback>
                <p:oleObj r:id="rId9" imgW="5310835" imgH="3258922" progId="Origin50.Graph">
                  <p:embed/>
                  <p:pic>
                    <p:nvPicPr>
                      <p:cNvPr id="2053" name="对象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962400"/>
                        <a:ext cx="2124075" cy="1303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对象 5"/>
          <p:cNvGraphicFramePr>
            <a:graphicFrameLocks noChangeAspect="1"/>
          </p:cNvGraphicFramePr>
          <p:nvPr/>
        </p:nvGraphicFramePr>
        <p:xfrm>
          <a:off x="304800" y="1524000"/>
          <a:ext cx="2146300" cy="1303338"/>
        </p:xfrm>
        <a:graphic>
          <a:graphicData uri="http://schemas.openxmlformats.org/presentationml/2006/ole">
            <mc:AlternateContent xmlns:mc="http://schemas.openxmlformats.org/markup-compatibility/2006">
              <mc:Choice xmlns:v="urn:schemas-microsoft-com:vml" Requires="v">
                <p:oleObj spid="_x0000_s1030" r:id="rId11" imgW="5362042" imgH="3258922" progId="Origin50.Graph">
                  <p:embed/>
                </p:oleObj>
              </mc:Choice>
              <mc:Fallback>
                <p:oleObj r:id="rId11" imgW="5362042" imgH="3258922" progId="Origin50.Graph">
                  <p:embed/>
                  <p:pic>
                    <p:nvPicPr>
                      <p:cNvPr id="2054" name="对象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1524000"/>
                        <a:ext cx="2146300"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对象 6"/>
          <p:cNvGraphicFramePr>
            <a:graphicFrameLocks noChangeAspect="1"/>
          </p:cNvGraphicFramePr>
          <p:nvPr/>
        </p:nvGraphicFramePr>
        <p:xfrm>
          <a:off x="2286000" y="1600200"/>
          <a:ext cx="1968500" cy="1314450"/>
        </p:xfrm>
        <a:graphic>
          <a:graphicData uri="http://schemas.openxmlformats.org/presentationml/2006/ole">
            <mc:AlternateContent xmlns:mc="http://schemas.openxmlformats.org/markup-compatibility/2006">
              <mc:Choice xmlns:v="urn:schemas-microsoft-com:vml" Requires="v">
                <p:oleObj spid="_x0000_s1031" r:id="rId13" imgW="4919472" imgH="3285744" progId="Origin50.Graph">
                  <p:embed/>
                </p:oleObj>
              </mc:Choice>
              <mc:Fallback>
                <p:oleObj r:id="rId13" imgW="4919472" imgH="3285744" progId="Origin50.Graph">
                  <p:embed/>
                  <p:pic>
                    <p:nvPicPr>
                      <p:cNvPr id="2055" name="对象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0" y="1600200"/>
                        <a:ext cx="1968500"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对象 7"/>
          <p:cNvGraphicFramePr>
            <a:graphicFrameLocks noChangeAspect="1"/>
          </p:cNvGraphicFramePr>
          <p:nvPr/>
        </p:nvGraphicFramePr>
        <p:xfrm>
          <a:off x="6553200" y="2819400"/>
          <a:ext cx="1976438" cy="1306512"/>
        </p:xfrm>
        <a:graphic>
          <a:graphicData uri="http://schemas.openxmlformats.org/presentationml/2006/ole">
            <mc:AlternateContent xmlns:mc="http://schemas.openxmlformats.org/markup-compatibility/2006">
              <mc:Choice xmlns:v="urn:schemas-microsoft-com:vml" Requires="v">
                <p:oleObj spid="_x0000_s1032" r:id="rId15" imgW="4940198" imgH="3267456" progId="Origin50.Graph">
                  <p:embed/>
                </p:oleObj>
              </mc:Choice>
              <mc:Fallback>
                <p:oleObj r:id="rId15" imgW="4940198" imgH="3267456" progId="Origin50.Graph">
                  <p:embed/>
                  <p:pic>
                    <p:nvPicPr>
                      <p:cNvPr id="2056" name="对象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3200" y="2819400"/>
                        <a:ext cx="1976438" cy="130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对象 8"/>
          <p:cNvGraphicFramePr>
            <a:graphicFrameLocks noChangeAspect="1"/>
          </p:cNvGraphicFramePr>
          <p:nvPr/>
        </p:nvGraphicFramePr>
        <p:xfrm>
          <a:off x="4267200" y="1524000"/>
          <a:ext cx="2109788" cy="1298575"/>
        </p:xfrm>
        <a:graphic>
          <a:graphicData uri="http://schemas.openxmlformats.org/presentationml/2006/ole">
            <mc:AlternateContent xmlns:mc="http://schemas.openxmlformats.org/markup-compatibility/2006">
              <mc:Choice xmlns:v="urn:schemas-microsoft-com:vml" Requires="v">
                <p:oleObj spid="_x0000_s1033" r:id="rId17" imgW="5273040" imgH="3246730" progId="Origin50.Graph">
                  <p:embed/>
                </p:oleObj>
              </mc:Choice>
              <mc:Fallback>
                <p:oleObj r:id="rId17" imgW="5273040" imgH="3246730" progId="Origin50.Graph">
                  <p:embed/>
                  <p:pic>
                    <p:nvPicPr>
                      <p:cNvPr id="2057" name="对象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67200" y="1524000"/>
                        <a:ext cx="2109788"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对象 9"/>
          <p:cNvGraphicFramePr>
            <a:graphicFrameLocks noChangeAspect="1"/>
          </p:cNvGraphicFramePr>
          <p:nvPr/>
        </p:nvGraphicFramePr>
        <p:xfrm>
          <a:off x="228600" y="2819400"/>
          <a:ext cx="2020888" cy="1298575"/>
        </p:xfrm>
        <a:graphic>
          <a:graphicData uri="http://schemas.openxmlformats.org/presentationml/2006/ole">
            <mc:AlternateContent xmlns:mc="http://schemas.openxmlformats.org/markup-compatibility/2006">
              <mc:Choice xmlns:v="urn:schemas-microsoft-com:vml" Requires="v">
                <p:oleObj spid="_x0000_s1034" r:id="rId19" imgW="5049926" imgH="3246730" progId="Origin50.Graph">
                  <p:embed/>
                </p:oleObj>
              </mc:Choice>
              <mc:Fallback>
                <p:oleObj r:id="rId19" imgW="5049926" imgH="3246730" progId="Origin50.Graph">
                  <p:embed/>
                  <p:pic>
                    <p:nvPicPr>
                      <p:cNvPr id="2058" name="对象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 y="2819400"/>
                        <a:ext cx="2020888"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对象 10"/>
          <p:cNvGraphicFramePr>
            <a:graphicFrameLocks noChangeAspect="1"/>
          </p:cNvGraphicFramePr>
          <p:nvPr/>
        </p:nvGraphicFramePr>
        <p:xfrm>
          <a:off x="2133600" y="304800"/>
          <a:ext cx="2063750" cy="1303337"/>
        </p:xfrm>
        <a:graphic>
          <a:graphicData uri="http://schemas.openxmlformats.org/presentationml/2006/ole">
            <mc:AlternateContent xmlns:mc="http://schemas.openxmlformats.org/markup-compatibility/2006">
              <mc:Choice xmlns:v="urn:schemas-microsoft-com:vml" Requires="v">
                <p:oleObj spid="_x0000_s1035" r:id="rId21" imgW="5159654" imgH="3257702" progId="Origin50.Graph">
                  <p:embed/>
                </p:oleObj>
              </mc:Choice>
              <mc:Fallback>
                <p:oleObj r:id="rId21" imgW="5159654" imgH="3257702" progId="Origin50.Graph">
                  <p:embed/>
                  <p:pic>
                    <p:nvPicPr>
                      <p:cNvPr id="2059" name="对象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33600" y="304800"/>
                        <a:ext cx="2063750" cy="1303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对象 11"/>
          <p:cNvGraphicFramePr>
            <a:graphicFrameLocks noChangeAspect="1"/>
          </p:cNvGraphicFramePr>
          <p:nvPr/>
        </p:nvGraphicFramePr>
        <p:xfrm>
          <a:off x="6629400" y="3962400"/>
          <a:ext cx="2116137" cy="1301750"/>
        </p:xfrm>
        <a:graphic>
          <a:graphicData uri="http://schemas.openxmlformats.org/presentationml/2006/ole">
            <mc:AlternateContent xmlns:mc="http://schemas.openxmlformats.org/markup-compatibility/2006">
              <mc:Choice xmlns:v="urn:schemas-microsoft-com:vml" Requires="v">
                <p:oleObj spid="_x0000_s1036" r:id="rId23" imgW="5292547" imgH="3256483" progId="Origin50.Graph">
                  <p:embed/>
                </p:oleObj>
              </mc:Choice>
              <mc:Fallback>
                <p:oleObj r:id="rId23" imgW="5292547" imgH="3256483" progId="Origin50.Graph">
                  <p:embed/>
                  <p:pic>
                    <p:nvPicPr>
                      <p:cNvPr id="2060" name="对象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29400" y="3962400"/>
                        <a:ext cx="2116137"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对象 12"/>
          <p:cNvGraphicFramePr>
            <a:graphicFrameLocks noChangeAspect="1"/>
          </p:cNvGraphicFramePr>
          <p:nvPr/>
        </p:nvGraphicFramePr>
        <p:xfrm>
          <a:off x="250825" y="312738"/>
          <a:ext cx="2130425" cy="1311275"/>
        </p:xfrm>
        <a:graphic>
          <a:graphicData uri="http://schemas.openxmlformats.org/presentationml/2006/ole">
            <mc:AlternateContent xmlns:mc="http://schemas.openxmlformats.org/markup-compatibility/2006">
              <mc:Choice xmlns:v="urn:schemas-microsoft-com:vml" Requires="v">
                <p:oleObj spid="_x0000_s1037" r:id="rId25" imgW="5323027" imgH="3277210" progId="Origin50.Graph">
                  <p:embed/>
                </p:oleObj>
              </mc:Choice>
              <mc:Fallback>
                <p:oleObj r:id="rId25" imgW="5323027" imgH="3277210" progId="Origin50.Graph">
                  <p:embed/>
                  <p:pic>
                    <p:nvPicPr>
                      <p:cNvPr id="2061" name="对象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0825" y="312738"/>
                        <a:ext cx="2130425" cy="131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2" name="对象 13"/>
          <p:cNvGraphicFramePr>
            <a:graphicFrameLocks noChangeAspect="1"/>
          </p:cNvGraphicFramePr>
          <p:nvPr/>
        </p:nvGraphicFramePr>
        <p:xfrm>
          <a:off x="2362200" y="2819400"/>
          <a:ext cx="1738312" cy="1303338"/>
        </p:xfrm>
        <a:graphic>
          <a:graphicData uri="http://schemas.openxmlformats.org/presentationml/2006/ole">
            <mc:AlternateContent xmlns:mc="http://schemas.openxmlformats.org/markup-compatibility/2006">
              <mc:Choice xmlns:v="urn:schemas-microsoft-com:vml" Requires="v">
                <p:oleObj spid="_x0000_s1038" r:id="rId27" imgW="4346448" imgH="3256483" progId="Origin50.Graph">
                  <p:embed/>
                </p:oleObj>
              </mc:Choice>
              <mc:Fallback>
                <p:oleObj r:id="rId27" imgW="4346448" imgH="3256483" progId="Origin50.Graph">
                  <p:embed/>
                  <p:pic>
                    <p:nvPicPr>
                      <p:cNvPr id="2062" name="对象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362200" y="2819400"/>
                        <a:ext cx="1738312"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3" name="对象 14"/>
          <p:cNvGraphicFramePr>
            <a:graphicFrameLocks noChangeAspect="1"/>
          </p:cNvGraphicFramePr>
          <p:nvPr/>
        </p:nvGraphicFramePr>
        <p:xfrm>
          <a:off x="4267200" y="2743200"/>
          <a:ext cx="2103438" cy="1301750"/>
        </p:xfrm>
        <a:graphic>
          <a:graphicData uri="http://schemas.openxmlformats.org/presentationml/2006/ole">
            <mc:AlternateContent xmlns:mc="http://schemas.openxmlformats.org/markup-compatibility/2006">
              <mc:Choice xmlns:v="urn:schemas-microsoft-com:vml" Requires="v">
                <p:oleObj spid="_x0000_s1039" r:id="rId29" imgW="5259629" imgH="3256483" progId="Origin50.Graph">
                  <p:embed/>
                </p:oleObj>
              </mc:Choice>
              <mc:Fallback>
                <p:oleObj r:id="rId29" imgW="5259629" imgH="3256483" progId="Origin50.Graph">
                  <p:embed/>
                  <p:pic>
                    <p:nvPicPr>
                      <p:cNvPr id="2063" name="对象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67200" y="2743200"/>
                        <a:ext cx="2103438" cy="130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4" name="对象 15"/>
          <p:cNvGraphicFramePr>
            <a:graphicFrameLocks noChangeAspect="1"/>
          </p:cNvGraphicFramePr>
          <p:nvPr/>
        </p:nvGraphicFramePr>
        <p:xfrm>
          <a:off x="228600" y="4038600"/>
          <a:ext cx="1978025" cy="1293812"/>
        </p:xfrm>
        <a:graphic>
          <a:graphicData uri="http://schemas.openxmlformats.org/presentationml/2006/ole">
            <mc:AlternateContent xmlns:mc="http://schemas.openxmlformats.org/markup-compatibility/2006">
              <mc:Choice xmlns:v="urn:schemas-microsoft-com:vml" Requires="v">
                <p:oleObj spid="_x0000_s1040" r:id="rId31" imgW="4945075" imgH="3236976" progId="Origin50.Graph">
                  <p:embed/>
                </p:oleObj>
              </mc:Choice>
              <mc:Fallback>
                <p:oleObj r:id="rId31" imgW="4945075" imgH="3236976" progId="Origin50.Graph">
                  <p:embed/>
                  <p:pic>
                    <p:nvPicPr>
                      <p:cNvPr id="2064" name="对象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28600" y="4038600"/>
                        <a:ext cx="1978025" cy="1293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5" name="对象 16"/>
          <p:cNvGraphicFramePr>
            <a:graphicFrameLocks noChangeAspect="1"/>
          </p:cNvGraphicFramePr>
          <p:nvPr/>
        </p:nvGraphicFramePr>
        <p:xfrm>
          <a:off x="6096000" y="304800"/>
          <a:ext cx="2030412" cy="1303338"/>
        </p:xfrm>
        <a:graphic>
          <a:graphicData uri="http://schemas.openxmlformats.org/presentationml/2006/ole">
            <mc:AlternateContent xmlns:mc="http://schemas.openxmlformats.org/markup-compatibility/2006">
              <mc:Choice xmlns:v="urn:schemas-microsoft-com:vml" Requires="v">
                <p:oleObj spid="_x0000_s1041" r:id="rId33" imgW="5073091" imgH="3257702" progId="Origin50.Graph">
                  <p:embed/>
                </p:oleObj>
              </mc:Choice>
              <mc:Fallback>
                <p:oleObj r:id="rId33" imgW="5073091" imgH="3257702" progId="Origin50.Graph">
                  <p:embed/>
                  <p:pic>
                    <p:nvPicPr>
                      <p:cNvPr id="2065" name="对象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096000" y="304800"/>
                        <a:ext cx="2030412" cy="130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3"/>
          <p:cNvPicPr>
            <a:picLocks noChangeAspect="1" noChangeArrowheads="1"/>
          </p:cNvPicPr>
          <p:nvPr/>
        </p:nvPicPr>
        <p:blipFill>
          <a:blip r:embed="rId35" cstate="print"/>
          <a:srcRect l="5322" t="8377" r="9534" b="5759"/>
          <a:stretch>
            <a:fillRect/>
          </a:stretch>
        </p:blipFill>
        <p:spPr bwMode="auto">
          <a:xfrm>
            <a:off x="4648200" y="3048000"/>
            <a:ext cx="3810000" cy="3254375"/>
          </a:xfrm>
          <a:prstGeom prst="rect">
            <a:avLst/>
          </a:prstGeom>
          <a:solidFill>
            <a:schemeClr val="accent3">
              <a:lumMod val="40000"/>
              <a:lumOff val="60000"/>
            </a:schemeClr>
          </a:solid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t>About this course</a:t>
            </a:r>
          </a:p>
          <a:p>
            <a:pPr marL="342900" indent="-342900">
              <a:buFont typeface="+mj-lt"/>
              <a:buAutoNum type="arabicPeriod"/>
            </a:pPr>
            <a:endParaRPr lang="en-US" sz="3200" dirty="0"/>
          </a:p>
          <a:p>
            <a:pPr marL="342900" indent="-342900">
              <a:buFont typeface="+mj-lt"/>
              <a:buAutoNum type="arabicPeriod"/>
            </a:pPr>
            <a:r>
              <a:rPr lang="en-US" sz="3200" dirty="0"/>
              <a:t>The special schedule</a:t>
            </a:r>
          </a:p>
          <a:p>
            <a:pPr marL="342900" indent="-342900">
              <a:buFont typeface="+mj-lt"/>
              <a:buAutoNum type="arabicPeriod"/>
            </a:pPr>
            <a:endParaRPr lang="en-US" sz="3200" dirty="0"/>
          </a:p>
          <a:p>
            <a:pPr marL="342900" indent="-342900">
              <a:buFont typeface="+mj-lt"/>
              <a:buAutoNum type="arabicPeriod"/>
            </a:pPr>
            <a:r>
              <a:rPr lang="en-US" sz="3200" dirty="0"/>
              <a:t>Some detailed requirements: lab notebook, data analysis, report writing</a:t>
            </a:r>
          </a:p>
          <a:p>
            <a:pPr marL="342900" indent="-342900">
              <a:buFont typeface="+mj-lt"/>
              <a:buAutoNum type="arabicPeriod"/>
            </a:pPr>
            <a:endParaRPr lang="en-US" sz="3200" dirty="0"/>
          </a:p>
          <a:p>
            <a:pPr marL="342900" indent="-342900">
              <a:buFont typeface="+mj-lt"/>
              <a:buAutoNum type="arabicPeriod"/>
            </a:pPr>
            <a:r>
              <a:rPr lang="en-US" sz="3200" dirty="0"/>
              <a:t>Assessment scheme</a:t>
            </a:r>
          </a:p>
          <a:p>
            <a:pPr marL="342900" indent="-342900">
              <a:buFont typeface="+mj-lt"/>
              <a:buAutoNum type="arabicPeriod"/>
            </a:pPr>
            <a:endParaRPr lang="en-US" sz="3200" dirty="0"/>
          </a:p>
          <a:p>
            <a:pPr marL="342900" indent="-342900">
              <a:buFont typeface="+mj-lt"/>
              <a:buAutoNum type="arabicPeriod"/>
            </a:pPr>
            <a:r>
              <a:rPr lang="en-US" sz="3200" dirty="0"/>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330577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599"/>
          </a:xfrm>
        </p:spPr>
        <p:txBody>
          <a:bodyPr>
            <a:normAutofit lnSpcReduction="10000"/>
          </a:bodyPr>
          <a:lstStyle/>
          <a:p>
            <a:r>
              <a:rPr lang="en-US" sz="1800" dirty="0"/>
              <a:t>Journal format: Physics Review (A,B,C,D)</a:t>
            </a:r>
          </a:p>
          <a:p>
            <a:r>
              <a:rPr lang="en-US" sz="1800" dirty="0"/>
              <a:t>Latex is suggested </a:t>
            </a:r>
            <a:r>
              <a:rPr lang="en-US" sz="1800" b="1" dirty="0">
                <a:solidFill>
                  <a:srgbClr val="FF0000"/>
                </a:solidFill>
              </a:rPr>
              <a:t>(visit www.sharelatex.com)</a:t>
            </a:r>
            <a:r>
              <a:rPr lang="en-US" sz="1800" dirty="0"/>
              <a:t>; Word is ok but harder to work with for journal papers. </a:t>
            </a:r>
            <a:r>
              <a:rPr lang="en-US" sz="1800" dirty="0">
                <a:solidFill>
                  <a:srgbClr val="FF0000"/>
                </a:solidFill>
              </a:rPr>
              <a:t>We can provide help for first time users.</a:t>
            </a:r>
          </a:p>
          <a:p>
            <a:endParaRPr lang="en-US" sz="1800" dirty="0"/>
          </a:p>
          <a:p>
            <a:pPr>
              <a:buNone/>
            </a:pPr>
            <a:r>
              <a:rPr lang="en-US" sz="1800" dirty="0"/>
              <a:t>Organization: not fixed, just an example</a:t>
            </a:r>
          </a:p>
          <a:p>
            <a:pPr>
              <a:buNone/>
            </a:pPr>
            <a:endParaRPr lang="en-US" sz="1800" dirty="0"/>
          </a:p>
          <a:p>
            <a:pPr>
              <a:buNone/>
            </a:pPr>
            <a:r>
              <a:rPr lang="en-US" sz="1800" dirty="0"/>
              <a:t>Title:</a:t>
            </a:r>
          </a:p>
          <a:p>
            <a:pPr>
              <a:buNone/>
            </a:pPr>
            <a:r>
              <a:rPr lang="en-US" sz="1800" dirty="0"/>
              <a:t>Author and affiliation:</a:t>
            </a:r>
          </a:p>
          <a:p>
            <a:pPr>
              <a:buNone/>
            </a:pPr>
            <a:r>
              <a:rPr lang="en-US" sz="1800" dirty="0"/>
              <a:t>Abstract:</a:t>
            </a:r>
          </a:p>
          <a:p>
            <a:pPr>
              <a:buNone/>
            </a:pPr>
            <a:endParaRPr lang="en-US" sz="1800" dirty="0"/>
          </a:p>
          <a:p>
            <a:pPr>
              <a:buNone/>
            </a:pPr>
            <a:r>
              <a:rPr lang="en-US" sz="1800" dirty="0"/>
              <a:t>Main text in sections (just an example!):</a:t>
            </a:r>
          </a:p>
          <a:p>
            <a:pPr>
              <a:buAutoNum type="arabicPeriod"/>
            </a:pPr>
            <a:r>
              <a:rPr lang="en-US" sz="1800" dirty="0"/>
              <a:t>Introduction</a:t>
            </a:r>
          </a:p>
          <a:p>
            <a:pPr>
              <a:buAutoNum type="arabicPeriod"/>
            </a:pPr>
            <a:r>
              <a:rPr lang="en-US" sz="1800" dirty="0"/>
              <a:t>Theory</a:t>
            </a:r>
          </a:p>
          <a:p>
            <a:pPr>
              <a:buAutoNum type="arabicPeriod"/>
            </a:pPr>
            <a:r>
              <a:rPr lang="en-US" sz="1800" dirty="0"/>
              <a:t>Experiment</a:t>
            </a:r>
          </a:p>
          <a:p>
            <a:pPr>
              <a:buAutoNum type="arabicPeriod"/>
            </a:pPr>
            <a:r>
              <a:rPr lang="en-US" sz="1800" dirty="0"/>
              <a:t>Results and discussions</a:t>
            </a:r>
          </a:p>
          <a:p>
            <a:pPr>
              <a:buAutoNum type="arabicPeriod"/>
            </a:pPr>
            <a:r>
              <a:rPr lang="en-US" sz="1800" dirty="0"/>
              <a:t>Conclusion</a:t>
            </a:r>
          </a:p>
          <a:p>
            <a:pPr>
              <a:buAutoNum type="arabicPeriod"/>
            </a:pPr>
            <a:endParaRPr lang="en-US" sz="1800" dirty="0"/>
          </a:p>
          <a:p>
            <a:pPr>
              <a:buNone/>
            </a:pPr>
            <a:r>
              <a:rPr lang="en-US" sz="1800" dirty="0"/>
              <a:t>Acknowledgements</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report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952999"/>
          </a:xfrm>
        </p:spPr>
        <p:txBody>
          <a:bodyPr>
            <a:noAutofit/>
          </a:bodyPr>
          <a:lstStyle/>
          <a:p>
            <a:r>
              <a:rPr lang="en-US" sz="2000" dirty="0"/>
              <a:t>Wrong format: harder to follow Physical Review format without using Latex</a:t>
            </a:r>
          </a:p>
          <a:p>
            <a:r>
              <a:rPr lang="en-US" sz="2000" dirty="0"/>
              <a:t>Abstract: duplication of the first and last sentences of the main text!</a:t>
            </a:r>
          </a:p>
          <a:p>
            <a:r>
              <a:rPr lang="en-US" sz="2000" dirty="0"/>
              <a:t>References: not in place</a:t>
            </a:r>
          </a:p>
          <a:p>
            <a:r>
              <a:rPr lang="en-US" sz="2000" dirty="0"/>
              <a:t>Figures: without post-processing, without clear labels (with units) and marks</a:t>
            </a:r>
          </a:p>
          <a:p>
            <a:r>
              <a:rPr lang="en-US" sz="2000" dirty="0"/>
              <a:t>Figures: too many. A series of measurements with only one changing variables should be compiled together to form one figure, if you want to show them. </a:t>
            </a:r>
          </a:p>
          <a:p>
            <a:r>
              <a:rPr lang="en-US" sz="2000" dirty="0"/>
              <a:t>Figures: captions too simple. Everything shown should be explained clearly. </a:t>
            </a:r>
          </a:p>
          <a:p>
            <a:endParaRPr lang="en-US" sz="2000" dirty="0"/>
          </a:p>
          <a:p>
            <a:endParaRPr lang="en-US" sz="2000" dirty="0"/>
          </a:p>
          <a:p>
            <a:pPr>
              <a:buNone/>
            </a:pPr>
            <a:endParaRPr lang="en-US" sz="2000" dirty="0"/>
          </a:p>
          <a:p>
            <a:pPr>
              <a:buNone/>
            </a:pPr>
            <a:endParaRPr lang="en-US" sz="2000"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Lab report:</a:t>
            </a:r>
            <a:r>
              <a:rPr kumimoji="0" lang="en-US" sz="4000" b="0" i="0" u="none" strike="noStrike" kern="1200" cap="none" spc="0" normalizeH="0" noProof="0" dirty="0">
                <a:ln>
                  <a:noFill/>
                </a:ln>
                <a:solidFill>
                  <a:schemeClr val="bg1"/>
                </a:solidFill>
                <a:effectLst/>
                <a:uLnTx/>
                <a:uFillTx/>
                <a:latin typeface="+mj-lt"/>
                <a:ea typeface="+mj-ea"/>
                <a:cs typeface="+mj-cs"/>
              </a:rPr>
              <a:t> common mistakes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The special schedule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Some detailed requirements: lab notebook, data analysis, report writing</a:t>
            </a:r>
          </a:p>
          <a:p>
            <a:pPr marL="342900" indent="-342900">
              <a:buFont typeface="+mj-lt"/>
              <a:buAutoNum type="arabicPeriod"/>
            </a:pPr>
            <a:endParaRPr lang="en-US" sz="3200" dirty="0"/>
          </a:p>
          <a:p>
            <a:pPr marL="342900" indent="-342900">
              <a:buFont typeface="+mj-lt"/>
              <a:buAutoNum type="arabicPeriod"/>
            </a:pPr>
            <a:r>
              <a:rPr lang="en-US" sz="3200" dirty="0"/>
              <a:t>Assessment scheme</a:t>
            </a:r>
          </a:p>
          <a:p>
            <a:pPr marL="342900" indent="-342900">
              <a:buFont typeface="+mj-lt"/>
              <a:buAutoNum type="arabicPeriod"/>
            </a:pPr>
            <a:endParaRPr lang="en-US" sz="3200" dirty="0"/>
          </a:p>
          <a:p>
            <a:pPr marL="342900" indent="-342900">
              <a:buFont typeface="+mj-lt"/>
              <a:buAutoNum type="arabicPeriod"/>
            </a:pPr>
            <a:r>
              <a:rPr lang="en-US" sz="3200" dirty="0">
                <a:solidFill>
                  <a:schemeClr val="bg1">
                    <a:lumMod val="65000"/>
                  </a:schemeClr>
                </a:solidFill>
              </a:rPr>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214397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Assessment scheme</a:t>
            </a:r>
          </a:p>
        </p:txBody>
      </p:sp>
      <p:pic>
        <p:nvPicPr>
          <p:cNvPr id="7" name="Picture 6">
            <a:extLst>
              <a:ext uri="{FF2B5EF4-FFF2-40B4-BE49-F238E27FC236}">
                <a16:creationId xmlns:a16="http://schemas.microsoft.com/office/drawing/2014/main" id="{7D0D064A-5E93-409C-8C6D-1707209FC6BE}"/>
              </a:ext>
            </a:extLst>
          </p:cNvPr>
          <p:cNvPicPr>
            <a:picLocks noChangeAspect="1"/>
          </p:cNvPicPr>
          <p:nvPr/>
        </p:nvPicPr>
        <p:blipFill>
          <a:blip r:embed="rId2"/>
          <a:stretch>
            <a:fillRect/>
          </a:stretch>
        </p:blipFill>
        <p:spPr>
          <a:xfrm>
            <a:off x="429208" y="3048000"/>
            <a:ext cx="8458200" cy="2304877"/>
          </a:xfrm>
          <a:prstGeom prst="rect">
            <a:avLst/>
          </a:prstGeom>
        </p:spPr>
      </p:pic>
      <p:sp>
        <p:nvSpPr>
          <p:cNvPr id="2" name="TextBox 1">
            <a:extLst>
              <a:ext uri="{FF2B5EF4-FFF2-40B4-BE49-F238E27FC236}">
                <a16:creationId xmlns:a16="http://schemas.microsoft.com/office/drawing/2014/main" id="{96E4EF03-6894-4C82-A17D-756042E35F03}"/>
              </a:ext>
            </a:extLst>
          </p:cNvPr>
          <p:cNvSpPr txBox="1"/>
          <p:nvPr/>
        </p:nvSpPr>
        <p:spPr>
          <a:xfrm>
            <a:off x="429208" y="5806472"/>
            <a:ext cx="1999458" cy="369332"/>
          </a:xfrm>
          <a:prstGeom prst="rect">
            <a:avLst/>
          </a:prstGeom>
          <a:noFill/>
        </p:spPr>
        <p:txBody>
          <a:bodyPr wrap="none" rtlCol="0">
            <a:spAutoFit/>
          </a:bodyPr>
          <a:lstStyle/>
          <a:p>
            <a:r>
              <a:rPr lang="en-US" dirty="0"/>
              <a:t>Not only the report</a:t>
            </a:r>
          </a:p>
        </p:txBody>
      </p:sp>
      <p:sp>
        <p:nvSpPr>
          <p:cNvPr id="3" name="TextBox 2">
            <a:extLst>
              <a:ext uri="{FF2B5EF4-FFF2-40B4-BE49-F238E27FC236}">
                <a16:creationId xmlns:a16="http://schemas.microsoft.com/office/drawing/2014/main" id="{5A330AEB-1675-472F-9534-190C47EE1C71}"/>
              </a:ext>
            </a:extLst>
          </p:cNvPr>
          <p:cNvSpPr txBox="1"/>
          <p:nvPr/>
        </p:nvSpPr>
        <p:spPr>
          <a:xfrm>
            <a:off x="457200" y="624635"/>
            <a:ext cx="6294095" cy="1785104"/>
          </a:xfrm>
          <a:prstGeom prst="rect">
            <a:avLst/>
          </a:prstGeom>
          <a:noFill/>
        </p:spPr>
        <p:txBody>
          <a:bodyPr wrap="none" rtlCol="0">
            <a:spAutoFit/>
          </a:bodyPr>
          <a:lstStyle/>
          <a:p>
            <a:r>
              <a:rPr lang="en-US" b="1" dirty="0">
                <a:solidFill>
                  <a:srgbClr val="FF0000"/>
                </a:solidFill>
              </a:rPr>
              <a:t>Submit the lab report, the raw data and the lab notebook to the</a:t>
            </a:r>
          </a:p>
          <a:p>
            <a:r>
              <a:rPr lang="en-US" b="1" dirty="0">
                <a:solidFill>
                  <a:srgbClr val="FF0000"/>
                </a:solidFill>
              </a:rPr>
              <a:t>professor in charge of your project. </a:t>
            </a:r>
          </a:p>
          <a:p>
            <a:endParaRPr lang="en-US" dirty="0">
              <a:solidFill>
                <a:srgbClr val="FF0000"/>
              </a:solidFill>
            </a:endParaRPr>
          </a:p>
          <a:p>
            <a:r>
              <a:rPr lang="en-US" sz="2800" dirty="0">
                <a:solidFill>
                  <a:srgbClr val="0070C0"/>
                </a:solidFill>
              </a:rPr>
              <a:t>Submit in person or by email! </a:t>
            </a:r>
            <a:br>
              <a:rPr lang="en-US" sz="2800" dirty="0">
                <a:solidFill>
                  <a:srgbClr val="0070C0"/>
                </a:solidFill>
              </a:rPr>
            </a:br>
            <a:r>
              <a:rPr lang="en-US" sz="2800" dirty="0">
                <a:solidFill>
                  <a:srgbClr val="0070C0"/>
                </a:solidFill>
              </a:rPr>
              <a:t>Don’t use the box in the 2</a:t>
            </a:r>
            <a:r>
              <a:rPr lang="en-US" sz="2800" baseline="30000" dirty="0">
                <a:solidFill>
                  <a:srgbClr val="0070C0"/>
                </a:solidFill>
              </a:rPr>
              <a:t>nd</a:t>
            </a:r>
            <a:r>
              <a:rPr lang="en-US" sz="2800" dirty="0">
                <a:solidFill>
                  <a:srgbClr val="0070C0"/>
                </a:solidFill>
              </a:rPr>
              <a:t> floor! </a:t>
            </a:r>
          </a:p>
        </p:txBody>
      </p:sp>
    </p:spTree>
    <p:extLst>
      <p:ext uri="{BB962C8B-B14F-4D97-AF65-F5344CB8AC3E}">
        <p14:creationId xmlns:p14="http://schemas.microsoft.com/office/powerpoint/2010/main" val="92246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Assessment scheme: more details </a:t>
            </a:r>
          </a:p>
        </p:txBody>
      </p:sp>
      <p:pic>
        <p:nvPicPr>
          <p:cNvPr id="3" name="Picture 2">
            <a:extLst>
              <a:ext uri="{FF2B5EF4-FFF2-40B4-BE49-F238E27FC236}">
                <a16:creationId xmlns:a16="http://schemas.microsoft.com/office/drawing/2014/main" id="{8FF23ECB-582C-41B3-94F1-FB32B64F7A6A}"/>
              </a:ext>
            </a:extLst>
          </p:cNvPr>
          <p:cNvPicPr>
            <a:picLocks noChangeAspect="1"/>
          </p:cNvPicPr>
          <p:nvPr/>
        </p:nvPicPr>
        <p:blipFill>
          <a:blip r:embed="rId2"/>
          <a:stretch>
            <a:fillRect/>
          </a:stretch>
        </p:blipFill>
        <p:spPr>
          <a:xfrm>
            <a:off x="2438400" y="620504"/>
            <a:ext cx="6401436" cy="6237496"/>
          </a:xfrm>
          <a:prstGeom prst="rect">
            <a:avLst/>
          </a:prstGeom>
        </p:spPr>
      </p:pic>
      <p:sp>
        <p:nvSpPr>
          <p:cNvPr id="4" name="TextBox 3">
            <a:extLst>
              <a:ext uri="{FF2B5EF4-FFF2-40B4-BE49-F238E27FC236}">
                <a16:creationId xmlns:a16="http://schemas.microsoft.com/office/drawing/2014/main" id="{3A692E93-C809-4FB3-A19C-C2D3A2606214}"/>
              </a:ext>
            </a:extLst>
          </p:cNvPr>
          <p:cNvSpPr txBox="1"/>
          <p:nvPr/>
        </p:nvSpPr>
        <p:spPr>
          <a:xfrm>
            <a:off x="228600" y="990600"/>
            <a:ext cx="2043508" cy="2308324"/>
          </a:xfrm>
          <a:prstGeom prst="rect">
            <a:avLst/>
          </a:prstGeom>
          <a:noFill/>
        </p:spPr>
        <p:txBody>
          <a:bodyPr wrap="none" rtlCol="0">
            <a:spAutoFit/>
          </a:bodyPr>
          <a:lstStyle/>
          <a:p>
            <a:r>
              <a:rPr lang="en-US" dirty="0"/>
              <a:t>We have 4</a:t>
            </a:r>
            <a:br>
              <a:rPr lang="en-US" dirty="0"/>
            </a:br>
            <a:r>
              <a:rPr lang="en-US" dirty="0"/>
              <a:t>professors now.</a:t>
            </a:r>
          </a:p>
          <a:p>
            <a:endParaRPr lang="en-US" dirty="0"/>
          </a:p>
          <a:p>
            <a:r>
              <a:rPr lang="en-US" dirty="0"/>
              <a:t>To make sure the</a:t>
            </a:r>
            <a:br>
              <a:rPr lang="en-US" dirty="0"/>
            </a:br>
            <a:r>
              <a:rPr lang="en-US" dirty="0"/>
              <a:t>grading is more</a:t>
            </a:r>
            <a:br>
              <a:rPr lang="en-US" dirty="0"/>
            </a:br>
            <a:r>
              <a:rPr lang="en-US" dirty="0"/>
              <a:t>uniform, we will</a:t>
            </a:r>
            <a:br>
              <a:rPr lang="en-US" dirty="0"/>
            </a:br>
            <a:r>
              <a:rPr lang="en-US" dirty="0"/>
              <a:t>use a more detailed</a:t>
            </a:r>
            <a:br>
              <a:rPr lang="en-US" dirty="0"/>
            </a:br>
            <a:r>
              <a:rPr lang="en-US" dirty="0"/>
              <a:t>marking scheme.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97500" lnSpcReduction="10000"/>
          </a:bodyPr>
          <a:lstStyle/>
          <a:p>
            <a:pPr lvl="0">
              <a:spcBef>
                <a:spcPct val="0"/>
              </a:spcBef>
              <a:defRPr/>
            </a:pPr>
            <a:r>
              <a:rPr kumimoji="0" lang="en-US" sz="3200" b="0" i="0" u="none" strike="noStrike" kern="1200" cap="none" spc="0" normalizeH="0" baseline="0" noProof="0" dirty="0">
                <a:ln>
                  <a:noFill/>
                </a:ln>
                <a:solidFill>
                  <a:schemeClr val="bg1"/>
                </a:solidFill>
                <a:effectLst/>
                <a:uLnTx/>
                <a:uFillTx/>
                <a:latin typeface="+mj-lt"/>
                <a:ea typeface="+mj-ea"/>
                <a:cs typeface="+mj-cs"/>
              </a:rPr>
              <a:t>Assessment scheme: </a:t>
            </a:r>
            <a:r>
              <a:rPr lang="en-US" sz="3200" dirty="0">
                <a:solidFill>
                  <a:schemeClr val="bg1"/>
                </a:solidFill>
                <a:latin typeface="+mj-lt"/>
                <a:ea typeface="+mj-ea"/>
                <a:cs typeface="+mj-cs"/>
              </a:rPr>
              <a:t>criterion referencing</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Rectangle 1">
            <a:extLst>
              <a:ext uri="{FF2B5EF4-FFF2-40B4-BE49-F238E27FC236}">
                <a16:creationId xmlns:a16="http://schemas.microsoft.com/office/drawing/2014/main" id="{70244F87-6849-4F09-BB46-39F9EBB43553}"/>
              </a:ext>
            </a:extLst>
          </p:cNvPr>
          <p:cNvSpPr/>
          <p:nvPr/>
        </p:nvSpPr>
        <p:spPr>
          <a:xfrm>
            <a:off x="95250" y="533400"/>
            <a:ext cx="8953500" cy="4832092"/>
          </a:xfrm>
          <a:prstGeom prst="rect">
            <a:avLst/>
          </a:prstGeom>
        </p:spPr>
        <p:txBody>
          <a:bodyPr wrap="square">
            <a:spAutoFit/>
          </a:bodyPr>
          <a:lstStyle/>
          <a:p>
            <a:r>
              <a:rPr lang="en-US" sz="1400" b="1" dirty="0">
                <a:latin typeface="TimesNewRomanPSMT"/>
              </a:rPr>
              <a:t>Grade Descriptors</a:t>
            </a:r>
          </a:p>
          <a:p>
            <a:endParaRPr lang="en-US" sz="1400" b="1" dirty="0">
              <a:latin typeface="TimesNewRomanPSMT"/>
            </a:endParaRPr>
          </a:p>
          <a:p>
            <a:r>
              <a:rPr lang="en-US" sz="1400" dirty="0">
                <a:solidFill>
                  <a:srgbClr val="FF0200"/>
                </a:solidFill>
                <a:latin typeface="TimesNewRomanPSMT"/>
              </a:rPr>
              <a:t>A : </a:t>
            </a:r>
            <a:r>
              <a:rPr lang="en-US" sz="1400" dirty="0">
                <a:latin typeface="TimesNewRomanPSMT"/>
              </a:rPr>
              <a:t>Demonstrate thorough mastery of the subject (of the project or seminar) required for attaining all the course learning outcomes. Demonstrate evidence of original thoughts and the ability of critical use of data or results to draw insightful conclusions, in a manner that would surpass the normal expectation at this level and standards that may be required at higher levels of study or research. Has the ability to express the knowledge and synthesis of ideas in a clear and cogent manner.</a:t>
            </a:r>
          </a:p>
          <a:p>
            <a:r>
              <a:rPr lang="en-US" sz="1400" dirty="0">
                <a:solidFill>
                  <a:srgbClr val="FF0200"/>
                </a:solidFill>
                <a:latin typeface="TimesNewRomanPSMT"/>
              </a:rPr>
              <a:t>A- : </a:t>
            </a:r>
            <a:r>
              <a:rPr lang="en-US" sz="1400" dirty="0">
                <a:latin typeface="TimesNewRomanPSMT"/>
              </a:rPr>
              <a:t>Demonstrate substantial command of the subject (of the project or seminar) required for attaining almost all the course learning outcomes. Demonstrate the ability of critical use of data or results to draw meaningful conclusions, in a manner that is logical and comprehensive. Has the ability to express the knowledge or application with clarity and accuracy.</a:t>
            </a:r>
          </a:p>
          <a:p>
            <a:r>
              <a:rPr lang="en-US" sz="1400" dirty="0">
                <a:solidFill>
                  <a:srgbClr val="FF0200"/>
                </a:solidFill>
                <a:latin typeface="TimesNewRomanPSMT"/>
              </a:rPr>
              <a:t>B : </a:t>
            </a:r>
            <a:r>
              <a:rPr lang="en-US" sz="1400" dirty="0">
                <a:latin typeface="TimesNewRomanPSMT"/>
              </a:rPr>
              <a:t>Demonstrate general and sufficient command of the subject (of the project or seminar) required for attaining most of the course learning outcomes. Demonstrate the ability of the use of data or results to draw mostly correct conclusions, in a manner that is logical and persuasive. Has the ability to express the knowledge or application in a satisfactory and unambiguous way.</a:t>
            </a:r>
          </a:p>
          <a:p>
            <a:r>
              <a:rPr lang="en-US" sz="1400" dirty="0">
                <a:solidFill>
                  <a:srgbClr val="FF0200"/>
                </a:solidFill>
                <a:latin typeface="TimesNewRomanPSMT"/>
              </a:rPr>
              <a:t>C : </a:t>
            </a:r>
            <a:r>
              <a:rPr lang="en-US" sz="1400" dirty="0">
                <a:latin typeface="TimesNewRomanPSMT"/>
              </a:rPr>
              <a:t>Demonstrate general command of the subject (of the project or seminar) required for attaining some of the course learning outcomes. Demonstrate the ability of the use of data or results to draw conclusions, but with occasional errors. Has the ability to express the separate pieces of knowledge in an unambiguous way. </a:t>
            </a:r>
          </a:p>
          <a:p>
            <a:r>
              <a:rPr lang="en-US" sz="1400" dirty="0">
                <a:solidFill>
                  <a:srgbClr val="FF0200"/>
                </a:solidFill>
                <a:latin typeface="TimesNewRomanPSMT"/>
              </a:rPr>
              <a:t>D : </a:t>
            </a:r>
            <a:r>
              <a:rPr lang="en-US" sz="1400" dirty="0">
                <a:latin typeface="TimesNewRomanPSMT"/>
              </a:rPr>
              <a:t>Demonstrate partial command the subject (of the project or seminar) required for attaining some of the course learning outcomes. Has limited ability to use data or results to draw conclusions. Has the ability to state the knowledge in simple terms.</a:t>
            </a:r>
          </a:p>
          <a:p>
            <a:r>
              <a:rPr lang="en-US" sz="1400" dirty="0">
                <a:solidFill>
                  <a:srgbClr val="FF0200"/>
                </a:solidFill>
                <a:latin typeface="TimesNewRomanPSMT"/>
              </a:rPr>
              <a:t>F : </a:t>
            </a:r>
            <a:r>
              <a:rPr lang="en-US" sz="1400" dirty="0">
                <a:latin typeface="TimesNewRomanPSMT"/>
              </a:rPr>
              <a:t>Demonstrate little or no evidence of command of subject (of the project or seminar) required for attaining the course learning outcomes, OR failure to meet specified assessment requirements.</a:t>
            </a:r>
            <a:endParaRPr lang="en-US" sz="1400" dirty="0"/>
          </a:p>
        </p:txBody>
      </p:sp>
    </p:spTree>
    <p:extLst>
      <p:ext uri="{BB962C8B-B14F-4D97-AF65-F5344CB8AC3E}">
        <p14:creationId xmlns:p14="http://schemas.microsoft.com/office/powerpoint/2010/main" val="2826300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The special schedule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Some detailed requirements: lab notebook, data analysis, report writing</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Assessment scheme</a:t>
            </a:r>
          </a:p>
          <a:p>
            <a:pPr marL="342900" indent="-342900">
              <a:buFont typeface="+mj-lt"/>
              <a:buAutoNum type="arabicPeriod"/>
            </a:pPr>
            <a:endParaRPr lang="en-US" sz="3200" dirty="0"/>
          </a:p>
          <a:p>
            <a:pPr marL="342900" indent="-342900">
              <a:buFont typeface="+mj-lt"/>
              <a:buAutoNum type="arabicPeriod"/>
            </a:pPr>
            <a:r>
              <a:rPr lang="en-US" sz="3200" dirty="0"/>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732626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Last but not the least: Lab safety issues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
        <p:nvSpPr>
          <p:cNvPr id="2" name="TextBox 1"/>
          <p:cNvSpPr txBox="1"/>
          <p:nvPr/>
        </p:nvSpPr>
        <p:spPr>
          <a:xfrm>
            <a:off x="381000" y="560725"/>
            <a:ext cx="8382000" cy="3477875"/>
          </a:xfrm>
          <a:prstGeom prst="rect">
            <a:avLst/>
          </a:prstGeom>
          <a:noFill/>
        </p:spPr>
        <p:txBody>
          <a:bodyPr wrap="square" rtlCol="0">
            <a:spAutoFit/>
          </a:bodyPr>
          <a:lstStyle/>
          <a:p>
            <a:r>
              <a:rPr lang="en-US" sz="2000" dirty="0">
                <a:solidFill>
                  <a:srgbClr val="002060"/>
                </a:solidFill>
              </a:rPr>
              <a:t>Extremely hazardous radiation: Nuclear, x-ray</a:t>
            </a:r>
          </a:p>
          <a:p>
            <a:endParaRPr lang="en-US" sz="2000" dirty="0">
              <a:solidFill>
                <a:srgbClr val="002060"/>
              </a:solidFill>
            </a:endParaRPr>
          </a:p>
          <a:p>
            <a:r>
              <a:rPr lang="en-US" sz="2000" dirty="0">
                <a:solidFill>
                  <a:srgbClr val="002060"/>
                </a:solidFill>
              </a:rPr>
              <a:t>Chemicals: some solvents</a:t>
            </a:r>
          </a:p>
          <a:p>
            <a:endParaRPr lang="en-US" sz="2000" dirty="0">
              <a:solidFill>
                <a:srgbClr val="002060"/>
              </a:solidFill>
            </a:endParaRPr>
          </a:p>
          <a:p>
            <a:r>
              <a:rPr lang="en-US" sz="2000" dirty="0">
                <a:solidFill>
                  <a:srgbClr val="002060"/>
                </a:solidFill>
              </a:rPr>
              <a:t>Electromagnetic radiation: lasers, radio and microwave frequency </a:t>
            </a:r>
          </a:p>
          <a:p>
            <a:endParaRPr lang="en-US" sz="2000" dirty="0">
              <a:solidFill>
                <a:srgbClr val="002060"/>
              </a:solidFill>
            </a:endParaRPr>
          </a:p>
          <a:p>
            <a:r>
              <a:rPr lang="en-US" sz="2000" dirty="0">
                <a:solidFill>
                  <a:srgbClr val="002060"/>
                </a:solidFill>
              </a:rPr>
              <a:t>Low temperature: LN2, He</a:t>
            </a:r>
          </a:p>
          <a:p>
            <a:endParaRPr lang="en-US" sz="2000" dirty="0">
              <a:solidFill>
                <a:srgbClr val="002060"/>
              </a:solidFill>
            </a:endParaRPr>
          </a:p>
          <a:p>
            <a:r>
              <a:rPr lang="en-US" sz="2000" dirty="0">
                <a:solidFill>
                  <a:srgbClr val="002060"/>
                </a:solidFill>
              </a:rPr>
              <a:t>High temperature: furnace</a:t>
            </a:r>
          </a:p>
          <a:p>
            <a:endParaRPr lang="en-US" sz="2000" dirty="0">
              <a:solidFill>
                <a:srgbClr val="002060"/>
              </a:solidFill>
            </a:endParaRPr>
          </a:p>
          <a:p>
            <a:r>
              <a:rPr lang="en-US" sz="2000" dirty="0">
                <a:solidFill>
                  <a:srgbClr val="002060"/>
                </a:solidFill>
              </a:rPr>
              <a:t>HV and UHV Vacuum</a:t>
            </a:r>
          </a:p>
        </p:txBody>
      </p:sp>
      <p:sp>
        <p:nvSpPr>
          <p:cNvPr id="3" name="TextBox 2"/>
          <p:cNvSpPr txBox="1"/>
          <p:nvPr/>
        </p:nvSpPr>
        <p:spPr>
          <a:xfrm>
            <a:off x="381000" y="4191000"/>
            <a:ext cx="8001000" cy="2246769"/>
          </a:xfrm>
          <a:prstGeom prst="rect">
            <a:avLst/>
          </a:prstGeom>
          <a:noFill/>
        </p:spPr>
        <p:txBody>
          <a:bodyPr wrap="square" rtlCol="0">
            <a:spAutoFit/>
          </a:bodyPr>
          <a:lstStyle/>
          <a:p>
            <a:r>
              <a:rPr lang="en-US" sz="2800" b="1" dirty="0">
                <a:solidFill>
                  <a:srgbClr val="FF0000"/>
                </a:solidFill>
              </a:rPr>
              <a:t>Make sure you understand the standard operation</a:t>
            </a:r>
            <a:br>
              <a:rPr lang="en-US" sz="2800" b="1" dirty="0">
                <a:solidFill>
                  <a:srgbClr val="FF0000"/>
                </a:solidFill>
              </a:rPr>
            </a:br>
            <a:r>
              <a:rPr lang="en-US" sz="2800" b="1" dirty="0">
                <a:solidFill>
                  <a:srgbClr val="FF0000"/>
                </a:solidFill>
              </a:rPr>
              <a:t>procedure in dealing with these;</a:t>
            </a:r>
          </a:p>
          <a:p>
            <a:endParaRPr lang="en-US" sz="2800" b="1" dirty="0">
              <a:solidFill>
                <a:srgbClr val="FF0000"/>
              </a:solidFill>
            </a:endParaRPr>
          </a:p>
          <a:p>
            <a:r>
              <a:rPr lang="en-US" sz="2800" b="1" dirty="0">
                <a:solidFill>
                  <a:srgbClr val="FF0000"/>
                </a:solidFill>
              </a:rPr>
              <a:t>If you feel uncertain about any thing of these: stop and ask for help </a:t>
            </a:r>
          </a:p>
        </p:txBody>
      </p:sp>
    </p:spTree>
    <p:extLst>
      <p:ext uri="{BB962C8B-B14F-4D97-AF65-F5344CB8AC3E}">
        <p14:creationId xmlns:p14="http://schemas.microsoft.com/office/powerpoint/2010/main" val="2041224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229600" cy="533400"/>
          </a:xfrm>
        </p:spPr>
        <p:txBody>
          <a:bodyPr>
            <a:normAutofit fontScale="90000"/>
          </a:bodyPr>
          <a:lstStyle/>
          <a:p>
            <a:pPr algn="l"/>
            <a:r>
              <a:rPr lang="en-US" sz="4000" dirty="0">
                <a:solidFill>
                  <a:schemeClr val="bg1"/>
                </a:solidFill>
              </a:rPr>
              <a:t>Teaching team</a:t>
            </a:r>
          </a:p>
        </p:txBody>
      </p:sp>
      <p:sp>
        <p:nvSpPr>
          <p:cNvPr id="6" name="TextBox 5"/>
          <p:cNvSpPr txBox="1"/>
          <p:nvPr/>
        </p:nvSpPr>
        <p:spPr>
          <a:xfrm>
            <a:off x="304800" y="706398"/>
            <a:ext cx="8534400" cy="5816977"/>
          </a:xfrm>
          <a:prstGeom prst="rect">
            <a:avLst/>
          </a:prstGeom>
          <a:noFill/>
        </p:spPr>
        <p:txBody>
          <a:bodyPr wrap="square" rtlCol="0">
            <a:spAutoFit/>
          </a:bodyPr>
          <a:lstStyle/>
          <a:p>
            <a:r>
              <a:rPr lang="en-US" sz="2800" dirty="0"/>
              <a:t>Professors: </a:t>
            </a:r>
          </a:p>
          <a:p>
            <a:r>
              <a:rPr lang="en-US" sz="2800" dirty="0"/>
              <a:t>Yilin Wu, Dajun Wang</a:t>
            </a:r>
          </a:p>
          <a:p>
            <a:endParaRPr lang="en-US" sz="2800" dirty="0"/>
          </a:p>
          <a:p>
            <a:r>
              <a:rPr lang="en-US" sz="3200" dirty="0"/>
              <a:t>Swee-Kuan Goh, Lei Xu</a:t>
            </a:r>
          </a:p>
          <a:p>
            <a:endParaRPr lang="en-US" sz="3200" dirty="0"/>
          </a:p>
          <a:p>
            <a:endParaRPr lang="en-US" sz="3200" dirty="0"/>
          </a:p>
          <a:p>
            <a:endParaRPr lang="en-US" sz="3200" dirty="0"/>
          </a:p>
          <a:p>
            <a:r>
              <a:rPr lang="en-US" sz="3200" dirty="0"/>
              <a:t>Technician: Gary Lai</a:t>
            </a:r>
          </a:p>
          <a:p>
            <a:endParaRPr lang="en-US" sz="3200" dirty="0"/>
          </a:p>
          <a:p>
            <a:r>
              <a:rPr lang="en-US" sz="3200" dirty="0"/>
              <a:t>TAs:  </a:t>
            </a:r>
          </a:p>
          <a:p>
            <a:r>
              <a:rPr lang="en-US" sz="3200" dirty="0"/>
              <a:t>Ruoqi Ai, Zhen Chen, Guanghua Chen, </a:t>
            </a:r>
            <a:r>
              <a:rPr lang="en-US" sz="3200" dirty="0" err="1"/>
              <a:t>Xinxin</a:t>
            </a:r>
            <a:r>
              <a:rPr lang="en-US" sz="3200" dirty="0"/>
              <a:t> Xia, Mucan Jin, and Jianyu Xie</a:t>
            </a:r>
          </a:p>
        </p:txBody>
      </p:sp>
      <p:pic>
        <p:nvPicPr>
          <p:cNvPr id="3074" name="Picture 2" descr="XU Lei">
            <a:extLst>
              <a:ext uri="{FF2B5EF4-FFF2-40B4-BE49-F238E27FC236}">
                <a16:creationId xmlns:a16="http://schemas.microsoft.com/office/drawing/2014/main" id="{AE1AD4D5-2035-470F-B9DC-546F151E1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199" y="2338614"/>
            <a:ext cx="1471385" cy="14713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NG Dajun">
            <a:extLst>
              <a:ext uri="{FF2B5EF4-FFF2-40B4-BE49-F238E27FC236}">
                <a16:creationId xmlns:a16="http://schemas.microsoft.com/office/drawing/2014/main" id="{1D228EE0-3E1B-4B63-86A2-22F82F5E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199" y="630197"/>
            <a:ext cx="1464325" cy="1464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787F3CF9-0C6C-4FAE-9A5F-E3FECAFFF8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630196"/>
            <a:ext cx="1464325" cy="14643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49600C5-2BE6-4BB9-B587-A45C8A3A4B9D}"/>
              </a:ext>
            </a:extLst>
          </p:cNvPr>
          <p:cNvPicPr>
            <a:picLocks noChangeAspect="1"/>
          </p:cNvPicPr>
          <p:nvPr/>
        </p:nvPicPr>
        <p:blipFill>
          <a:blip r:embed="rId5"/>
          <a:stretch>
            <a:fillRect/>
          </a:stretch>
        </p:blipFill>
        <p:spPr>
          <a:xfrm>
            <a:off x="4724400" y="2349878"/>
            <a:ext cx="1471385" cy="14713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3657599"/>
          </a:xfrm>
        </p:spPr>
        <p:txBody>
          <a:bodyPr>
            <a:normAutofit fontScale="92500" lnSpcReduction="10000"/>
          </a:bodyPr>
          <a:lstStyle/>
          <a:p>
            <a:r>
              <a:rPr lang="en-US" dirty="0"/>
              <a:t>Physics is an experimental science, but there were only two lab courses in our old curriculum.</a:t>
            </a:r>
          </a:p>
          <a:p>
            <a:r>
              <a:rPr lang="en-US" dirty="0"/>
              <a:t>Previous teaching lab courses (Lab I and II) provides only basic skills but didn’t prepare our students for real scientific research and work.  </a:t>
            </a:r>
          </a:p>
          <a:p>
            <a:r>
              <a:rPr lang="en-US" dirty="0"/>
              <a:t>No </a:t>
            </a:r>
            <a:r>
              <a:rPr lang="en-US" b="1" u="sng" dirty="0"/>
              <a:t>independent</a:t>
            </a:r>
            <a:r>
              <a:rPr lang="en-US" u="sng" dirty="0"/>
              <a:t> </a:t>
            </a:r>
            <a:r>
              <a:rPr lang="en-US" b="1" u="sng" dirty="0"/>
              <a:t>experimental</a:t>
            </a:r>
            <a:r>
              <a:rPr lang="en-US" dirty="0"/>
              <a:t> project learning opportunities for students in the old physics curriculum.</a:t>
            </a:r>
          </a:p>
          <a:p>
            <a:endParaRPr lang="en-US" dirty="0"/>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229600" cy="533400"/>
          </a:xfrm>
        </p:spPr>
        <p:txBody>
          <a:bodyPr>
            <a:noAutofit/>
          </a:bodyPr>
          <a:lstStyle/>
          <a:p>
            <a:pPr algn="l"/>
            <a:r>
              <a:rPr lang="en-US" sz="3300" dirty="0">
                <a:solidFill>
                  <a:schemeClr val="bg1"/>
                </a:solidFill>
              </a:rPr>
              <a:t>Background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r>
              <a:rPr lang="en-US" sz="2000" dirty="0"/>
              <a:t>Provide an opportunity for students to experience the whole process of scientific research.</a:t>
            </a:r>
          </a:p>
          <a:p>
            <a:r>
              <a:rPr lang="en-US" sz="2000" dirty="0"/>
              <a:t>Skills to pick up: </a:t>
            </a:r>
          </a:p>
          <a:p>
            <a:pPr>
              <a:buFont typeface="Wingdings" pitchFamily="2" charset="2"/>
              <a:buChar char="ü"/>
            </a:pPr>
            <a:r>
              <a:rPr lang="en-US" sz="2000" dirty="0"/>
              <a:t>Independent learning, </a:t>
            </a:r>
          </a:p>
          <a:p>
            <a:pPr>
              <a:buFont typeface="Wingdings" pitchFamily="2" charset="2"/>
              <a:buChar char="ü"/>
            </a:pPr>
            <a:r>
              <a:rPr lang="en-US" sz="2000" dirty="0"/>
              <a:t>reading skill (to read some references at the beginning), </a:t>
            </a:r>
          </a:p>
          <a:p>
            <a:pPr>
              <a:buFont typeface="Wingdings" pitchFamily="2" charset="2"/>
              <a:buChar char="ü"/>
            </a:pPr>
            <a:r>
              <a:rPr lang="en-US" sz="2000" dirty="0"/>
              <a:t>time-management skill (keep track of the progress in taking data), </a:t>
            </a:r>
          </a:p>
          <a:p>
            <a:pPr>
              <a:buFont typeface="Wingdings" pitchFamily="2" charset="2"/>
              <a:buChar char="ü"/>
            </a:pPr>
            <a:r>
              <a:rPr lang="en-US" sz="2000" dirty="0"/>
              <a:t>honesty  and organization (honest and organized to the data taken), </a:t>
            </a:r>
          </a:p>
          <a:p>
            <a:pPr>
              <a:buFont typeface="Wingdings" pitchFamily="2" charset="2"/>
              <a:buChar char="ü"/>
            </a:pPr>
            <a:r>
              <a:rPr lang="en-US" sz="2000" dirty="0"/>
              <a:t>data analysis, </a:t>
            </a:r>
          </a:p>
          <a:p>
            <a:pPr>
              <a:buFont typeface="Wingdings" pitchFamily="2" charset="2"/>
              <a:buChar char="ü"/>
            </a:pPr>
            <a:r>
              <a:rPr lang="en-US" sz="2000" dirty="0"/>
              <a:t>drawing conclusions from data, </a:t>
            </a:r>
          </a:p>
          <a:p>
            <a:pPr>
              <a:buFont typeface="Wingdings" pitchFamily="2" charset="2"/>
              <a:buChar char="ü"/>
            </a:pPr>
            <a:r>
              <a:rPr lang="en-US" sz="2000" dirty="0"/>
              <a:t>communication skills (scientific writing or/and oral reporting, discussions with instructors),</a:t>
            </a:r>
          </a:p>
          <a:p>
            <a:pPr>
              <a:buFont typeface="Wingdings" pitchFamily="2" charset="2"/>
              <a:buChar char="ü"/>
            </a:pPr>
            <a:r>
              <a:rPr lang="en-US" sz="2000" b="1" dirty="0"/>
              <a:t>Eventually, a systemic way of working on a new scientific problem.</a:t>
            </a:r>
            <a:r>
              <a:rPr lang="en-US" sz="2000" dirty="0"/>
              <a:t> </a:t>
            </a:r>
          </a:p>
        </p:txBody>
      </p:sp>
      <p:sp>
        <p:nvSpPr>
          <p:cNvPr id="4" name="Rectangle 3"/>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Purpose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28600" y="835997"/>
            <a:ext cx="861060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1-unit; compulsory for </a:t>
            </a:r>
            <a:r>
              <a:rPr kumimoji="0" lang="en-US" sz="2400" b="1" i="0" u="none" strike="noStrike" cap="none" normalizeH="0" baseline="0" dirty="0">
                <a:ln>
                  <a:noFill/>
                </a:ln>
                <a:solidFill>
                  <a:srgbClr val="FF0000"/>
                </a:solidFill>
                <a:effectLst/>
                <a:cs typeface="Arial" charset="0"/>
              </a:rPr>
              <a:t>year-3</a:t>
            </a:r>
            <a:r>
              <a:rPr kumimoji="0" lang="en-US" sz="2400" b="0" i="0" u="none" strike="noStrike" cap="none" normalizeH="0" baseline="0" dirty="0">
                <a:ln>
                  <a:noFill/>
                </a:ln>
                <a:solidFill>
                  <a:schemeClr val="tx1"/>
                </a:solidFill>
                <a:effectLst/>
                <a:cs typeface="Arial" charset="0"/>
              </a:rPr>
              <a:t> students;</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1" i="0" u="none" strike="noStrike" cap="none" normalizeH="0" baseline="0" dirty="0">
                <a:ln>
                  <a:noFill/>
                </a:ln>
                <a:effectLst/>
                <a:cs typeface="Arial" charset="0"/>
              </a:rPr>
              <a:t>It is offered in the </a:t>
            </a:r>
            <a:r>
              <a:rPr kumimoji="0" lang="en-US" sz="2400" b="1" i="0" u="none" strike="noStrike" cap="none" normalizeH="0" baseline="0" dirty="0">
                <a:ln>
                  <a:noFill/>
                </a:ln>
                <a:solidFill>
                  <a:srgbClr val="FF0000"/>
                </a:solidFill>
                <a:effectLst/>
                <a:cs typeface="Arial" charset="0"/>
              </a:rPr>
              <a:t>1st term and the 2nd semesters</a:t>
            </a:r>
            <a:r>
              <a:rPr kumimoji="0" lang="en-US" sz="2400" b="1" i="0" u="none" strike="noStrike" cap="none" normalizeH="0" baseline="0" dirty="0">
                <a:ln>
                  <a:noFill/>
                </a:ln>
                <a:effectLst/>
                <a:cs typeface="Arial" charset="0"/>
              </a:rPr>
              <a:t>;</a:t>
            </a:r>
            <a:r>
              <a:rPr kumimoji="0" lang="en-US" sz="2400" b="1" i="0" u="none" strike="noStrike" cap="none" normalizeH="0" baseline="0" dirty="0">
                <a:ln>
                  <a:noFill/>
                </a:ln>
                <a:solidFill>
                  <a:srgbClr val="FF0000"/>
                </a:solidFill>
                <a:effectLst/>
                <a:cs typeface="Arial" charset="0"/>
              </a:rPr>
              <a:t> </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One short experimental project to finish </a:t>
            </a:r>
            <a:r>
              <a:rPr kumimoji="0" lang="en-US" sz="2800" b="1" i="0" u="none" strike="noStrike" cap="none" normalizeH="0" baseline="0" dirty="0">
                <a:ln>
                  <a:noFill/>
                </a:ln>
                <a:solidFill>
                  <a:srgbClr val="FF0000"/>
                </a:solidFill>
                <a:effectLst/>
                <a:cs typeface="Arial" charset="0"/>
              </a:rPr>
              <a:t>independently</a:t>
            </a:r>
            <a:r>
              <a:rPr kumimoji="0" lang="en-US" sz="2400" b="0" i="0" u="none" strike="noStrike" cap="none" normalizeH="0" baseline="0" dirty="0">
                <a:ln>
                  <a:noFill/>
                </a:ln>
                <a:solidFill>
                  <a:schemeClr val="tx1"/>
                </a:solidFill>
                <a:effectLst/>
                <a:cs typeface="Arial" charset="0"/>
              </a:rPr>
              <a:t>, which illustrates modern physics and/or experimental technique; </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For each project, a student should plan to work in the lab for at least 5 days, but no more than 10 days</a:t>
            </a:r>
          </a:p>
          <a:p>
            <a:pPr marL="914400" lvl="1" indent="-457200" fontAlgn="base">
              <a:spcBef>
                <a:spcPct val="0"/>
              </a:spcBef>
              <a:spcAft>
                <a:spcPct val="0"/>
              </a:spcAft>
              <a:buFont typeface="Arial" pitchFamily="34" charset="0"/>
              <a:buChar char="•"/>
            </a:pPr>
            <a:endParaRPr kumimoji="0" lang="en-US" sz="2400" b="0" i="0" u="none" strike="noStrike" cap="none" normalizeH="0" baseline="0" dirty="0">
              <a:ln>
                <a:noFill/>
              </a:ln>
              <a:solidFill>
                <a:schemeClr val="tx1"/>
              </a:solidFill>
              <a:effectLst/>
              <a:cs typeface="Arial" charset="0"/>
            </a:endParaRPr>
          </a:p>
          <a:p>
            <a:pPr marL="914400" lvl="1" indent="-457200" fontAlgn="base">
              <a:spcBef>
                <a:spcPct val="0"/>
              </a:spcBef>
              <a:spcAft>
                <a:spcPct val="0"/>
              </a:spcAft>
              <a:buFont typeface="Arial" pitchFamily="34" charset="0"/>
              <a:buChar char="•"/>
            </a:pPr>
            <a:r>
              <a:rPr kumimoji="0" lang="en-US" sz="2400" b="0" i="0" u="none" strike="noStrike" cap="none" normalizeH="0" baseline="0" dirty="0">
                <a:ln>
                  <a:noFill/>
                </a:ln>
                <a:solidFill>
                  <a:schemeClr val="tx1"/>
                </a:solidFill>
                <a:effectLst/>
                <a:cs typeface="Arial" charset="0"/>
              </a:rPr>
              <a:t>Prerequisite: PHYS1712 and 2711; special permission of the instructor otherwise. </a:t>
            </a:r>
          </a:p>
        </p:txBody>
      </p:sp>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Basic structure</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latin typeface="+mj-lt"/>
                <a:ea typeface="+mj-ea"/>
                <a:cs typeface="+mj-cs"/>
              </a:rPr>
              <a:t>Projects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732434844"/>
              </p:ext>
            </p:extLst>
          </p:nvPr>
        </p:nvGraphicFramePr>
        <p:xfrm>
          <a:off x="381000" y="914400"/>
          <a:ext cx="7984245" cy="1066800"/>
        </p:xfrm>
        <a:graphic>
          <a:graphicData uri="http://schemas.openxmlformats.org/drawingml/2006/table">
            <a:tbl>
              <a:tblPr>
                <a:tableStyleId>{0505E3EF-67EA-436B-97B2-0124C06EBD24}</a:tableStyleId>
              </a:tblPr>
              <a:tblGrid>
                <a:gridCol w="1143000">
                  <a:extLst>
                    <a:ext uri="{9D8B030D-6E8A-4147-A177-3AD203B41FA5}">
                      <a16:colId xmlns:a16="http://schemas.microsoft.com/office/drawing/2014/main" val="20000"/>
                    </a:ext>
                  </a:extLst>
                </a:gridCol>
                <a:gridCol w="1090660">
                  <a:extLst>
                    <a:ext uri="{9D8B030D-6E8A-4147-A177-3AD203B41FA5}">
                      <a16:colId xmlns:a16="http://schemas.microsoft.com/office/drawing/2014/main" val="20001"/>
                    </a:ext>
                  </a:extLst>
                </a:gridCol>
                <a:gridCol w="872171">
                  <a:extLst>
                    <a:ext uri="{9D8B030D-6E8A-4147-A177-3AD203B41FA5}">
                      <a16:colId xmlns:a16="http://schemas.microsoft.com/office/drawing/2014/main" val="20002"/>
                    </a:ext>
                  </a:extLst>
                </a:gridCol>
                <a:gridCol w="881757">
                  <a:extLst>
                    <a:ext uri="{9D8B030D-6E8A-4147-A177-3AD203B41FA5}">
                      <a16:colId xmlns:a16="http://schemas.microsoft.com/office/drawing/2014/main" val="20003"/>
                    </a:ext>
                  </a:extLst>
                </a:gridCol>
                <a:gridCol w="872171">
                  <a:extLst>
                    <a:ext uri="{9D8B030D-6E8A-4147-A177-3AD203B41FA5}">
                      <a16:colId xmlns:a16="http://schemas.microsoft.com/office/drawing/2014/main" val="20004"/>
                    </a:ext>
                  </a:extLst>
                </a:gridCol>
                <a:gridCol w="824251">
                  <a:extLst>
                    <a:ext uri="{9D8B030D-6E8A-4147-A177-3AD203B41FA5}">
                      <a16:colId xmlns:a16="http://schemas.microsoft.com/office/drawing/2014/main" val="20005"/>
                    </a:ext>
                  </a:extLst>
                </a:gridCol>
                <a:gridCol w="766746">
                  <a:extLst>
                    <a:ext uri="{9D8B030D-6E8A-4147-A177-3AD203B41FA5}">
                      <a16:colId xmlns:a16="http://schemas.microsoft.com/office/drawing/2014/main" val="20006"/>
                    </a:ext>
                  </a:extLst>
                </a:gridCol>
                <a:gridCol w="805082">
                  <a:extLst>
                    <a:ext uri="{9D8B030D-6E8A-4147-A177-3AD203B41FA5}">
                      <a16:colId xmlns:a16="http://schemas.microsoft.com/office/drawing/2014/main" val="20007"/>
                    </a:ext>
                  </a:extLst>
                </a:gridCol>
                <a:gridCol w="728407">
                  <a:extLst>
                    <a:ext uri="{9D8B030D-6E8A-4147-A177-3AD203B41FA5}">
                      <a16:colId xmlns:a16="http://schemas.microsoft.com/office/drawing/2014/main" val="20008"/>
                    </a:ext>
                  </a:extLst>
                </a:gridCol>
              </a:tblGrid>
              <a:tr h="309359">
                <a:tc>
                  <a:txBody>
                    <a:bodyPr/>
                    <a:lstStyle/>
                    <a:p>
                      <a:pPr algn="ctr" fontAlgn="ctr"/>
                      <a:r>
                        <a:rPr lang="en-US" sz="800" b="1" u="none" strike="noStrike" dirty="0"/>
                        <a:t> </a:t>
                      </a:r>
                      <a:endParaRPr lang="en-US" sz="8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1</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2</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3</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4</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5</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6</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7</a:t>
                      </a:r>
                      <a:endParaRPr lang="en-US" sz="1200" b="1" i="0" u="none" strike="noStrike" dirty="0">
                        <a:solidFill>
                          <a:srgbClr val="000000"/>
                        </a:solidFill>
                        <a:latin typeface="Calibri"/>
                      </a:endParaRPr>
                    </a:p>
                  </a:txBody>
                  <a:tcPr marL="6755" marR="6755" marT="6755" marB="0" anchor="ctr"/>
                </a:tc>
                <a:tc>
                  <a:txBody>
                    <a:bodyPr/>
                    <a:lstStyle/>
                    <a:p>
                      <a:pPr algn="ctr" fontAlgn="ctr"/>
                      <a:r>
                        <a:rPr lang="en-US" sz="1200" b="1" u="none" strike="noStrike" dirty="0"/>
                        <a:t>8</a:t>
                      </a:r>
                      <a:endParaRPr lang="en-US" sz="1200" b="1" i="0" u="none" strike="noStrike" dirty="0">
                        <a:solidFill>
                          <a:srgbClr val="000000"/>
                        </a:solidFill>
                        <a:latin typeface="Calibri"/>
                      </a:endParaRPr>
                    </a:p>
                  </a:txBody>
                  <a:tcPr marL="6755" marR="6755" marT="6755" marB="0" anchor="ctr"/>
                </a:tc>
                <a:extLst>
                  <a:ext uri="{0D108BD9-81ED-4DB2-BD59-A6C34878D82A}">
                    <a16:rowId xmlns:a16="http://schemas.microsoft.com/office/drawing/2014/main" val="10000"/>
                  </a:ext>
                </a:extLst>
              </a:tr>
              <a:tr h="300241">
                <a:tc>
                  <a:txBody>
                    <a:bodyPr/>
                    <a:lstStyle/>
                    <a:p>
                      <a:pPr algn="ctr" fontAlgn="t"/>
                      <a:endParaRPr lang="en-US" sz="1200" b="1" i="0" u="none" strike="noStrike" dirty="0">
                        <a:solidFill>
                          <a:srgbClr val="FF0000"/>
                        </a:solidFill>
                        <a:latin typeface="Calibri"/>
                      </a:endParaRPr>
                    </a:p>
                  </a:txBody>
                  <a:tcPr marL="6755" marR="6755" marT="6755" marB="0"/>
                </a:tc>
                <a:tc>
                  <a:txBody>
                    <a:bodyPr/>
                    <a:lstStyle/>
                    <a:p>
                      <a:pPr algn="ctr" fontAlgn="t"/>
                      <a:r>
                        <a:rPr lang="en-US" sz="1200" b="1" u="none" strike="noStrike" dirty="0"/>
                        <a:t>Special rel.</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C60</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Radiometer</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Rutherford</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Muon</a:t>
                      </a:r>
                      <a:endParaRPr lang="en-US" sz="1200" b="1" i="0" u="none" strike="noStrike" dirty="0">
                        <a:solidFill>
                          <a:srgbClr val="000000"/>
                        </a:solidFill>
                        <a:latin typeface="Calibri"/>
                      </a:endParaRPr>
                    </a:p>
                  </a:txBody>
                  <a:tcPr marL="6755" marR="6755" marT="675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a:t>Cavity</a:t>
                      </a:r>
                    </a:p>
                    <a:p>
                      <a:pPr algn="ctr" fontAlgn="t"/>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NMR</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High </a:t>
                      </a:r>
                      <a:r>
                        <a:rPr lang="en-US" sz="1200" b="1" u="none" strike="noStrike" dirty="0" err="1"/>
                        <a:t>Tc</a:t>
                      </a:r>
                      <a:r>
                        <a:rPr lang="en-US" sz="1200" b="1" u="none" strike="noStrike" dirty="0"/>
                        <a:t> YBCO</a:t>
                      </a:r>
                      <a:endParaRPr lang="en-US" sz="1200" b="1" i="0" u="none" strike="noStrike" dirty="0">
                        <a:solidFill>
                          <a:srgbClr val="000000"/>
                        </a:solidFill>
                        <a:latin typeface="Calibri"/>
                      </a:endParaRPr>
                    </a:p>
                  </a:txBody>
                  <a:tcPr marL="6755" marR="6755" marT="6755" marB="0"/>
                </a:tc>
                <a:extLst>
                  <a:ext uri="{0D108BD9-81ED-4DB2-BD59-A6C34878D82A}">
                    <a16:rowId xmlns:a16="http://schemas.microsoft.com/office/drawing/2014/main" val="10001"/>
                  </a:ext>
                </a:extLst>
              </a:tr>
              <a:tr h="384926">
                <a:tc>
                  <a:txBody>
                    <a:bodyPr/>
                    <a:lstStyle/>
                    <a:p>
                      <a:pPr algn="ctr" fontAlgn="t"/>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Nuclear detector</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Coupled </a:t>
                      </a:r>
                      <a:r>
                        <a:rPr lang="en-US" sz="1200" b="1" u="none" strike="noStrike" dirty="0" err="1"/>
                        <a:t>Osc</a:t>
                      </a:r>
                      <a:r>
                        <a:rPr lang="en-US" sz="1200" b="1" u="none" strike="noStrike" dirty="0"/>
                        <a:t>.</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Soliton</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Heat engine</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Cu-Ni alloy</a:t>
                      </a:r>
                      <a:endParaRPr lang="en-US" sz="1200" b="1" i="0" u="none" strike="noStrike" dirty="0">
                        <a:solidFill>
                          <a:srgbClr val="000000"/>
                        </a:solidFill>
                        <a:latin typeface="Calibri"/>
                      </a:endParaRPr>
                    </a:p>
                  </a:txBody>
                  <a:tcPr marL="6755" marR="6755" marT="675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a:t>Diodes</a:t>
                      </a:r>
                      <a:endParaRPr lang="en-US" sz="1200" b="1" i="0" u="none" strike="noStrike" dirty="0">
                        <a:solidFill>
                          <a:srgbClr val="000000"/>
                        </a:solidFill>
                        <a:latin typeface="+mn-lt"/>
                      </a:endParaRPr>
                    </a:p>
                  </a:txBody>
                  <a:tcPr marL="6755" marR="6755" marT="6755" marB="0"/>
                </a:tc>
                <a:tc>
                  <a:txBody>
                    <a:bodyPr/>
                    <a:lstStyle/>
                    <a:p>
                      <a:pPr algn="ctr" fontAlgn="t"/>
                      <a:r>
                        <a:rPr lang="en-US" sz="1200" b="1" u="none" strike="noStrike" dirty="0"/>
                        <a:t>CCD</a:t>
                      </a:r>
                      <a:endParaRPr lang="en-US" sz="1200" b="1" i="0" u="none" strike="noStrike" dirty="0">
                        <a:solidFill>
                          <a:srgbClr val="000000"/>
                        </a:solidFill>
                        <a:latin typeface="Calibri"/>
                      </a:endParaRPr>
                    </a:p>
                  </a:txBody>
                  <a:tcPr marL="6755" marR="6755" marT="6755" marB="0"/>
                </a:tc>
                <a:tc>
                  <a:txBody>
                    <a:bodyPr/>
                    <a:lstStyle/>
                    <a:p>
                      <a:pPr algn="ctr" fontAlgn="t"/>
                      <a:r>
                        <a:rPr lang="en-US" sz="1200" b="1" u="none" strike="noStrike" dirty="0"/>
                        <a:t>Brownian</a:t>
                      </a:r>
                      <a:endParaRPr lang="en-US" sz="1200" b="1" i="0" u="none" strike="noStrike" dirty="0">
                        <a:solidFill>
                          <a:srgbClr val="000000"/>
                        </a:solidFill>
                        <a:latin typeface="Calibri"/>
                      </a:endParaRPr>
                    </a:p>
                  </a:txBody>
                  <a:tcPr marL="6755" marR="6755" marT="6755" marB="0"/>
                </a:tc>
                <a:extLst>
                  <a:ext uri="{0D108BD9-81ED-4DB2-BD59-A6C34878D82A}">
                    <a16:rowId xmlns:a16="http://schemas.microsoft.com/office/drawing/2014/main" val="10002"/>
                  </a:ext>
                </a:extLst>
              </a:tr>
            </a:tbl>
          </a:graphicData>
        </a:graphic>
      </p:graphicFrame>
      <p:sp>
        <p:nvSpPr>
          <p:cNvPr id="2" name="TextBox 1"/>
          <p:cNvSpPr txBox="1"/>
          <p:nvPr/>
        </p:nvSpPr>
        <p:spPr>
          <a:xfrm>
            <a:off x="838200" y="2412852"/>
            <a:ext cx="7620000" cy="3477875"/>
          </a:xfrm>
          <a:prstGeom prst="rect">
            <a:avLst/>
          </a:prstGeom>
          <a:noFill/>
        </p:spPr>
        <p:txBody>
          <a:bodyPr wrap="square" rtlCol="0">
            <a:spAutoFit/>
          </a:bodyPr>
          <a:lstStyle/>
          <a:p>
            <a:pPr marL="457200" indent="-457200">
              <a:buFont typeface="+mj-lt"/>
              <a:buAutoNum type="arabicPeriod"/>
            </a:pPr>
            <a:r>
              <a:rPr lang="en-US" sz="2000" dirty="0"/>
              <a:t>Modern physics and nuclear physics: </a:t>
            </a:r>
            <a:br>
              <a:rPr lang="en-US" sz="2000" dirty="0"/>
            </a:br>
            <a:r>
              <a:rPr lang="en-US" sz="2000" dirty="0"/>
              <a:t>special relativity, Rutherford scattering, nuclear detector, </a:t>
            </a:r>
            <a:r>
              <a:rPr lang="en-US" sz="2000" dirty="0" err="1"/>
              <a:t>muon</a:t>
            </a:r>
            <a:r>
              <a:rPr lang="en-US" sz="2000" dirty="0"/>
              <a:t> lifetime</a:t>
            </a:r>
          </a:p>
          <a:p>
            <a:pPr marL="457200" indent="-457200">
              <a:buFont typeface="+mj-lt"/>
              <a:buAutoNum type="arabicPeriod"/>
            </a:pPr>
            <a:r>
              <a:rPr lang="en-US" sz="2000" dirty="0"/>
              <a:t>Solid state physics:</a:t>
            </a:r>
            <a:br>
              <a:rPr lang="en-US" sz="2000" dirty="0"/>
            </a:br>
            <a:r>
              <a:rPr lang="en-US" sz="2000" dirty="0"/>
              <a:t>C60, High Tc Superconductor YBCO, magnetic properties of Cu-Ni alloy</a:t>
            </a:r>
          </a:p>
          <a:p>
            <a:pPr marL="457200" indent="-457200">
              <a:buFont typeface="+mj-lt"/>
              <a:buAutoNum type="arabicPeriod"/>
            </a:pPr>
            <a:r>
              <a:rPr lang="en-US" sz="2000" dirty="0"/>
              <a:t>Optics and electronics:</a:t>
            </a:r>
            <a:br>
              <a:rPr lang="en-US" sz="2000" dirty="0"/>
            </a:br>
            <a:r>
              <a:rPr lang="en-US" sz="2000" dirty="0"/>
              <a:t>optical cavity, </a:t>
            </a:r>
            <a:r>
              <a:rPr lang="en-US" sz="2000" dirty="0" err="1"/>
              <a:t>ccd</a:t>
            </a:r>
            <a:r>
              <a:rPr lang="en-US" sz="2000" dirty="0"/>
              <a:t>, diodes, Brownian</a:t>
            </a:r>
          </a:p>
          <a:p>
            <a:pPr marL="457200" indent="-457200">
              <a:buFont typeface="+mj-lt"/>
              <a:buAutoNum type="arabicPeriod"/>
            </a:pPr>
            <a:r>
              <a:rPr lang="en-US" sz="2000" dirty="0"/>
              <a:t>Other: </a:t>
            </a:r>
            <a:br>
              <a:rPr lang="en-US" sz="2000" dirty="0"/>
            </a:br>
            <a:r>
              <a:rPr lang="en-US" sz="2000" dirty="0"/>
              <a:t>radiometer, NMR, water soliton, coupled </a:t>
            </a:r>
            <a:r>
              <a:rPr lang="en-US" sz="2000" dirty="0" err="1"/>
              <a:t>osc</a:t>
            </a:r>
            <a:r>
              <a:rPr lang="en-US" sz="2000" dirty="0"/>
              <a:t>., heat engine, saturation spectroscopy</a:t>
            </a:r>
          </a:p>
        </p:txBody>
      </p:sp>
    </p:spTree>
    <p:extLst>
      <p:ext uri="{BB962C8B-B14F-4D97-AF65-F5344CB8AC3E}">
        <p14:creationId xmlns:p14="http://schemas.microsoft.com/office/powerpoint/2010/main" val="292106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1500" y="920621"/>
            <a:ext cx="8001000" cy="5016758"/>
          </a:xfrm>
          <a:prstGeom prst="rect">
            <a:avLst/>
          </a:prstGeom>
          <a:noFill/>
        </p:spPr>
        <p:txBody>
          <a:bodyPr wrap="square" rtlCol="0">
            <a:spAutoFit/>
          </a:bodyPr>
          <a:lstStyle/>
          <a:p>
            <a:pPr marL="342900" indent="-342900">
              <a:buFont typeface="+mj-lt"/>
              <a:buAutoNum type="arabicPeriod"/>
            </a:pPr>
            <a:r>
              <a:rPr lang="en-US" sz="3200" dirty="0">
                <a:solidFill>
                  <a:schemeClr val="bg1">
                    <a:lumMod val="65000"/>
                  </a:schemeClr>
                </a:solidFill>
              </a:rPr>
              <a:t>About this course</a:t>
            </a:r>
          </a:p>
          <a:p>
            <a:pPr marL="342900" indent="-342900">
              <a:buFont typeface="+mj-lt"/>
              <a:buAutoNum type="arabicPeriod"/>
            </a:pPr>
            <a:endParaRPr lang="en-US" sz="3200" dirty="0"/>
          </a:p>
          <a:p>
            <a:pPr marL="342900" indent="-342900">
              <a:buFont typeface="+mj-lt"/>
              <a:buAutoNum type="arabicPeriod"/>
            </a:pPr>
            <a:r>
              <a:rPr lang="en-US" sz="3200" dirty="0"/>
              <a:t>The special schedule</a:t>
            </a:r>
          </a:p>
          <a:p>
            <a:pPr marL="342900" indent="-342900">
              <a:buFont typeface="+mj-lt"/>
              <a:buAutoNum type="arabicPeriod"/>
            </a:pPr>
            <a:endParaRPr lang="en-US" sz="3200" dirty="0"/>
          </a:p>
          <a:p>
            <a:pPr marL="342900" indent="-342900">
              <a:buFont typeface="+mj-lt"/>
              <a:buAutoNum type="arabicPeriod"/>
            </a:pPr>
            <a:r>
              <a:rPr lang="en-US" sz="3200" dirty="0">
                <a:solidFill>
                  <a:schemeClr val="bg1">
                    <a:lumMod val="65000"/>
                  </a:schemeClr>
                </a:solidFill>
              </a:rPr>
              <a:t>Some detailed requirements: lab notebook, data analysis, report writing</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Assessment scheme</a:t>
            </a:r>
          </a:p>
          <a:p>
            <a:pPr marL="342900" indent="-342900">
              <a:buFont typeface="+mj-lt"/>
              <a:buAutoNum type="arabicPeriod"/>
            </a:pPr>
            <a:endParaRPr lang="en-US" sz="3200" dirty="0">
              <a:solidFill>
                <a:schemeClr val="bg1">
                  <a:lumMod val="65000"/>
                </a:schemeClr>
              </a:solidFill>
            </a:endParaRPr>
          </a:p>
          <a:p>
            <a:pPr marL="342900" indent="-342900">
              <a:buFont typeface="+mj-lt"/>
              <a:buAutoNum type="arabicPeriod"/>
            </a:pPr>
            <a:r>
              <a:rPr lang="en-US" sz="3200" dirty="0">
                <a:solidFill>
                  <a:schemeClr val="bg1">
                    <a:lumMod val="65000"/>
                  </a:schemeClr>
                </a:solidFill>
              </a:rPr>
              <a:t>Lab safety reminder</a:t>
            </a:r>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Outline</a:t>
            </a:r>
          </a:p>
        </p:txBody>
      </p:sp>
    </p:spTree>
    <p:extLst>
      <p:ext uri="{BB962C8B-B14F-4D97-AF65-F5344CB8AC3E}">
        <p14:creationId xmlns:p14="http://schemas.microsoft.com/office/powerpoint/2010/main" val="1685905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09600"/>
            <a:ext cx="8686800" cy="3908762"/>
          </a:xfrm>
          <a:prstGeom prst="rect">
            <a:avLst/>
          </a:prstGeom>
          <a:noFill/>
        </p:spPr>
        <p:txBody>
          <a:bodyPr wrap="square" rtlCol="0">
            <a:spAutoFit/>
          </a:bodyPr>
          <a:lstStyle/>
          <a:p>
            <a:r>
              <a:rPr lang="en-US" sz="3600" dirty="0"/>
              <a:t>We are allowed to have face-to-face teaching, with special permission from the university. </a:t>
            </a:r>
          </a:p>
          <a:p>
            <a:endParaRPr lang="en-US" sz="3600" dirty="0"/>
          </a:p>
          <a:p>
            <a:r>
              <a:rPr lang="en-US" sz="3600" dirty="0"/>
              <a:t>However, no lab sessions are allowed in September.</a:t>
            </a:r>
          </a:p>
          <a:p>
            <a:endParaRPr lang="en-US" sz="3600" b="1" dirty="0">
              <a:solidFill>
                <a:srgbClr val="FF0000"/>
              </a:solidFill>
            </a:endParaRPr>
          </a:p>
          <a:p>
            <a:pPr marL="342900" indent="-342900">
              <a:buFont typeface="+mj-lt"/>
              <a:buAutoNum type="arabicPeriod"/>
            </a:pPr>
            <a:endParaRPr lang="en-US" sz="3200" b="1" dirty="0"/>
          </a:p>
        </p:txBody>
      </p:sp>
      <p:sp>
        <p:nvSpPr>
          <p:cNvPr id="7" name="Rectangle 6"/>
          <p:cNvSpPr/>
          <p:nvPr/>
        </p:nvSpPr>
        <p:spPr>
          <a:xfrm>
            <a:off x="0" y="0"/>
            <a:ext cx="9144000" cy="533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0"/>
            <a:ext cx="8229600" cy="5334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The schedule: a very difficult situation</a:t>
            </a:r>
          </a:p>
        </p:txBody>
      </p:sp>
    </p:spTree>
    <p:extLst>
      <p:ext uri="{BB962C8B-B14F-4D97-AF65-F5344CB8AC3E}">
        <p14:creationId xmlns:p14="http://schemas.microsoft.com/office/powerpoint/2010/main" val="534259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5732</TotalTime>
  <Words>1722</Words>
  <Application>Microsoft Office PowerPoint</Application>
  <PresentationFormat>On-screen Show (4:3)</PresentationFormat>
  <Paragraphs>238</Paragraphs>
  <Slides>28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TimesNewRomanPSMT</vt:lpstr>
      <vt:lpstr>Arial</vt:lpstr>
      <vt:lpstr>Calibri</vt:lpstr>
      <vt:lpstr>Wingdings</vt:lpstr>
      <vt:lpstr>Office Theme</vt:lpstr>
      <vt:lpstr>Origin Graph</vt:lpstr>
      <vt:lpstr>Introduction to PHYS3710</vt:lpstr>
      <vt:lpstr>PowerPoint Presentation</vt:lpstr>
      <vt:lpstr>Teaching team</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PHYS3710</dc:title>
  <dc:creator>dajun</dc:creator>
  <cp:lastModifiedBy>Dajun Wang</cp:lastModifiedBy>
  <cp:revision>66</cp:revision>
  <dcterms:created xsi:type="dcterms:W3CDTF">2014-06-17T07:03:01Z</dcterms:created>
  <dcterms:modified xsi:type="dcterms:W3CDTF">2020-09-08T08:17:09Z</dcterms:modified>
</cp:coreProperties>
</file>